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5" r:id="rId1"/>
  </p:sldMasterIdLst>
  <p:notesMasterIdLst>
    <p:notesMasterId r:id="rId15"/>
  </p:notesMasterIdLst>
  <p:sldIdLst>
    <p:sldId id="256" r:id="rId2"/>
    <p:sldId id="259" r:id="rId3"/>
    <p:sldId id="266" r:id="rId4"/>
    <p:sldId id="268" r:id="rId5"/>
    <p:sldId id="269" r:id="rId6"/>
    <p:sldId id="260" r:id="rId7"/>
    <p:sldId id="261" r:id="rId8"/>
    <p:sldId id="270" r:id="rId9"/>
    <p:sldId id="271" r:id="rId10"/>
    <p:sldId id="262" r:id="rId11"/>
    <p:sldId id="263" r:id="rId12"/>
    <p:sldId id="272" r:id="rId13"/>
    <p:sldId id="267" r:id="rId14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E56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間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EC20E35-A176-4012-BC5E-935CFFF8708E}" styleName="中間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中間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FD0F851-EC5A-4D38-B0AD-8093EC10F338}" styleName="淡色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間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1" d="100"/>
          <a:sy n="161" d="100"/>
        </p:scale>
        <p:origin x="-128" y="-336"/>
      </p:cViewPr>
      <p:guideLst>
        <p:guide orient="horz" pos="225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F80BD-48A9-BC47-8389-D501CFBD0E5F}" type="datetimeFigureOut">
              <a:rPr lang="ja-JP" altLang="en-US" smtClean="0"/>
              <a:pPr/>
              <a:t>15/07/14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5F211-8658-A242-B46D-3672D235F57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90982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30" name="日付プレースホルダ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9CB88-5E1A-4FAC-892A-60949ACB1F6F}" type="datetimeFigureOut">
              <a:rPr lang="en-US" altLang="ja-JP" smtClean="0"/>
              <a:pPr/>
              <a:t>15/07/14</a:t>
            </a:fld>
            <a:endParaRPr lang="en-US"/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BB7D2C-969C-4044-8AE9-730685547536}" type="datetimeFigureOut">
              <a:rPr lang="ja-JP" altLang="en-US" smtClean="0"/>
              <a:pPr/>
              <a:t>15/07/14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FC77A448-D91D-B345-9D65-93362F79EB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BB7D2C-969C-4044-8AE9-730685547536}" type="datetimeFigureOut">
              <a:rPr lang="ja-JP" altLang="en-US" smtClean="0"/>
              <a:pPr/>
              <a:t>15/07/14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FC77A448-D91D-B345-9D65-93362F79EB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BB7D2C-969C-4044-8AE9-730685547536}" type="datetimeFigureOut">
              <a:rPr lang="ja-JP" altLang="en-US" smtClean="0"/>
              <a:pPr/>
              <a:t>15/07/14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FC77A448-D91D-B345-9D65-93362F79EB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9CB88-5E1A-4FAC-892A-60949ACB1F6F}" type="datetimeFigureOut">
              <a:rPr lang="en-US" altLang="ja-JP" smtClean="0"/>
              <a:pPr/>
              <a:t>15/07/14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BB7D2C-969C-4044-8AE9-730685547536}" type="datetimeFigureOut">
              <a:rPr lang="ja-JP" altLang="en-US" smtClean="0"/>
              <a:pPr/>
              <a:t>15/07/14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FC77A448-D91D-B345-9D65-93362F79EB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BB7D2C-969C-4044-8AE9-730685547536}" type="datetimeFigureOut">
              <a:rPr lang="ja-JP" altLang="en-US" smtClean="0"/>
              <a:pPr/>
              <a:t>15/07/14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FC77A448-D91D-B345-9D65-93362F79EB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BB7D2C-969C-4044-8AE9-730685547536}" type="datetimeFigureOut">
              <a:rPr lang="ja-JP" altLang="en-US" smtClean="0"/>
              <a:pPr/>
              <a:t>15/07/14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FC77A448-D91D-B345-9D65-93362F79EB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BB7D2C-969C-4044-8AE9-730685547536}" type="datetimeFigureOut">
              <a:rPr lang="ja-JP" altLang="en-US" smtClean="0"/>
              <a:pPr/>
              <a:t>15/07/14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FC77A448-D91D-B345-9D65-93362F79EB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BB7D2C-969C-4044-8AE9-730685547536}" type="datetimeFigureOut">
              <a:rPr lang="ja-JP" altLang="en-US" smtClean="0"/>
              <a:pPr/>
              <a:t>15/07/14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FC77A448-D91D-B345-9D65-93362F79EB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つの角を丸めた四角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BB7D2C-969C-4044-8AE9-730685547536}" type="datetimeFigureOut">
              <a:rPr lang="ja-JP" altLang="en-US" smtClean="0"/>
              <a:pPr/>
              <a:t>15/07/14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/>
          <a:p>
            <a:fld id="{FC77A448-D91D-B345-9D65-93362F79EBC3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10" name="フリーフォーム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フリーフォーム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フリーフォーム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タイトル プレースホルダ 8"/>
          <p:cNvSpPr>
            <a:spLocks noGrp="1"/>
          </p:cNvSpPr>
          <p:nvPr>
            <p:ph type="title"/>
          </p:nvPr>
        </p:nvSpPr>
        <p:spPr>
          <a:xfrm>
            <a:off x="457200" y="132588"/>
            <a:ext cx="8229600" cy="773345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vert="horz" lIns="0" rIns="0" bIns="0" anchor="b">
            <a:normAutofit/>
          </a:bodyPr>
          <a:lstStyle/>
          <a:p>
            <a:r>
              <a:rPr kumimoji="0" lang="ja-JP" altLang="en-US" dirty="0" smtClean="0"/>
              <a:t>マスタ タイトルの書式設定</a:t>
            </a:r>
            <a:endParaRPr kumimoji="0" lang="en-US" dirty="0"/>
          </a:p>
        </p:txBody>
      </p:sp>
      <p:sp>
        <p:nvSpPr>
          <p:cNvPr id="30" name="テキスト プレースホルダ 29"/>
          <p:cNvSpPr>
            <a:spLocks noGrp="1"/>
          </p:cNvSpPr>
          <p:nvPr>
            <p:ph type="body" idx="1"/>
          </p:nvPr>
        </p:nvSpPr>
        <p:spPr>
          <a:xfrm>
            <a:off x="457200" y="1025107"/>
            <a:ext cx="8229600" cy="568049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grpSp>
        <p:nvGrpSpPr>
          <p:cNvPr id="2" name="図形グループ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フリーフォーム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フリーフォーム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l" rtl="0" eaLnBrk="1" latinLnBrk="0" hangingPunct="1">
        <a:spcBef>
          <a:spcPct val="0"/>
        </a:spcBef>
        <a:buNone/>
        <a:defRPr kumimoji="1" sz="5000" b="0" kern="1200">
          <a:ln>
            <a:noFill/>
          </a:ln>
          <a:solidFill>
            <a:srgbClr val="FE5619"/>
          </a:solidFill>
          <a:effectLst/>
          <a:latin typeface="メイリオ"/>
          <a:ea typeface="メイリオ"/>
          <a:cs typeface="メイリオ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1" sz="2600" kern="1200">
          <a:solidFill>
            <a:schemeClr val="tx1"/>
          </a:solidFill>
          <a:latin typeface="メイリオ"/>
          <a:ea typeface="メイリオ"/>
          <a:cs typeface="メイリオ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メイリオ"/>
          <a:ea typeface="メイリオ"/>
          <a:cs typeface="メイリオ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1" sz="2100" kern="1200">
          <a:solidFill>
            <a:schemeClr val="tx1"/>
          </a:solidFill>
          <a:latin typeface="メイリオ"/>
          <a:ea typeface="メイリオ"/>
          <a:cs typeface="メイリオ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メイリオ"/>
          <a:ea typeface="メイリオ"/>
          <a:cs typeface="メイリオ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メイリオ"/>
          <a:ea typeface="メイリオ"/>
          <a:cs typeface="メイリオ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2.wdp"/><Relationship Id="rId5" Type="http://schemas.openxmlformats.org/officeDocument/2006/relationships/image" Target="../media/image10.png"/><Relationship Id="rId6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2.wdp"/><Relationship Id="rId5" Type="http://schemas.openxmlformats.org/officeDocument/2006/relationships/image" Target="../media/image10.png"/><Relationship Id="rId6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85406" y="1371600"/>
            <a:ext cx="8199642" cy="182880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コンピュータ基礎</a:t>
            </a:r>
            <a:r>
              <a:rPr lang="en-US" altLang="ja-JP" dirty="0" smtClean="0"/>
              <a:t>(11)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12</a:t>
            </a:r>
            <a:r>
              <a:rPr lang="ja-JP" altLang="en-US" dirty="0" smtClean="0"/>
              <a:t>章</a:t>
            </a:r>
            <a:r>
              <a:rPr lang="en-US" altLang="ja-JP" dirty="0" smtClean="0"/>
              <a:t> </a:t>
            </a:r>
            <a:r>
              <a:rPr lang="ja-JP" altLang="en-US" dirty="0" smtClean="0"/>
              <a:t>情報セキュリティ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角丸四角形 45"/>
          <p:cNvSpPr/>
          <p:nvPr/>
        </p:nvSpPr>
        <p:spPr>
          <a:xfrm>
            <a:off x="262239" y="2327129"/>
            <a:ext cx="3630405" cy="1133924"/>
          </a:xfrm>
          <a:prstGeom prst="roundRect">
            <a:avLst/>
          </a:prstGeom>
          <a:solidFill>
            <a:srgbClr val="F2DCD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57200" y="311755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送信者２</a:t>
            </a:r>
            <a:endParaRPr kumimoji="1" lang="ja-JP" altLang="en-US" dirty="0"/>
          </a:p>
        </p:txBody>
      </p:sp>
      <p:sp>
        <p:nvSpPr>
          <p:cNvPr id="42" name="角丸四角形 41"/>
          <p:cNvSpPr/>
          <p:nvPr/>
        </p:nvSpPr>
        <p:spPr>
          <a:xfrm>
            <a:off x="262239" y="1069500"/>
            <a:ext cx="3630405" cy="1133924"/>
          </a:xfrm>
          <a:prstGeom prst="roundRect">
            <a:avLst/>
          </a:prstGeom>
          <a:solidFill>
            <a:srgbClr val="F2DCD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角丸四角形 25"/>
          <p:cNvSpPr/>
          <p:nvPr/>
        </p:nvSpPr>
        <p:spPr>
          <a:xfrm>
            <a:off x="4109646" y="1069500"/>
            <a:ext cx="4577154" cy="32021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32587"/>
            <a:ext cx="8229600" cy="773345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暗号化</a:t>
            </a:r>
            <a:r>
              <a:rPr lang="en-US" altLang="ja-JP" dirty="0" smtClean="0"/>
              <a:t>(3)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2239" y="4143310"/>
            <a:ext cx="8573402" cy="2651825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公開鍵暗号方式では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1"/>
            <a:r>
              <a:rPr lang="ja-JP" altLang="en-US" dirty="0" smtClean="0"/>
              <a:t>複数の送信者が同じ鍵でそれぞれ秘密のメッセージを送信できる．受信者以外は復号出来ない</a:t>
            </a:r>
            <a:endParaRPr lang="en-US" altLang="ja-JP" dirty="0" smtClean="0"/>
          </a:p>
          <a:p>
            <a:r>
              <a:rPr lang="ja-JP" altLang="en-US" dirty="0" smtClean="0"/>
              <a:t>問題点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公開鍵を入手すればだれでも送信できるので，送信者を特定できない（偽情報を送ることができてしまう）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他人が受信者に</a:t>
            </a:r>
            <a:r>
              <a:rPr lang="ja-JP" altLang="en-US" u="sng" dirty="0" smtClean="0"/>
              <a:t>なりすまして</a:t>
            </a:r>
            <a:r>
              <a:rPr lang="ja-JP" altLang="en-US" dirty="0" smtClean="0"/>
              <a:t>，偽の鍵を公開して情報を盗み出す危険がある</a:t>
            </a:r>
            <a:r>
              <a:rPr lang="ja-JP" altLang="en-US" dirty="0" smtClean="0">
                <a:sym typeface="Wingdings"/>
              </a:rPr>
              <a:t>認証局の必要性</a:t>
            </a:r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579878" y="1406255"/>
            <a:ext cx="1039138" cy="387586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平文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407991" y="1224832"/>
            <a:ext cx="1039138" cy="7504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暗号化装置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854639" y="1224832"/>
            <a:ext cx="1039138" cy="7504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復号</a:t>
            </a:r>
            <a:r>
              <a:rPr lang="en-US" altLang="ja-JP" dirty="0" smtClean="0">
                <a:solidFill>
                  <a:schemeClr val="tx1"/>
                </a:solidFill>
              </a:rPr>
              <a:t/>
            </a:r>
            <a:br>
              <a:rPr lang="en-US" altLang="ja-JP" dirty="0" smtClean="0">
                <a:solidFill>
                  <a:schemeClr val="tx1"/>
                </a:solidFill>
              </a:rPr>
            </a:br>
            <a:r>
              <a:rPr lang="ja-JP" altLang="en-US" dirty="0" smtClean="0">
                <a:solidFill>
                  <a:schemeClr val="tx1"/>
                </a:solidFill>
              </a:rPr>
              <a:t>装置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682751" y="1406255"/>
            <a:ext cx="1039138" cy="3875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平文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2" name="直線矢印コネクタ 11"/>
          <p:cNvCxnSpPr>
            <a:stCxn id="5" idx="3"/>
            <a:endCxn id="6" idx="1"/>
          </p:cNvCxnSpPr>
          <p:nvPr/>
        </p:nvCxnSpPr>
        <p:spPr>
          <a:xfrm>
            <a:off x="1619016" y="1600048"/>
            <a:ext cx="788975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>
            <a:stCxn id="6" idx="3"/>
            <a:endCxn id="7" idx="1"/>
          </p:cNvCxnSpPr>
          <p:nvPr/>
        </p:nvCxnSpPr>
        <p:spPr>
          <a:xfrm>
            <a:off x="3447129" y="1600048"/>
            <a:ext cx="140751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stCxn id="7" idx="3"/>
            <a:endCxn id="8" idx="1"/>
          </p:cNvCxnSpPr>
          <p:nvPr/>
        </p:nvCxnSpPr>
        <p:spPr>
          <a:xfrm>
            <a:off x="5893777" y="1600048"/>
            <a:ext cx="788974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4711686" y="2276252"/>
            <a:ext cx="1330540" cy="7158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復号鍵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（</a:t>
            </a:r>
            <a:r>
              <a:rPr kumimoji="1" lang="ja-JP" altLang="en-US" dirty="0" smtClean="0">
                <a:solidFill>
                  <a:srgbClr val="FF0000"/>
                </a:solidFill>
              </a:rPr>
              <a:t>秘密鍵</a:t>
            </a:r>
            <a:r>
              <a:rPr kumimoji="1" lang="ja-JP" altLang="en-US" dirty="0" smtClean="0">
                <a:solidFill>
                  <a:schemeClr val="tx1"/>
                </a:solidFill>
              </a:rPr>
              <a:t>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25" name="直線矢印コネクタ 24"/>
          <p:cNvCxnSpPr>
            <a:stCxn id="21" idx="0"/>
            <a:endCxn id="7" idx="2"/>
          </p:cNvCxnSpPr>
          <p:nvPr/>
        </p:nvCxnSpPr>
        <p:spPr>
          <a:xfrm rot="16200000" flipV="1">
            <a:off x="5225088" y="2124384"/>
            <a:ext cx="300988" cy="274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3705538" y="124633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暗号文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4711686" y="3364782"/>
            <a:ext cx="1330540" cy="7158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鍵を作る</a:t>
            </a:r>
            <a:r>
              <a:rPr kumimoji="1" lang="en-US" altLang="ja-JP" dirty="0" smtClean="0">
                <a:solidFill>
                  <a:schemeClr val="tx1"/>
                </a:solidFill>
              </a:rPr>
              <a:t/>
            </a:r>
            <a:br>
              <a:rPr kumimoji="1" lang="en-US" altLang="ja-JP" dirty="0" smtClean="0">
                <a:solidFill>
                  <a:schemeClr val="tx1"/>
                </a:solidFill>
              </a:rPr>
            </a:br>
            <a:r>
              <a:rPr kumimoji="1" lang="ja-JP" altLang="en-US" dirty="0" smtClean="0">
                <a:solidFill>
                  <a:schemeClr val="tx1"/>
                </a:solidFill>
              </a:rPr>
              <a:t>プログラム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6682751" y="3528124"/>
            <a:ext cx="1039138" cy="3875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元の鍵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32" name="直線矢印コネクタ 31"/>
          <p:cNvCxnSpPr>
            <a:stCxn id="31" idx="1"/>
            <a:endCxn id="29" idx="3"/>
          </p:cNvCxnSpPr>
          <p:nvPr/>
        </p:nvCxnSpPr>
        <p:spPr>
          <a:xfrm rot="10800000" flipV="1">
            <a:off x="6042227" y="3721917"/>
            <a:ext cx="640525" cy="79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>
            <a:stCxn id="29" idx="0"/>
            <a:endCxn id="21" idx="2"/>
          </p:cNvCxnSpPr>
          <p:nvPr/>
        </p:nvCxnSpPr>
        <p:spPr>
          <a:xfrm rot="5400000" flipH="1" flipV="1">
            <a:off x="5190620" y="3178446"/>
            <a:ext cx="372672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7721889" y="247758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受信者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>
            <a:off x="579878" y="2653123"/>
            <a:ext cx="1039138" cy="387586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平文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2407991" y="2471700"/>
            <a:ext cx="1039138" cy="7504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暗号化装置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30" name="直線矢印コネクタ 29"/>
          <p:cNvCxnSpPr>
            <a:stCxn id="27" idx="3"/>
            <a:endCxn id="28" idx="1"/>
          </p:cNvCxnSpPr>
          <p:nvPr/>
        </p:nvCxnSpPr>
        <p:spPr>
          <a:xfrm>
            <a:off x="1619016" y="2846916"/>
            <a:ext cx="788975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カギ線コネクタ 36"/>
          <p:cNvCxnSpPr>
            <a:stCxn id="28" idx="3"/>
            <a:endCxn id="7" idx="1"/>
          </p:cNvCxnSpPr>
          <p:nvPr/>
        </p:nvCxnSpPr>
        <p:spPr>
          <a:xfrm flipV="1">
            <a:off x="3447129" y="1600048"/>
            <a:ext cx="1407510" cy="1246868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457200" y="184094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送信者１</a:t>
            </a:r>
            <a:endParaRPr kumimoji="1" lang="ja-JP" altLang="en-US" dirty="0"/>
          </a:p>
        </p:txBody>
      </p:sp>
      <p:cxnSp>
        <p:nvCxnSpPr>
          <p:cNvPr id="49" name="Shape 48"/>
          <p:cNvCxnSpPr>
            <a:stCxn id="29" idx="1"/>
            <a:endCxn id="28" idx="2"/>
          </p:cNvCxnSpPr>
          <p:nvPr/>
        </p:nvCxnSpPr>
        <p:spPr>
          <a:xfrm rot="10800000">
            <a:off x="2927560" y="3222133"/>
            <a:ext cx="1784126" cy="500579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カギ線コネクタ 52"/>
          <p:cNvCxnSpPr>
            <a:endCxn id="6" idx="2"/>
          </p:cNvCxnSpPr>
          <p:nvPr/>
        </p:nvCxnSpPr>
        <p:spPr>
          <a:xfrm rot="16200000" flipV="1">
            <a:off x="2594506" y="2308319"/>
            <a:ext cx="1746653" cy="1080543"/>
          </a:xfrm>
          <a:prstGeom prst="bentConnector3">
            <a:avLst>
              <a:gd name="adj1" fmla="val 83521"/>
            </a:avLst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/>
          <p:cNvSpPr txBox="1"/>
          <p:nvPr/>
        </p:nvSpPr>
        <p:spPr>
          <a:xfrm>
            <a:off x="3240730" y="369805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公開鍵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角丸四角形 35"/>
          <p:cNvSpPr/>
          <p:nvPr/>
        </p:nvSpPr>
        <p:spPr>
          <a:xfrm>
            <a:off x="262239" y="1242688"/>
            <a:ext cx="3630405" cy="3210426"/>
          </a:xfrm>
          <a:prstGeom prst="roundRect">
            <a:avLst/>
          </a:prstGeom>
          <a:solidFill>
            <a:srgbClr val="F2DCD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32587"/>
            <a:ext cx="8229600" cy="773345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ディジタル署名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2239" y="4723896"/>
            <a:ext cx="8573402" cy="1981705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ディジタル署名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1"/>
            <a:r>
              <a:rPr lang="ja-JP" altLang="en-US" dirty="0" smtClean="0"/>
              <a:t>復号鍵を</a:t>
            </a:r>
            <a:r>
              <a:rPr lang="ja-JP" altLang="en-US" u="sng" dirty="0" smtClean="0"/>
              <a:t>あらかじめ</a:t>
            </a:r>
            <a:r>
              <a:rPr lang="ja-JP" altLang="en-US" dirty="0" smtClean="0"/>
              <a:t>公開しておく．</a:t>
            </a:r>
            <a:r>
              <a:rPr lang="ja-JP" altLang="en-US" u="sng" dirty="0" smtClean="0"/>
              <a:t>誰でも復号できる</a:t>
            </a:r>
            <a:r>
              <a:rPr lang="ja-JP" altLang="en-US" dirty="0" smtClean="0"/>
              <a:t>．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暗号化鍵は秘密なので，他人が同じ暗号データを作ることができない（</a:t>
            </a:r>
            <a:r>
              <a:rPr lang="ja-JP" altLang="en-US" u="sng" dirty="0" smtClean="0"/>
              <a:t>本人が作ったデータであることが確か</a:t>
            </a:r>
            <a:r>
              <a:rPr lang="ja-JP" altLang="en-US" dirty="0" smtClean="0"/>
              <a:t>）</a:t>
            </a:r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579878" y="1579442"/>
            <a:ext cx="1039138" cy="387586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平文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407991" y="1398019"/>
            <a:ext cx="1039138" cy="7504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暗号化装置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854639" y="1398019"/>
            <a:ext cx="1039138" cy="7504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復号</a:t>
            </a:r>
            <a:r>
              <a:rPr lang="en-US" altLang="ja-JP" dirty="0" smtClean="0">
                <a:solidFill>
                  <a:schemeClr val="tx1"/>
                </a:solidFill>
              </a:rPr>
              <a:t/>
            </a:r>
            <a:br>
              <a:rPr lang="en-US" altLang="ja-JP" dirty="0" smtClean="0">
                <a:solidFill>
                  <a:schemeClr val="tx1"/>
                </a:solidFill>
              </a:rPr>
            </a:br>
            <a:r>
              <a:rPr lang="ja-JP" altLang="en-US" dirty="0" smtClean="0">
                <a:solidFill>
                  <a:schemeClr val="tx1"/>
                </a:solidFill>
              </a:rPr>
              <a:t>装置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682751" y="1579442"/>
            <a:ext cx="1039138" cy="3875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平文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2" name="直線矢印コネクタ 11"/>
          <p:cNvCxnSpPr>
            <a:stCxn id="5" idx="3"/>
            <a:endCxn id="6" idx="1"/>
          </p:cNvCxnSpPr>
          <p:nvPr/>
        </p:nvCxnSpPr>
        <p:spPr>
          <a:xfrm>
            <a:off x="1619016" y="1773235"/>
            <a:ext cx="788975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>
            <a:stCxn id="6" idx="3"/>
            <a:endCxn id="7" idx="1"/>
          </p:cNvCxnSpPr>
          <p:nvPr/>
        </p:nvCxnSpPr>
        <p:spPr>
          <a:xfrm>
            <a:off x="3447129" y="1773235"/>
            <a:ext cx="140751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stCxn id="7" idx="3"/>
            <a:endCxn id="8" idx="1"/>
          </p:cNvCxnSpPr>
          <p:nvPr/>
        </p:nvCxnSpPr>
        <p:spPr>
          <a:xfrm>
            <a:off x="5893777" y="1773235"/>
            <a:ext cx="788974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/>
          <p:cNvSpPr/>
          <p:nvPr/>
        </p:nvSpPr>
        <p:spPr>
          <a:xfrm>
            <a:off x="2262290" y="2449439"/>
            <a:ext cx="1330540" cy="71585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暗号化鍵</a:t>
            </a:r>
            <a:r>
              <a:rPr lang="en-US" altLang="ja-JP" dirty="0" smtClean="0">
                <a:solidFill>
                  <a:schemeClr val="tx1"/>
                </a:solidFill>
              </a:rPr>
              <a:t/>
            </a:r>
            <a:br>
              <a:rPr lang="en-US" altLang="ja-JP" dirty="0" smtClean="0">
                <a:solidFill>
                  <a:schemeClr val="tx1"/>
                </a:solidFill>
              </a:rPr>
            </a:br>
            <a:r>
              <a:rPr lang="ja-JP" altLang="en-US" dirty="0" smtClean="0">
                <a:solidFill>
                  <a:schemeClr val="tx1"/>
                </a:solidFill>
              </a:rPr>
              <a:t>（</a:t>
            </a:r>
            <a:r>
              <a:rPr lang="ja-JP" altLang="en-US" dirty="0" smtClean="0">
                <a:solidFill>
                  <a:srgbClr val="FF0000"/>
                </a:solidFill>
              </a:rPr>
              <a:t>秘密鍵</a:t>
            </a:r>
            <a:r>
              <a:rPr lang="ja-JP" altLang="en-US" dirty="0" smtClean="0">
                <a:solidFill>
                  <a:schemeClr val="tx1"/>
                </a:solidFill>
              </a:rPr>
              <a:t>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4711686" y="2449439"/>
            <a:ext cx="1330540" cy="7158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復号鍵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（</a:t>
            </a:r>
            <a:r>
              <a:rPr lang="ja-JP" altLang="en-US" dirty="0" smtClean="0">
                <a:solidFill>
                  <a:srgbClr val="FF0000"/>
                </a:solidFill>
              </a:rPr>
              <a:t>公開</a:t>
            </a:r>
            <a:r>
              <a:rPr kumimoji="1" lang="ja-JP" altLang="en-US" dirty="0" smtClean="0">
                <a:solidFill>
                  <a:srgbClr val="FF0000"/>
                </a:solidFill>
              </a:rPr>
              <a:t>鍵</a:t>
            </a:r>
            <a:r>
              <a:rPr kumimoji="1" lang="ja-JP" altLang="en-US" dirty="0" smtClean="0">
                <a:solidFill>
                  <a:schemeClr val="tx1"/>
                </a:solidFill>
              </a:rPr>
              <a:t>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22" name="直線矢印コネクタ 21"/>
          <p:cNvCxnSpPr>
            <a:stCxn id="20" idx="0"/>
            <a:endCxn id="6" idx="2"/>
          </p:cNvCxnSpPr>
          <p:nvPr/>
        </p:nvCxnSpPr>
        <p:spPr>
          <a:xfrm rot="5400000" flipH="1" flipV="1">
            <a:off x="2777066" y="2298945"/>
            <a:ext cx="300988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stCxn id="21" idx="0"/>
            <a:endCxn id="7" idx="2"/>
          </p:cNvCxnSpPr>
          <p:nvPr/>
        </p:nvCxnSpPr>
        <p:spPr>
          <a:xfrm rot="16200000" flipV="1">
            <a:off x="5225088" y="2297571"/>
            <a:ext cx="300988" cy="274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3705538" y="141951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暗号文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2261496" y="3537175"/>
            <a:ext cx="1330540" cy="7158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鍵を作る</a:t>
            </a:r>
            <a:r>
              <a:rPr kumimoji="1" lang="en-US" altLang="ja-JP" dirty="0" smtClean="0">
                <a:solidFill>
                  <a:schemeClr val="tx1"/>
                </a:solidFill>
              </a:rPr>
              <a:t/>
            </a:r>
            <a:br>
              <a:rPr kumimoji="1" lang="en-US" altLang="ja-JP" dirty="0" smtClean="0">
                <a:solidFill>
                  <a:schemeClr val="tx1"/>
                </a:solidFill>
              </a:rPr>
            </a:br>
            <a:r>
              <a:rPr kumimoji="1" lang="ja-JP" altLang="en-US" dirty="0" smtClean="0">
                <a:solidFill>
                  <a:schemeClr val="tx1"/>
                </a:solidFill>
              </a:rPr>
              <a:t>プログラム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579878" y="3701311"/>
            <a:ext cx="1039138" cy="3875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元の鍵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32" name="直線矢印コネクタ 31"/>
          <p:cNvCxnSpPr>
            <a:stCxn id="31" idx="3"/>
            <a:endCxn id="29" idx="1"/>
          </p:cNvCxnSpPr>
          <p:nvPr/>
        </p:nvCxnSpPr>
        <p:spPr>
          <a:xfrm>
            <a:off x="1619016" y="3895104"/>
            <a:ext cx="64248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>
            <a:stCxn id="29" idx="0"/>
            <a:endCxn id="20" idx="2"/>
          </p:cNvCxnSpPr>
          <p:nvPr/>
        </p:nvCxnSpPr>
        <p:spPr>
          <a:xfrm rot="5400000" flipH="1" flipV="1">
            <a:off x="2741224" y="3350839"/>
            <a:ext cx="371878" cy="79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曲折矢印 37"/>
          <p:cNvSpPr/>
          <p:nvPr/>
        </p:nvSpPr>
        <p:spPr>
          <a:xfrm rot="5400000" flipH="1">
            <a:off x="4246045" y="2520244"/>
            <a:ext cx="730607" cy="2037038"/>
          </a:xfrm>
          <a:prstGeom prst="bentArrow">
            <a:avLst>
              <a:gd name="adj1" fmla="val 13718"/>
              <a:gd name="adj2" fmla="val 25000"/>
              <a:gd name="adj3" fmla="val 25000"/>
              <a:gd name="adj4" fmla="val 43750"/>
            </a:avLst>
          </a:prstGeom>
          <a:solidFill>
            <a:schemeClr val="accent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065355" y="388370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公開</a:t>
            </a:r>
            <a:endParaRPr kumimoji="1" lang="ja-JP" altLang="en-US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57200" y="265077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送信者</a:t>
            </a:r>
            <a:endParaRPr kumimoji="1" lang="ja-JP" altLang="en-US" dirty="0"/>
          </a:p>
        </p:txBody>
      </p:sp>
      <p:sp>
        <p:nvSpPr>
          <p:cNvPr id="24" name="メモ 23"/>
          <p:cNvSpPr/>
          <p:nvPr/>
        </p:nvSpPr>
        <p:spPr>
          <a:xfrm>
            <a:off x="581703" y="4802928"/>
            <a:ext cx="2410105" cy="369331"/>
          </a:xfrm>
          <a:prstGeom prst="foldedCorner">
            <a:avLst/>
          </a:prstGeom>
          <a:solidFill>
            <a:srgbClr val="FDFF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線矢印コネクタ 20"/>
          <p:cNvCxnSpPr/>
          <p:nvPr/>
        </p:nvCxnSpPr>
        <p:spPr>
          <a:xfrm>
            <a:off x="2311141" y="5132261"/>
            <a:ext cx="37334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3951817" y="513226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３</a:t>
            </a:r>
            <a:endParaRPr kumimoji="1" lang="ja-JP" altLang="en-US" dirty="0"/>
          </a:p>
        </p:txBody>
      </p:sp>
      <p:sp>
        <p:nvSpPr>
          <p:cNvPr id="7" name="メモ 6"/>
          <p:cNvSpPr/>
          <p:nvPr/>
        </p:nvSpPr>
        <p:spPr>
          <a:xfrm>
            <a:off x="824132" y="3494749"/>
            <a:ext cx="1269945" cy="433863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>
                <a:solidFill>
                  <a:schemeClr val="tx1"/>
                </a:solidFill>
              </a:rPr>
              <a:t>声明文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共通</a:t>
            </a:r>
            <a:r>
              <a:rPr kumimoji="1" lang="ja-JP" altLang="en-US" dirty="0" smtClean="0"/>
              <a:t>鍵暗号と公開鍵暗号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25108"/>
            <a:ext cx="8229600" cy="24696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 smtClean="0"/>
              <a:t>ディジタル署名（電子署名）</a:t>
            </a:r>
            <a:endParaRPr kumimoji="1" lang="en-US" altLang="ja-JP" dirty="0" smtClean="0"/>
          </a:p>
          <a:p>
            <a:pPr marL="850392" lvl="1" indent="-457200">
              <a:buFont typeface="+mj-lt"/>
              <a:buAutoNum type="arabicPeriod"/>
            </a:pPr>
            <a:r>
              <a:rPr lang="ja-JP" altLang="en-US" dirty="0" smtClean="0">
                <a:solidFill>
                  <a:srgbClr val="FF0000"/>
                </a:solidFill>
              </a:rPr>
              <a:t>鍵</a:t>
            </a:r>
            <a:r>
              <a:rPr lang="ja-JP" altLang="en-US" dirty="0" smtClean="0"/>
              <a:t>を相手に送っておく（公開する）．</a:t>
            </a:r>
            <a:endParaRPr lang="en-US" altLang="ja-JP" dirty="0" smtClean="0"/>
          </a:p>
          <a:p>
            <a:pPr marL="850392" lvl="1" indent="-457200">
              <a:buFont typeface="+mj-lt"/>
              <a:buAutoNum type="arabicPeriod"/>
            </a:pPr>
            <a:r>
              <a:rPr lang="ja-JP" altLang="en-US" dirty="0" smtClean="0"/>
              <a:t>箱に「自分の文書だと証明したい文書」を入れて，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>
                <a:solidFill>
                  <a:srgbClr val="FF0000"/>
                </a:solidFill>
              </a:rPr>
              <a:t>錠</a:t>
            </a:r>
            <a:r>
              <a:rPr lang="ja-JP" altLang="en-US" dirty="0" smtClean="0"/>
              <a:t>をかける．</a:t>
            </a:r>
            <a:endParaRPr lang="en-US" altLang="ja-JP" dirty="0" smtClean="0"/>
          </a:p>
          <a:p>
            <a:pPr marL="850392" lvl="1" indent="-457200">
              <a:buFont typeface="+mj-lt"/>
              <a:buAutoNum type="arabicPeriod"/>
            </a:pPr>
            <a:r>
              <a:rPr kumimoji="1" lang="ja-JP" altLang="en-US" dirty="0" smtClean="0"/>
              <a:t>箱を送る．</a:t>
            </a:r>
            <a:endParaRPr kumimoji="1" lang="en-US" altLang="ja-JP" dirty="0" smtClean="0"/>
          </a:p>
          <a:p>
            <a:pPr marL="850392" lvl="1" indent="-457200">
              <a:buFont typeface="+mj-lt"/>
              <a:buAutoNum type="arabicPeriod"/>
            </a:pPr>
            <a:r>
              <a:rPr lang="ja-JP" altLang="en-US" dirty="0" smtClean="0"/>
              <a:t>相手は，公開されていた鍵で箱を開ける．</a:t>
            </a:r>
            <a:endParaRPr kumimoji="1" lang="ja-JP" altLang="en-US" dirty="0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2148807" y="6221481"/>
            <a:ext cx="411288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3975481" y="62599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１</a:t>
            </a:r>
            <a:endParaRPr kumimoji="1" lang="ja-JP" altLang="en-US" dirty="0"/>
          </a:p>
        </p:txBody>
      </p:sp>
      <p:cxnSp>
        <p:nvCxnSpPr>
          <p:cNvPr id="16" name="直線矢印コネクタ 15"/>
          <p:cNvCxnSpPr>
            <a:stCxn id="7" idx="2"/>
          </p:cNvCxnSpPr>
          <p:nvPr/>
        </p:nvCxnSpPr>
        <p:spPr>
          <a:xfrm>
            <a:off x="1459105" y="3928612"/>
            <a:ext cx="0" cy="3628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1017385" y="393556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２</a:t>
            </a:r>
            <a:endParaRPr kumimoji="1" lang="ja-JP" altLang="en-US" dirty="0"/>
          </a:p>
        </p:txBody>
      </p:sp>
      <p:sp>
        <p:nvSpPr>
          <p:cNvPr id="24" name="メモ 23"/>
          <p:cNvSpPr/>
          <p:nvPr/>
        </p:nvSpPr>
        <p:spPr>
          <a:xfrm>
            <a:off x="6261692" y="3494749"/>
            <a:ext cx="1269945" cy="433863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</a:rPr>
              <a:t>声明文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cxnSp>
        <p:nvCxnSpPr>
          <p:cNvPr id="25" name="直線矢印コネクタ 24"/>
          <p:cNvCxnSpPr>
            <a:endCxn id="24" idx="2"/>
          </p:cNvCxnSpPr>
          <p:nvPr/>
        </p:nvCxnSpPr>
        <p:spPr>
          <a:xfrm flipV="1">
            <a:off x="6896665" y="3928612"/>
            <a:ext cx="0" cy="3628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6425806" y="393556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４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56" y="4291480"/>
            <a:ext cx="1620085" cy="1620085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905" b="83333" l="62381" r="99524"/>
                    </a14:imgEffect>
                  </a14:imgLayer>
                </a14:imgProps>
              </a:ext>
            </a:extLst>
          </a:blip>
          <a:srcRect l="61350" t="21106" b="13231"/>
          <a:stretch/>
        </p:blipFill>
        <p:spPr>
          <a:xfrm rot="10800000">
            <a:off x="1539247" y="5923928"/>
            <a:ext cx="545163" cy="926177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24" b="82857" l="0" r="52857"/>
                    </a14:imgEffect>
                  </a14:imgLayer>
                </a14:imgProps>
              </a:ext>
            </a:extLst>
          </a:blip>
          <a:srcRect t="7702" r="44365" b="15692"/>
          <a:stretch/>
        </p:blipFill>
        <p:spPr>
          <a:xfrm>
            <a:off x="824132" y="5548745"/>
            <a:ext cx="784738" cy="108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41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7442E-6 2.11672E-6 L 0.51676 2.1167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20629E-6 7.00787E-6 L -8.20629E-6 0.20473 " pathEditMode="relative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776E-7 4.77536E-6 L 0.01719 -0.08592 " pathEditMode="relative" ptsTypes="AA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8E-6 4.11302E-6 L 0.585 4.11302E-6 " pathEditMode="relative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9 -0.08592 L 0.59334 -0.08592 " pathEditMode="relative" ptsTypes="AA"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676 -1.33395E-6 L 0.5284 -0.0613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" y="-30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" grpId="0" animBg="1"/>
      <p:bldP spid="7" grpId="1" animBg="1"/>
      <p:bldP spid="12" grpId="0"/>
      <p:bldP spid="20" grpId="0"/>
      <p:bldP spid="20" grpId="1"/>
      <p:bldP spid="24" grpId="0" animBg="1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セキュリティを高めるために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25107"/>
            <a:ext cx="8229600" cy="5832893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パスワードの管理の徹底</a:t>
            </a:r>
            <a:endParaRPr kumimoji="1" lang="en-US" altLang="ja-JP" dirty="0" smtClean="0"/>
          </a:p>
          <a:p>
            <a:r>
              <a:rPr lang="ja-JP" altLang="en-US" dirty="0" smtClean="0">
                <a:solidFill>
                  <a:srgbClr val="FF0000"/>
                </a:solidFill>
              </a:rPr>
              <a:t>生体認証</a:t>
            </a:r>
            <a:r>
              <a:rPr lang="ja-JP" altLang="en-US" dirty="0" smtClean="0"/>
              <a:t>の導入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指紋，光彩，静脈パターン，などの身体情報を用いる．</a:t>
            </a:r>
            <a:endParaRPr kumimoji="1" lang="en-US" altLang="ja-JP" dirty="0" smtClean="0"/>
          </a:p>
          <a:p>
            <a:r>
              <a:rPr lang="ja-JP" altLang="en-US" dirty="0" smtClean="0">
                <a:solidFill>
                  <a:srgbClr val="FF0000"/>
                </a:solidFill>
              </a:rPr>
              <a:t>アクセス権</a:t>
            </a:r>
            <a:r>
              <a:rPr lang="ja-JP" altLang="en-US" dirty="0" smtClean="0"/>
              <a:t>の設定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許可されていない人には重要なデータを操作できなくするなど．情報処理センターの計算機でも．</a:t>
            </a:r>
            <a:endParaRPr lang="en-US" altLang="ja-JP" dirty="0" smtClean="0"/>
          </a:p>
          <a:p>
            <a:r>
              <a:rPr kumimoji="1" lang="ja-JP" altLang="en-US" dirty="0" smtClean="0">
                <a:solidFill>
                  <a:srgbClr val="FF0000"/>
                </a:solidFill>
              </a:rPr>
              <a:t>ファイアウォール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lvl="1"/>
            <a:r>
              <a:rPr lang="ja-JP" altLang="en-US" dirty="0" smtClean="0"/>
              <a:t>通信経路の途中に設置するもので，通信内容に不正なものがないかを検査し，不正なアクセスは遮断する．</a:t>
            </a:r>
            <a:endParaRPr lang="en-US" altLang="ja-JP" dirty="0" smtClean="0"/>
          </a:p>
          <a:p>
            <a:r>
              <a:rPr kumimoji="1" lang="ja-JP" altLang="en-US" dirty="0" smtClean="0">
                <a:solidFill>
                  <a:srgbClr val="FF0000"/>
                </a:solidFill>
              </a:rPr>
              <a:t>ウィルス対策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lvl="1"/>
            <a:r>
              <a:rPr lang="ja-JP" altLang="en-US" dirty="0" smtClean="0">
                <a:solidFill>
                  <a:srgbClr val="FF0000"/>
                </a:solidFill>
              </a:rPr>
              <a:t>ウィルス対策ソフトウェア</a:t>
            </a:r>
            <a:r>
              <a:rPr lang="ja-JP" altLang="en-US" dirty="0" smtClean="0"/>
              <a:t>を導入し，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>
                <a:solidFill>
                  <a:srgbClr val="FF0000"/>
                </a:solidFill>
              </a:rPr>
              <a:t>ウィルス定義</a:t>
            </a:r>
            <a:r>
              <a:rPr lang="ja-JP" altLang="en-US" dirty="0" smtClean="0"/>
              <a:t>を定期的に更新する．</a:t>
            </a:r>
            <a:endParaRPr lang="en-US" altLang="ja-JP" dirty="0"/>
          </a:p>
          <a:p>
            <a:r>
              <a:rPr lang="ja-JP" altLang="en-US" dirty="0" smtClean="0"/>
              <a:t>通信の暗号化</a:t>
            </a:r>
            <a:endParaRPr lang="en-US" altLang="ja-JP" dirty="0" smtClean="0"/>
          </a:p>
        </p:txBody>
      </p:sp>
      <p:sp>
        <p:nvSpPr>
          <p:cNvPr id="4" name="メモ 3"/>
          <p:cNvSpPr/>
          <p:nvPr/>
        </p:nvSpPr>
        <p:spPr>
          <a:xfrm>
            <a:off x="830670" y="1581226"/>
            <a:ext cx="1272279" cy="369331"/>
          </a:xfrm>
          <a:prstGeom prst="foldedCorner">
            <a:avLst/>
          </a:prstGeom>
          <a:solidFill>
            <a:srgbClr val="FDFF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メモ 4"/>
          <p:cNvSpPr/>
          <p:nvPr/>
        </p:nvSpPr>
        <p:spPr>
          <a:xfrm>
            <a:off x="815276" y="2504738"/>
            <a:ext cx="1637236" cy="369331"/>
          </a:xfrm>
          <a:prstGeom prst="foldedCorner">
            <a:avLst/>
          </a:prstGeom>
          <a:solidFill>
            <a:srgbClr val="FDFF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メモ 5"/>
          <p:cNvSpPr/>
          <p:nvPr/>
        </p:nvSpPr>
        <p:spPr>
          <a:xfrm>
            <a:off x="815276" y="3766381"/>
            <a:ext cx="2688312" cy="369331"/>
          </a:xfrm>
          <a:prstGeom prst="foldedCorner">
            <a:avLst/>
          </a:prstGeom>
          <a:solidFill>
            <a:srgbClr val="FDFF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メモ 6"/>
          <p:cNvSpPr/>
          <p:nvPr/>
        </p:nvSpPr>
        <p:spPr>
          <a:xfrm>
            <a:off x="1108354" y="5474494"/>
            <a:ext cx="3796667" cy="369331"/>
          </a:xfrm>
          <a:prstGeom prst="foldedCorner">
            <a:avLst/>
          </a:prstGeom>
          <a:solidFill>
            <a:srgbClr val="FDFF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8134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情報セキュリティとは？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セキュリティを考えるための要素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保護すべきもの（データ，システム）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保護すべきものを脅かすもの（</a:t>
            </a:r>
            <a:r>
              <a:rPr lang="ja-JP" altLang="en-US" dirty="0" smtClean="0">
                <a:solidFill>
                  <a:srgbClr val="FF0000"/>
                </a:solidFill>
              </a:rPr>
              <a:t>脅威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保護すべきものを守る手段（セキュリティ）</a:t>
            </a:r>
            <a:endParaRPr lang="en-US" altLang="ja-JP" dirty="0" smtClean="0"/>
          </a:p>
          <a:p>
            <a:r>
              <a:rPr lang="ja-JP" altLang="en-US" dirty="0" smtClean="0"/>
              <a:t>脅威の種類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自然災害・天災（地震，台風，洪水など）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火災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破壊（建物・コンピュータ・データを故意に壊す）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不正行為（コンピュータ犯罪，改ざん，盗聴，なりすまし，漏えい，複製，抹消など）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過失（ミスによる様々な損失）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いたずら（侵入やコンピュータウィルスなど）</a:t>
            </a: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rcRect l="16557" t="32685" r="20453" b="7793"/>
          <a:stretch>
            <a:fillRect/>
          </a:stretch>
        </p:blipFill>
        <p:spPr>
          <a:xfrm>
            <a:off x="7257470" y="2811075"/>
            <a:ext cx="1886530" cy="1337002"/>
          </a:xfrm>
          <a:prstGeom prst="rect">
            <a:avLst/>
          </a:prstGeom>
        </p:spPr>
      </p:pic>
      <p:sp>
        <p:nvSpPr>
          <p:cNvPr id="5" name="メモ 4"/>
          <p:cNvSpPr/>
          <p:nvPr/>
        </p:nvSpPr>
        <p:spPr>
          <a:xfrm>
            <a:off x="5417661" y="1968408"/>
            <a:ext cx="605236" cy="369331"/>
          </a:xfrm>
          <a:prstGeom prst="foldedCorner">
            <a:avLst/>
          </a:prstGeom>
          <a:solidFill>
            <a:srgbClr val="FDFF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脅威と脆弱性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脅威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lvl="1"/>
            <a:r>
              <a:rPr kumimoji="1" lang="ja-JP" altLang="en-US" dirty="0" smtClean="0">
                <a:solidFill>
                  <a:srgbClr val="FF0000"/>
                </a:solidFill>
              </a:rPr>
              <a:t>なりすまし</a:t>
            </a:r>
            <a:r>
              <a:rPr kumimoji="1" lang="ja-JP" altLang="en-US" dirty="0" smtClean="0"/>
              <a:t>・・他人の名前や</a:t>
            </a:r>
            <a:r>
              <a:rPr kumimoji="1" lang="en-US" altLang="ja-JP" dirty="0" smtClean="0"/>
              <a:t>ID</a:t>
            </a:r>
            <a:r>
              <a:rPr kumimoji="1" lang="ja-JP" altLang="en-US" dirty="0" smtClean="0"/>
              <a:t>，パスワードを使う．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パスワードは，コンピュータの欠陥（脆弱性）をついて取得する他に，誕生日や子供の名前を調べるなどの</a:t>
            </a:r>
            <a:r>
              <a:rPr lang="ja-JP" altLang="en-US" dirty="0" smtClean="0">
                <a:solidFill>
                  <a:srgbClr val="FF0000"/>
                </a:solidFill>
              </a:rPr>
              <a:t>ソーシャルエンジニアリング</a:t>
            </a:r>
            <a:r>
              <a:rPr lang="ja-JP" altLang="en-US" dirty="0" smtClean="0"/>
              <a:t>も用いられる．</a:t>
            </a:r>
            <a:endParaRPr kumimoji="1" lang="en-US" altLang="ja-JP" dirty="0" smtClean="0"/>
          </a:p>
          <a:p>
            <a:pPr lvl="1"/>
            <a:r>
              <a:rPr lang="en-US" altLang="ja-JP" dirty="0" err="1" smtClean="0">
                <a:solidFill>
                  <a:srgbClr val="FF0000"/>
                </a:solidFill>
              </a:rPr>
              <a:t>DoS</a:t>
            </a:r>
            <a:r>
              <a:rPr lang="ja-JP" altLang="en-US" dirty="0" smtClean="0">
                <a:solidFill>
                  <a:srgbClr val="FF0000"/>
                </a:solidFill>
              </a:rPr>
              <a:t>攻撃</a:t>
            </a:r>
            <a:r>
              <a:rPr lang="ja-JP" altLang="en-US" dirty="0" smtClean="0"/>
              <a:t>・・正常なネットワーク通信が出来なくなるよう，大量のアクセスを行うなど．</a:t>
            </a:r>
            <a:endParaRPr lang="en-US" altLang="ja-JP" dirty="0" smtClean="0"/>
          </a:p>
          <a:p>
            <a:pPr lvl="1"/>
            <a:r>
              <a:rPr kumimoji="1" lang="ja-JP" altLang="en-US" dirty="0" smtClean="0">
                <a:solidFill>
                  <a:srgbClr val="FF0000"/>
                </a:solidFill>
              </a:rPr>
              <a:t>ウィルス・ワーム</a:t>
            </a:r>
            <a:r>
              <a:rPr kumimoji="1" lang="ja-JP" altLang="en-US" dirty="0" smtClean="0"/>
              <a:t>・・悪意を持って作られたプログラムで，他のコンピュータに入り込んだり，</a:t>
            </a:r>
            <a:r>
              <a:rPr lang="ja-JP" altLang="en-US" dirty="0" smtClean="0"/>
              <a:t>自己</a:t>
            </a:r>
            <a:r>
              <a:rPr kumimoji="1" lang="ja-JP" altLang="en-US" dirty="0" smtClean="0"/>
              <a:t>増殖したりする．</a:t>
            </a:r>
            <a:endParaRPr kumimoji="1" lang="en-US" altLang="ja-JP" dirty="0" smtClean="0"/>
          </a:p>
          <a:p>
            <a:r>
              <a:rPr lang="ja-JP" altLang="en-US" dirty="0" smtClean="0"/>
              <a:t>脆弱性</a:t>
            </a:r>
            <a:endParaRPr lang="en-US" altLang="ja-JP" dirty="0" smtClean="0"/>
          </a:p>
          <a:p>
            <a:pPr lvl="1"/>
            <a:r>
              <a:rPr kumimoji="1" lang="ja-JP" altLang="en-US" dirty="0" smtClean="0">
                <a:solidFill>
                  <a:srgbClr val="FF0000"/>
                </a:solidFill>
              </a:rPr>
              <a:t>バグ</a:t>
            </a:r>
            <a:r>
              <a:rPr kumimoji="1" lang="ja-JP" altLang="en-US" dirty="0" smtClean="0"/>
              <a:t>・・プログラムのミス．</a:t>
            </a:r>
            <a:endParaRPr kumimoji="1" lang="en-US" altLang="ja-JP" dirty="0" smtClean="0"/>
          </a:p>
          <a:p>
            <a:pPr lvl="1"/>
            <a:r>
              <a:rPr lang="ja-JP" altLang="en-US" dirty="0" smtClean="0">
                <a:solidFill>
                  <a:srgbClr val="FF0000"/>
                </a:solidFill>
              </a:rPr>
              <a:t>セキュリティホール</a:t>
            </a:r>
            <a:r>
              <a:rPr lang="ja-JP" altLang="en-US" dirty="0" smtClean="0"/>
              <a:t>・・バグや設計の不備により，侵入を許してしまうような欠陥のこと．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メモ 3"/>
          <p:cNvSpPr/>
          <p:nvPr/>
        </p:nvSpPr>
        <p:spPr>
          <a:xfrm>
            <a:off x="1181993" y="1536357"/>
            <a:ext cx="1534857" cy="369331"/>
          </a:xfrm>
          <a:prstGeom prst="foldedCorner">
            <a:avLst/>
          </a:prstGeom>
          <a:solidFill>
            <a:srgbClr val="FDFF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メモ 4"/>
          <p:cNvSpPr/>
          <p:nvPr/>
        </p:nvSpPr>
        <p:spPr>
          <a:xfrm>
            <a:off x="1181993" y="3009260"/>
            <a:ext cx="1227165" cy="369331"/>
          </a:xfrm>
          <a:prstGeom prst="foldedCorner">
            <a:avLst/>
          </a:prstGeom>
          <a:solidFill>
            <a:srgbClr val="FDFF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メモ 5"/>
          <p:cNvSpPr/>
          <p:nvPr/>
        </p:nvSpPr>
        <p:spPr>
          <a:xfrm>
            <a:off x="1181993" y="3794808"/>
            <a:ext cx="1227165" cy="369331"/>
          </a:xfrm>
          <a:prstGeom prst="foldedCorner">
            <a:avLst/>
          </a:prstGeom>
          <a:solidFill>
            <a:srgbClr val="FDFF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メモ 6"/>
          <p:cNvSpPr/>
          <p:nvPr/>
        </p:nvSpPr>
        <p:spPr>
          <a:xfrm>
            <a:off x="2615705" y="3794808"/>
            <a:ext cx="1070046" cy="369331"/>
          </a:xfrm>
          <a:prstGeom prst="foldedCorner">
            <a:avLst/>
          </a:prstGeom>
          <a:solidFill>
            <a:srgbClr val="FDFF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メモ 9"/>
          <p:cNvSpPr/>
          <p:nvPr/>
        </p:nvSpPr>
        <p:spPr>
          <a:xfrm>
            <a:off x="1181993" y="5902696"/>
            <a:ext cx="2713250" cy="369331"/>
          </a:xfrm>
          <a:prstGeom prst="foldedCorner">
            <a:avLst/>
          </a:prstGeom>
          <a:solidFill>
            <a:srgbClr val="FDFF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3716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悪意で作られたプログラム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トロイの木馬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lvl="1"/>
            <a:r>
              <a:rPr kumimoji="1" lang="ja-JP" altLang="en-US" dirty="0" smtClean="0"/>
              <a:t>何らかの役に立つプログラムのように見せかけて，実は悪意を働くプログラム．</a:t>
            </a:r>
            <a:r>
              <a:rPr lang="ja-JP" altLang="en-US" dirty="0" smtClean="0"/>
              <a:t>パスワードを盗む，不正侵入経路（バックドア）を作る，など．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トロイア戦争（ギリシア神話）の木馬の故事から．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中に兵士が入っている．敵が城に運び入れた後，夜に兵士が出てきて敵を滅ぼした．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365" y="4065212"/>
            <a:ext cx="4760434" cy="2792788"/>
          </a:xfrm>
          <a:prstGeom prst="rect">
            <a:avLst/>
          </a:prstGeom>
        </p:spPr>
      </p:pic>
      <p:sp>
        <p:nvSpPr>
          <p:cNvPr id="6" name="メモ 5"/>
          <p:cNvSpPr/>
          <p:nvPr/>
        </p:nvSpPr>
        <p:spPr>
          <a:xfrm>
            <a:off x="861208" y="1104306"/>
            <a:ext cx="1947295" cy="369331"/>
          </a:xfrm>
          <a:prstGeom prst="foldedCorner">
            <a:avLst/>
          </a:prstGeom>
          <a:solidFill>
            <a:srgbClr val="FDFF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0552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ID</a:t>
            </a:r>
            <a:r>
              <a:rPr kumimoji="1" lang="ja-JP" altLang="en-US" dirty="0" smtClean="0"/>
              <a:t>とパスワードについて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厳重に管理を！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絶対に他人に教えてはいけない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パスワードは，生年月日，英単語などではいけない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辞書を使った攻撃によって簡単に破られる</a:t>
            </a:r>
            <a:endParaRPr lang="en-US" altLang="ja-JP" dirty="0" smtClean="0"/>
          </a:p>
          <a:p>
            <a:r>
              <a:rPr kumimoji="1" lang="ja-JP" altLang="en-US" dirty="0" smtClean="0"/>
              <a:t>より強固なセキュリティのために</a:t>
            </a:r>
            <a:endParaRPr kumimoji="1" lang="en-US" altLang="ja-JP" dirty="0" smtClean="0"/>
          </a:p>
          <a:p>
            <a:pPr lvl="1"/>
            <a:r>
              <a:rPr lang="ja-JP" altLang="en-US" dirty="0" smtClean="0">
                <a:solidFill>
                  <a:srgbClr val="FF0000"/>
                </a:solidFill>
              </a:rPr>
              <a:t>ワンタイムパスワード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・・１度限りのパスワード．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時間によってパスワードが代わるもの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携帯電話にメールで送られてくるもの</a:t>
            </a:r>
            <a:endParaRPr lang="en-US" altLang="ja-JP" dirty="0" smtClean="0"/>
          </a:p>
          <a:p>
            <a:pPr lvl="1"/>
            <a:r>
              <a:rPr lang="ja-JP" altLang="en-US" dirty="0" smtClean="0">
                <a:solidFill>
                  <a:srgbClr val="FF0000"/>
                </a:solidFill>
              </a:rPr>
              <a:t>生体認証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2"/>
            <a:r>
              <a:rPr lang="ja-JP" altLang="en-US" dirty="0" smtClean="0"/>
              <a:t>指紋，虹彩，静脈パターンなど，体の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特徴を用いて認証する</a:t>
            </a:r>
            <a:endParaRPr lang="en-US" altLang="ja-JP" dirty="0" smtClean="0"/>
          </a:p>
          <a:p>
            <a:pPr lvl="2"/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616" y="2775271"/>
            <a:ext cx="2820458" cy="150424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-1684" t="-5769" r="55284" b="8461"/>
          <a:stretch/>
        </p:blipFill>
        <p:spPr>
          <a:xfrm>
            <a:off x="6421065" y="4279514"/>
            <a:ext cx="2022511" cy="237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27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暗号化</a:t>
            </a:r>
            <a:r>
              <a:rPr lang="en-US" altLang="ja-JP" dirty="0" smtClean="0"/>
              <a:t>(1)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3480025"/>
            <a:ext cx="8229600" cy="3225576"/>
          </a:xfrm>
        </p:spPr>
        <p:txBody>
          <a:bodyPr/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共通鍵暗号方式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1"/>
            <a:r>
              <a:rPr lang="ja-JP" altLang="en-US" u="sng" dirty="0" smtClean="0"/>
              <a:t>暗号化鍵と復号鍵が同じ</a:t>
            </a:r>
            <a:endParaRPr lang="en-US" altLang="ja-JP" u="sng" dirty="0" smtClean="0"/>
          </a:p>
          <a:p>
            <a:pPr lvl="1"/>
            <a:r>
              <a:rPr lang="ja-JP" altLang="en-US" dirty="0" smtClean="0"/>
              <a:t>お互いの持つ鍵を秘密にしておく必要がある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鍵を相手へ</a:t>
            </a:r>
            <a:r>
              <a:rPr lang="ja-JP" altLang="en-US" dirty="0" smtClean="0">
                <a:solidFill>
                  <a:srgbClr val="FF0000"/>
                </a:solidFill>
              </a:rPr>
              <a:t>「秘密に」</a:t>
            </a:r>
            <a:r>
              <a:rPr lang="ja-JP" altLang="en-US" dirty="0" smtClean="0"/>
              <a:t>届ける方法が問題となる．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もし鍵が漏れると，他人が復号できてしまう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（メッセージを読まれてしまう）．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通信相手が増えると，鍵がその分増えてしまう．</a:t>
            </a:r>
            <a:endParaRPr lang="en-US" altLang="ja-JP" dirty="0" smtClean="0"/>
          </a:p>
          <a:p>
            <a:pPr lvl="1"/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929175" y="1689583"/>
            <a:ext cx="1039138" cy="38758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平文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757288" y="1508160"/>
            <a:ext cx="1039138" cy="7504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暗号化装置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203936" y="1508160"/>
            <a:ext cx="1039138" cy="7504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復号</a:t>
            </a:r>
            <a:r>
              <a:rPr lang="en-US" altLang="ja-JP" dirty="0" smtClean="0">
                <a:solidFill>
                  <a:schemeClr val="tx1"/>
                </a:solidFill>
              </a:rPr>
              <a:t/>
            </a:r>
            <a:br>
              <a:rPr lang="en-US" altLang="ja-JP" dirty="0" smtClean="0">
                <a:solidFill>
                  <a:schemeClr val="tx1"/>
                </a:solidFill>
              </a:rPr>
            </a:br>
            <a:r>
              <a:rPr lang="ja-JP" altLang="en-US" dirty="0" smtClean="0">
                <a:solidFill>
                  <a:schemeClr val="tx1"/>
                </a:solidFill>
              </a:rPr>
              <a:t>装置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032048" y="1689583"/>
            <a:ext cx="1039138" cy="38758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平文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2" name="直線矢印コネクタ 11"/>
          <p:cNvCxnSpPr>
            <a:stCxn id="5" idx="3"/>
            <a:endCxn id="6" idx="1"/>
          </p:cNvCxnSpPr>
          <p:nvPr/>
        </p:nvCxnSpPr>
        <p:spPr>
          <a:xfrm>
            <a:off x="1968313" y="1883376"/>
            <a:ext cx="788975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>
            <a:stCxn id="6" idx="3"/>
            <a:endCxn id="7" idx="1"/>
          </p:cNvCxnSpPr>
          <p:nvPr/>
        </p:nvCxnSpPr>
        <p:spPr>
          <a:xfrm>
            <a:off x="3796426" y="1883376"/>
            <a:ext cx="140751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stCxn id="7" idx="3"/>
            <a:endCxn id="8" idx="1"/>
          </p:cNvCxnSpPr>
          <p:nvPr/>
        </p:nvCxnSpPr>
        <p:spPr>
          <a:xfrm>
            <a:off x="6243074" y="1883376"/>
            <a:ext cx="788974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/>
          <p:cNvSpPr/>
          <p:nvPr/>
        </p:nvSpPr>
        <p:spPr>
          <a:xfrm>
            <a:off x="2611587" y="2708026"/>
            <a:ext cx="1330540" cy="38758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暗号化鍵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5060983" y="2708026"/>
            <a:ext cx="1330540" cy="38758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復号鍵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22" name="直線矢印コネクタ 21"/>
          <p:cNvCxnSpPr>
            <a:stCxn id="20" idx="0"/>
            <a:endCxn id="6" idx="2"/>
          </p:cNvCxnSpPr>
          <p:nvPr/>
        </p:nvCxnSpPr>
        <p:spPr>
          <a:xfrm rot="5400000" flipH="1" flipV="1">
            <a:off x="3052140" y="2483309"/>
            <a:ext cx="449434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stCxn id="21" idx="0"/>
            <a:endCxn id="7" idx="2"/>
          </p:cNvCxnSpPr>
          <p:nvPr/>
        </p:nvCxnSpPr>
        <p:spPr>
          <a:xfrm rot="16200000" flipV="1">
            <a:off x="5500162" y="2481935"/>
            <a:ext cx="449434" cy="274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4054835" y="152965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暗号文</a:t>
            </a:r>
            <a:endParaRPr kumimoji="1" lang="ja-JP" altLang="en-US" dirty="0"/>
          </a:p>
        </p:txBody>
      </p:sp>
      <p:sp>
        <p:nvSpPr>
          <p:cNvPr id="43" name="左右矢印 42"/>
          <p:cNvSpPr/>
          <p:nvPr/>
        </p:nvSpPr>
        <p:spPr>
          <a:xfrm>
            <a:off x="3942127" y="2648716"/>
            <a:ext cx="1118856" cy="504625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同じ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7" name="メモ 16"/>
          <p:cNvSpPr/>
          <p:nvPr/>
        </p:nvSpPr>
        <p:spPr>
          <a:xfrm>
            <a:off x="802289" y="3559144"/>
            <a:ext cx="1037313" cy="369331"/>
          </a:xfrm>
          <a:prstGeom prst="foldedCorner">
            <a:avLst/>
          </a:prstGeom>
          <a:solidFill>
            <a:srgbClr val="FDFF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角丸四角形 25"/>
          <p:cNvSpPr/>
          <p:nvPr/>
        </p:nvSpPr>
        <p:spPr>
          <a:xfrm>
            <a:off x="4109646" y="1242688"/>
            <a:ext cx="4577154" cy="32104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32587"/>
            <a:ext cx="8229600" cy="773345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暗号化</a:t>
            </a:r>
            <a:r>
              <a:rPr lang="en-US" altLang="ja-JP" dirty="0" smtClean="0"/>
              <a:t>(2)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2239" y="4723896"/>
            <a:ext cx="8573402" cy="1981705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公開鍵暗号方式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1"/>
            <a:r>
              <a:rPr lang="ja-JP" altLang="en-US" dirty="0" smtClean="0"/>
              <a:t>２個セットの鍵を作成し，暗号化鍵を</a:t>
            </a:r>
            <a:r>
              <a:rPr lang="ja-JP" altLang="en-US" dirty="0" smtClean="0">
                <a:solidFill>
                  <a:srgbClr val="FF0000"/>
                </a:solidFill>
              </a:rPr>
              <a:t>公開</a:t>
            </a:r>
            <a:r>
              <a:rPr lang="ja-JP" altLang="en-US" dirty="0" smtClean="0"/>
              <a:t>する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復号鍵は受信者から外に出ないので，復号鍵（秘密鍵）を盗まれる危険性が低く，安全性が高い</a:t>
            </a:r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579878" y="1579442"/>
            <a:ext cx="1039138" cy="38758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平文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407991" y="1398019"/>
            <a:ext cx="1039138" cy="7504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暗号化装置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854639" y="1398019"/>
            <a:ext cx="1039138" cy="7504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復号</a:t>
            </a:r>
            <a:r>
              <a:rPr lang="en-US" altLang="ja-JP" dirty="0" smtClean="0">
                <a:solidFill>
                  <a:schemeClr val="tx1"/>
                </a:solidFill>
              </a:rPr>
              <a:t/>
            </a:r>
            <a:br>
              <a:rPr lang="en-US" altLang="ja-JP" dirty="0" smtClean="0">
                <a:solidFill>
                  <a:schemeClr val="tx1"/>
                </a:solidFill>
              </a:rPr>
            </a:br>
            <a:r>
              <a:rPr lang="ja-JP" altLang="en-US" dirty="0" smtClean="0">
                <a:solidFill>
                  <a:schemeClr val="tx1"/>
                </a:solidFill>
              </a:rPr>
              <a:t>装置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682751" y="1579442"/>
            <a:ext cx="1039138" cy="3875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平文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2" name="直線矢印コネクタ 11"/>
          <p:cNvCxnSpPr>
            <a:stCxn id="5" idx="3"/>
            <a:endCxn id="6" idx="1"/>
          </p:cNvCxnSpPr>
          <p:nvPr/>
        </p:nvCxnSpPr>
        <p:spPr>
          <a:xfrm>
            <a:off x="1619016" y="1773235"/>
            <a:ext cx="788975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>
            <a:stCxn id="6" idx="3"/>
            <a:endCxn id="7" idx="1"/>
          </p:cNvCxnSpPr>
          <p:nvPr/>
        </p:nvCxnSpPr>
        <p:spPr>
          <a:xfrm>
            <a:off x="3447129" y="1773235"/>
            <a:ext cx="140751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stCxn id="7" idx="3"/>
            <a:endCxn id="8" idx="1"/>
          </p:cNvCxnSpPr>
          <p:nvPr/>
        </p:nvCxnSpPr>
        <p:spPr>
          <a:xfrm>
            <a:off x="5893777" y="1773235"/>
            <a:ext cx="788974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/>
          <p:cNvSpPr/>
          <p:nvPr/>
        </p:nvSpPr>
        <p:spPr>
          <a:xfrm>
            <a:off x="2262290" y="2449439"/>
            <a:ext cx="1330540" cy="7158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暗号化鍵</a:t>
            </a:r>
            <a:r>
              <a:rPr lang="en-US" altLang="ja-JP" dirty="0" smtClean="0">
                <a:solidFill>
                  <a:schemeClr val="tx1"/>
                </a:solidFill>
              </a:rPr>
              <a:t/>
            </a:r>
            <a:br>
              <a:rPr lang="en-US" altLang="ja-JP" dirty="0" smtClean="0">
                <a:solidFill>
                  <a:schemeClr val="tx1"/>
                </a:solidFill>
              </a:rPr>
            </a:br>
            <a:r>
              <a:rPr lang="ja-JP" altLang="en-US" dirty="0" smtClean="0">
                <a:solidFill>
                  <a:schemeClr val="tx1"/>
                </a:solidFill>
              </a:rPr>
              <a:t>（</a:t>
            </a:r>
            <a:r>
              <a:rPr lang="ja-JP" altLang="en-US" dirty="0" smtClean="0">
                <a:solidFill>
                  <a:srgbClr val="FF0000"/>
                </a:solidFill>
              </a:rPr>
              <a:t>公開鍵</a:t>
            </a:r>
            <a:r>
              <a:rPr lang="ja-JP" altLang="en-US" dirty="0" smtClean="0">
                <a:solidFill>
                  <a:schemeClr val="tx1"/>
                </a:solidFill>
              </a:rPr>
              <a:t>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4711686" y="2449439"/>
            <a:ext cx="1330540" cy="7158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復号鍵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（</a:t>
            </a:r>
            <a:r>
              <a:rPr kumimoji="1" lang="ja-JP" altLang="en-US" dirty="0" smtClean="0">
                <a:solidFill>
                  <a:srgbClr val="FF0000"/>
                </a:solidFill>
              </a:rPr>
              <a:t>秘密鍵</a:t>
            </a:r>
            <a:r>
              <a:rPr kumimoji="1" lang="ja-JP" altLang="en-US" dirty="0" smtClean="0">
                <a:solidFill>
                  <a:schemeClr val="tx1"/>
                </a:solidFill>
              </a:rPr>
              <a:t>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22" name="直線矢印コネクタ 21"/>
          <p:cNvCxnSpPr>
            <a:stCxn id="20" idx="0"/>
            <a:endCxn id="6" idx="2"/>
          </p:cNvCxnSpPr>
          <p:nvPr/>
        </p:nvCxnSpPr>
        <p:spPr>
          <a:xfrm rot="5400000" flipH="1" flipV="1">
            <a:off x="2777066" y="2298945"/>
            <a:ext cx="300988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stCxn id="21" idx="0"/>
            <a:endCxn id="7" idx="2"/>
          </p:cNvCxnSpPr>
          <p:nvPr/>
        </p:nvCxnSpPr>
        <p:spPr>
          <a:xfrm rot="16200000" flipV="1">
            <a:off x="5225088" y="2297571"/>
            <a:ext cx="300988" cy="274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3705538" y="141951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暗号文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4711686" y="3537969"/>
            <a:ext cx="1330540" cy="7158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鍵を作る</a:t>
            </a:r>
            <a:r>
              <a:rPr kumimoji="1" lang="en-US" altLang="ja-JP" dirty="0" smtClean="0">
                <a:solidFill>
                  <a:schemeClr val="tx1"/>
                </a:solidFill>
              </a:rPr>
              <a:t/>
            </a:r>
            <a:br>
              <a:rPr kumimoji="1" lang="en-US" altLang="ja-JP" dirty="0" smtClean="0">
                <a:solidFill>
                  <a:schemeClr val="tx1"/>
                </a:solidFill>
              </a:rPr>
            </a:br>
            <a:r>
              <a:rPr kumimoji="1" lang="ja-JP" altLang="en-US" dirty="0" smtClean="0">
                <a:solidFill>
                  <a:schemeClr val="tx1"/>
                </a:solidFill>
              </a:rPr>
              <a:t>プログラム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6682751" y="3701311"/>
            <a:ext cx="1039138" cy="3875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元の鍵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32" name="直線矢印コネクタ 31"/>
          <p:cNvCxnSpPr>
            <a:stCxn id="31" idx="1"/>
            <a:endCxn id="29" idx="3"/>
          </p:cNvCxnSpPr>
          <p:nvPr/>
        </p:nvCxnSpPr>
        <p:spPr>
          <a:xfrm rot="10800000" flipV="1">
            <a:off x="6042227" y="3895104"/>
            <a:ext cx="640525" cy="79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>
            <a:stCxn id="29" idx="0"/>
            <a:endCxn id="21" idx="2"/>
          </p:cNvCxnSpPr>
          <p:nvPr/>
        </p:nvCxnSpPr>
        <p:spPr>
          <a:xfrm rot="5400000" flipH="1" flipV="1">
            <a:off x="5190620" y="3351633"/>
            <a:ext cx="372672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曲折矢印 37"/>
          <p:cNvSpPr/>
          <p:nvPr/>
        </p:nvSpPr>
        <p:spPr>
          <a:xfrm rot="16200000">
            <a:off x="3327864" y="2512076"/>
            <a:ext cx="730607" cy="2037038"/>
          </a:xfrm>
          <a:prstGeom prst="bentArrow">
            <a:avLst>
              <a:gd name="adj1" fmla="val 13718"/>
              <a:gd name="adj2" fmla="val 25000"/>
              <a:gd name="adj3" fmla="val 25000"/>
              <a:gd name="adj4" fmla="val 43750"/>
            </a:avLst>
          </a:prstGeom>
          <a:solidFill>
            <a:schemeClr val="accent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382372" y="344402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公開</a:t>
            </a:r>
            <a:endParaRPr kumimoji="1" lang="ja-JP" altLang="en-US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7721889" y="265077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受信者</a:t>
            </a:r>
            <a:endParaRPr kumimoji="1" lang="ja-JP" altLang="en-US" dirty="0"/>
          </a:p>
        </p:txBody>
      </p:sp>
      <p:sp>
        <p:nvSpPr>
          <p:cNvPr id="24" name="メモ 23"/>
          <p:cNvSpPr/>
          <p:nvPr/>
        </p:nvSpPr>
        <p:spPr>
          <a:xfrm>
            <a:off x="581703" y="4796383"/>
            <a:ext cx="1037313" cy="369331"/>
          </a:xfrm>
          <a:prstGeom prst="foldedCorner">
            <a:avLst/>
          </a:prstGeom>
          <a:solidFill>
            <a:srgbClr val="FDFF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線矢印コネクタ 20"/>
          <p:cNvCxnSpPr>
            <a:stCxn id="4" idx="3"/>
          </p:cNvCxnSpPr>
          <p:nvPr/>
        </p:nvCxnSpPr>
        <p:spPr>
          <a:xfrm>
            <a:off x="2311141" y="5132261"/>
            <a:ext cx="37334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3951817" y="513226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３</a:t>
            </a:r>
            <a:endParaRPr kumimoji="1" lang="ja-JP" altLang="en-US" dirty="0"/>
          </a:p>
        </p:txBody>
      </p:sp>
      <p:sp>
        <p:nvSpPr>
          <p:cNvPr id="7" name="メモ 6"/>
          <p:cNvSpPr/>
          <p:nvPr/>
        </p:nvSpPr>
        <p:spPr>
          <a:xfrm>
            <a:off x="824132" y="3494749"/>
            <a:ext cx="1269945" cy="433863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</a:rPr>
              <a:t>秘密の文書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 rotWithShape="1">
          <a:blip r:embed="rId2"/>
          <a:srcRect l="73426" t="60666" r="2354" b="9558"/>
          <a:stretch/>
        </p:blipFill>
        <p:spPr>
          <a:xfrm>
            <a:off x="1569683" y="5895660"/>
            <a:ext cx="796675" cy="73362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共通</a:t>
            </a:r>
            <a:r>
              <a:rPr kumimoji="1" lang="ja-JP" altLang="en-US" dirty="0" smtClean="0"/>
              <a:t>鍵暗号と公開鍵暗号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25108"/>
            <a:ext cx="8229600" cy="281655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共通鍵暗号</a:t>
            </a:r>
            <a:endParaRPr kumimoji="1" lang="en-US" altLang="ja-JP" dirty="0" smtClean="0"/>
          </a:p>
          <a:p>
            <a:pPr marL="850392" lvl="1" indent="-457200">
              <a:buFont typeface="+mj-lt"/>
              <a:buAutoNum type="arabicPeriod"/>
            </a:pPr>
            <a:r>
              <a:rPr lang="ja-JP" altLang="en-US" dirty="0" smtClean="0"/>
              <a:t>鍵を複製して，相手に送っておく．</a:t>
            </a:r>
            <a:endParaRPr lang="en-US" altLang="ja-JP" dirty="0" smtClean="0"/>
          </a:p>
          <a:p>
            <a:pPr marL="850392" lvl="1" indent="-457200">
              <a:buFont typeface="+mj-lt"/>
              <a:buAutoNum type="arabicPeriod"/>
            </a:pPr>
            <a:r>
              <a:rPr lang="ja-JP" altLang="en-US" dirty="0" smtClean="0"/>
              <a:t>箱に秘密の文書を入れて，鍵をかける．</a:t>
            </a:r>
            <a:endParaRPr lang="en-US" altLang="ja-JP" dirty="0" smtClean="0"/>
          </a:p>
          <a:p>
            <a:pPr marL="850392" lvl="1" indent="-457200">
              <a:buFont typeface="+mj-lt"/>
              <a:buAutoNum type="arabicPeriod"/>
            </a:pPr>
            <a:r>
              <a:rPr kumimoji="1" lang="ja-JP" altLang="en-US" dirty="0" smtClean="0"/>
              <a:t>箱を送る．</a:t>
            </a:r>
            <a:endParaRPr kumimoji="1" lang="en-US" altLang="ja-JP" dirty="0" smtClean="0"/>
          </a:p>
          <a:p>
            <a:pPr marL="850392" lvl="1" indent="-457200">
              <a:buFont typeface="+mj-lt"/>
              <a:buAutoNum type="arabicPeriod"/>
            </a:pPr>
            <a:r>
              <a:rPr lang="ja-JP" altLang="en-US" dirty="0" smtClean="0"/>
              <a:t>相手は，先に送ってもらった鍵で箱を開ける．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7950" r="27774" b="15321"/>
          <a:stretch/>
        </p:blipFill>
        <p:spPr>
          <a:xfrm>
            <a:off x="607069" y="4291480"/>
            <a:ext cx="1704072" cy="168156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371" b="87113" l="74131" r="95753"/>
                    </a14:imgEffect>
                  </a14:imgLayer>
                </a14:imgProps>
              </a:ext>
            </a:extLst>
          </a:blip>
          <a:srcRect l="73426" t="60666" r="2354" b="9558"/>
          <a:stretch/>
        </p:blipFill>
        <p:spPr>
          <a:xfrm>
            <a:off x="1569683" y="5895660"/>
            <a:ext cx="796675" cy="733624"/>
          </a:xfrm>
          <a:prstGeom prst="rect">
            <a:avLst/>
          </a:prstGeom>
        </p:spPr>
      </p:pic>
      <p:cxnSp>
        <p:nvCxnSpPr>
          <p:cNvPr id="11" name="直線矢印コネクタ 10"/>
          <p:cNvCxnSpPr>
            <a:stCxn id="5" idx="3"/>
          </p:cNvCxnSpPr>
          <p:nvPr/>
        </p:nvCxnSpPr>
        <p:spPr>
          <a:xfrm>
            <a:off x="2366358" y="6262472"/>
            <a:ext cx="453030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3975481" y="62599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１</a:t>
            </a:r>
            <a:endParaRPr kumimoji="1" lang="ja-JP" altLang="en-US" dirty="0"/>
          </a:p>
        </p:txBody>
      </p:sp>
      <p:cxnSp>
        <p:nvCxnSpPr>
          <p:cNvPr id="16" name="直線矢印コネクタ 15"/>
          <p:cNvCxnSpPr>
            <a:stCxn id="7" idx="2"/>
            <a:endCxn id="4" idx="0"/>
          </p:cNvCxnSpPr>
          <p:nvPr/>
        </p:nvCxnSpPr>
        <p:spPr>
          <a:xfrm>
            <a:off x="1459105" y="3928612"/>
            <a:ext cx="0" cy="3628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1017385" y="393556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２</a:t>
            </a:r>
            <a:endParaRPr kumimoji="1" lang="ja-JP" altLang="en-US" dirty="0"/>
          </a:p>
        </p:txBody>
      </p:sp>
      <p:sp>
        <p:nvSpPr>
          <p:cNvPr id="24" name="メモ 23"/>
          <p:cNvSpPr/>
          <p:nvPr/>
        </p:nvSpPr>
        <p:spPr>
          <a:xfrm>
            <a:off x="6261692" y="3494749"/>
            <a:ext cx="1269945" cy="433863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</a:rPr>
              <a:t>秘密の文書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cxnSp>
        <p:nvCxnSpPr>
          <p:cNvPr id="25" name="直線矢印コネクタ 24"/>
          <p:cNvCxnSpPr>
            <a:endCxn id="24" idx="2"/>
          </p:cNvCxnSpPr>
          <p:nvPr/>
        </p:nvCxnSpPr>
        <p:spPr>
          <a:xfrm flipV="1">
            <a:off x="6896665" y="3928612"/>
            <a:ext cx="0" cy="3628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6425806" y="393556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４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7686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4112E-6 2.58453E-6 L 0.58499 2.5845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4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20629E-6 7.00787E-6 L -8.20629E-6 0.20473 " pathEditMode="relative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467E-6 1.21352E-6 L 0.59454 0.0002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" grpId="0" animBg="1"/>
      <p:bldP spid="7" grpId="1" animBg="1"/>
      <p:bldP spid="12" grpId="0"/>
      <p:bldP spid="20" grpId="0"/>
      <p:bldP spid="20" grpId="1"/>
      <p:bldP spid="24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線矢印コネクタ 20"/>
          <p:cNvCxnSpPr/>
          <p:nvPr/>
        </p:nvCxnSpPr>
        <p:spPr>
          <a:xfrm>
            <a:off x="2311141" y="5132261"/>
            <a:ext cx="37334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3951817" y="513226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３</a:t>
            </a:r>
            <a:endParaRPr kumimoji="1" lang="ja-JP" altLang="en-US" dirty="0"/>
          </a:p>
        </p:txBody>
      </p:sp>
      <p:sp>
        <p:nvSpPr>
          <p:cNvPr id="7" name="メモ 6"/>
          <p:cNvSpPr/>
          <p:nvPr/>
        </p:nvSpPr>
        <p:spPr>
          <a:xfrm>
            <a:off x="824132" y="3494749"/>
            <a:ext cx="1269945" cy="433863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</a:rPr>
              <a:t>秘密の文書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共通</a:t>
            </a:r>
            <a:r>
              <a:rPr kumimoji="1" lang="ja-JP" altLang="en-US" dirty="0" smtClean="0"/>
              <a:t>鍵暗号と公開鍵暗号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25108"/>
            <a:ext cx="8229600" cy="28165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公開</a:t>
            </a:r>
            <a:r>
              <a:rPr kumimoji="1" lang="ja-JP" altLang="en-US" dirty="0" smtClean="0"/>
              <a:t>鍵暗号</a:t>
            </a:r>
            <a:endParaRPr kumimoji="1" lang="en-US" altLang="ja-JP" dirty="0" smtClean="0"/>
          </a:p>
          <a:p>
            <a:pPr marL="850392" lvl="1" indent="-457200">
              <a:buFont typeface="+mj-lt"/>
              <a:buAutoNum type="arabicPeriod"/>
            </a:pPr>
            <a:r>
              <a:rPr lang="ja-JP" altLang="en-US" dirty="0" smtClean="0">
                <a:solidFill>
                  <a:srgbClr val="FF0000"/>
                </a:solidFill>
              </a:rPr>
              <a:t>錠</a:t>
            </a:r>
            <a:r>
              <a:rPr lang="ja-JP" altLang="en-US" dirty="0" smtClean="0"/>
              <a:t>を相手に送っておく（公開する）．</a:t>
            </a:r>
            <a:endParaRPr lang="en-US" altLang="ja-JP" dirty="0" smtClean="0"/>
          </a:p>
          <a:p>
            <a:pPr marL="850392" lvl="1" indent="-457200">
              <a:buFont typeface="+mj-lt"/>
              <a:buAutoNum type="arabicPeriod"/>
            </a:pPr>
            <a:r>
              <a:rPr lang="ja-JP" altLang="en-US" dirty="0" smtClean="0"/>
              <a:t>箱に秘密の文書を入れて，</a:t>
            </a:r>
            <a:r>
              <a:rPr lang="ja-JP" altLang="en-US" dirty="0">
                <a:solidFill>
                  <a:srgbClr val="FF0000"/>
                </a:solidFill>
              </a:rPr>
              <a:t>錠</a:t>
            </a:r>
            <a:r>
              <a:rPr lang="ja-JP" altLang="en-US" dirty="0" smtClean="0"/>
              <a:t>をかける．</a:t>
            </a:r>
            <a:endParaRPr lang="en-US" altLang="ja-JP" dirty="0" smtClean="0"/>
          </a:p>
          <a:p>
            <a:pPr marL="850392" lvl="1" indent="-457200">
              <a:buFont typeface="+mj-lt"/>
              <a:buAutoNum type="arabicPeriod"/>
            </a:pPr>
            <a:r>
              <a:rPr kumimoji="1" lang="ja-JP" altLang="en-US" dirty="0" smtClean="0"/>
              <a:t>箱を送る．</a:t>
            </a:r>
            <a:endParaRPr kumimoji="1" lang="en-US" altLang="ja-JP" dirty="0" smtClean="0"/>
          </a:p>
          <a:p>
            <a:pPr marL="850392" lvl="1" indent="-457200">
              <a:buFont typeface="+mj-lt"/>
              <a:buAutoNum type="arabicPeriod"/>
            </a:pPr>
            <a:r>
              <a:rPr lang="ja-JP" altLang="en-US" dirty="0" smtClean="0"/>
              <a:t>自分は，もともと持っていた鍵で箱を開ける．</a:t>
            </a:r>
            <a:endParaRPr kumimoji="1" lang="ja-JP" altLang="en-US" dirty="0"/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1853648" y="6259952"/>
            <a:ext cx="4408044" cy="25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3975481" y="62599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１</a:t>
            </a:r>
            <a:endParaRPr kumimoji="1" lang="ja-JP" altLang="en-US" dirty="0"/>
          </a:p>
        </p:txBody>
      </p:sp>
      <p:cxnSp>
        <p:nvCxnSpPr>
          <p:cNvPr id="16" name="直線矢印コネクタ 15"/>
          <p:cNvCxnSpPr>
            <a:stCxn id="7" idx="2"/>
          </p:cNvCxnSpPr>
          <p:nvPr/>
        </p:nvCxnSpPr>
        <p:spPr>
          <a:xfrm>
            <a:off x="1459105" y="3928612"/>
            <a:ext cx="0" cy="3628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1017385" y="393556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２</a:t>
            </a:r>
            <a:endParaRPr kumimoji="1" lang="ja-JP" altLang="en-US" dirty="0"/>
          </a:p>
        </p:txBody>
      </p:sp>
      <p:sp>
        <p:nvSpPr>
          <p:cNvPr id="24" name="メモ 23"/>
          <p:cNvSpPr/>
          <p:nvPr/>
        </p:nvSpPr>
        <p:spPr>
          <a:xfrm>
            <a:off x="6261692" y="3494749"/>
            <a:ext cx="1269945" cy="433863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</a:rPr>
              <a:t>秘密の文書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cxnSp>
        <p:nvCxnSpPr>
          <p:cNvPr id="25" name="直線矢印コネクタ 24"/>
          <p:cNvCxnSpPr>
            <a:endCxn id="24" idx="2"/>
          </p:cNvCxnSpPr>
          <p:nvPr/>
        </p:nvCxnSpPr>
        <p:spPr>
          <a:xfrm flipV="1">
            <a:off x="6896665" y="3928612"/>
            <a:ext cx="0" cy="3628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6425806" y="393556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４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56" y="4291480"/>
            <a:ext cx="1620085" cy="1620085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905" b="83333" l="62381" r="99524"/>
                    </a14:imgEffect>
                  </a14:imgLayer>
                </a14:imgProps>
              </a:ext>
            </a:extLst>
          </a:blip>
          <a:srcRect l="61350" t="21106" b="13231"/>
          <a:stretch/>
        </p:blipFill>
        <p:spPr>
          <a:xfrm rot="10800000">
            <a:off x="7083293" y="5789832"/>
            <a:ext cx="545163" cy="926177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24" b="82857" l="0" r="52857"/>
                    </a14:imgEffect>
                  </a14:imgLayer>
                </a14:imgProps>
              </a:ext>
            </a:extLst>
          </a:blip>
          <a:srcRect t="7702" r="44365" b="15692"/>
          <a:stretch/>
        </p:blipFill>
        <p:spPr>
          <a:xfrm>
            <a:off x="6368178" y="5548745"/>
            <a:ext cx="784738" cy="108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01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886E-6 6.63733E-6 L -0.58916 6.63733E-6 " pathEditMode="relative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20629E-6 7.00787E-6 L -8.20629E-6 0.20473 " pathEditMode="relative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6 -2.65864E-6 L -0.58916 -0.12413 " pathEditMode="relative" ptsTypes="AA"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8E-6 4.11302E-6 L 0.585 4.11302E-6 " pathEditMode="relative" ptsTypes="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978 -0.14196 L -0.0026 -0.14196 " pathEditMode="relative" ptsTypes="AA">
                                      <p:cBhvr>
                                        <p:cTn id="3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652E-8 2.11672E-6 L -0.05522 -0.0859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1" y="-43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" grpId="0" animBg="1"/>
      <p:bldP spid="7" grpId="1" animBg="1"/>
      <p:bldP spid="12" grpId="0"/>
      <p:bldP spid="20" grpId="0"/>
      <p:bldP spid="20" grpId="1"/>
      <p:bldP spid="24" grpId="0" animBg="1"/>
      <p:bldP spid="2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リゾー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インスピレーション">
      <a:majorFont>
        <a:latin typeface="News Gothic MT"/>
        <a:ea typeface=""/>
        <a:cs typeface=""/>
        <a:font script="Jpan" typeface="メイリオ"/>
      </a:majorFont>
      <a:minorFont>
        <a:latin typeface="News Gothic MT"/>
        <a:ea typeface=""/>
        <a:cs typeface=""/>
        <a:font script="Jpan" typeface="メイリオ"/>
      </a:minorFont>
    </a:fontScheme>
    <a:fmtScheme name="リゾート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リゾート.thmx</Template>
  <TotalTime>1552</TotalTime>
  <Words>915</Words>
  <Application>Microsoft Macintosh PowerPoint</Application>
  <PresentationFormat>画面に合わせる (4:3)</PresentationFormat>
  <Paragraphs>153</Paragraphs>
  <Slides>13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リゾート</vt:lpstr>
      <vt:lpstr>コンピュータ基礎(11)</vt:lpstr>
      <vt:lpstr>情報セキュリティとは？</vt:lpstr>
      <vt:lpstr>脅威と脆弱性</vt:lpstr>
      <vt:lpstr>悪意で作られたプログラム</vt:lpstr>
      <vt:lpstr>IDとパスワードについて</vt:lpstr>
      <vt:lpstr>暗号化(1)</vt:lpstr>
      <vt:lpstr>暗号化(2)</vt:lpstr>
      <vt:lpstr>共通鍵暗号と公開鍵暗号</vt:lpstr>
      <vt:lpstr>共通鍵暗号と公開鍵暗号</vt:lpstr>
      <vt:lpstr>暗号化(3)</vt:lpstr>
      <vt:lpstr>ディジタル署名</vt:lpstr>
      <vt:lpstr>共通鍵暗号と公開鍵暗号</vt:lpstr>
      <vt:lpstr>セキュリティを高めるために</vt:lpstr>
    </vt:vector>
  </TitlesOfParts>
  <Company>大阪大学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情報社会と コミュニケーションネットワーク</dc:title>
  <dc:creator>日浦 慎作</dc:creator>
  <cp:lastModifiedBy>日浦 慎作</cp:lastModifiedBy>
  <cp:revision>71</cp:revision>
  <dcterms:created xsi:type="dcterms:W3CDTF">2010-07-23T00:53:27Z</dcterms:created>
  <dcterms:modified xsi:type="dcterms:W3CDTF">2015-07-14T01:58:38Z</dcterms:modified>
</cp:coreProperties>
</file>