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5" r:id="rId1"/>
  </p:sldMasterIdLst>
  <p:notesMasterIdLst>
    <p:notesMasterId r:id="rId12"/>
  </p:notesMasterIdLst>
  <p:sldIdLst>
    <p:sldId id="256" r:id="rId2"/>
    <p:sldId id="275" r:id="rId3"/>
    <p:sldId id="276" r:id="rId4"/>
    <p:sldId id="277" r:id="rId5"/>
    <p:sldId id="278" r:id="rId6"/>
    <p:sldId id="280" r:id="rId7"/>
    <p:sldId id="271" r:id="rId8"/>
    <p:sldId id="279" r:id="rId9"/>
    <p:sldId id="281" r:id="rId10"/>
    <p:sldId id="282" r:id="rId11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E56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中間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FD0F851-EC5A-4D38-B0AD-8093EC10F338}" styleName="淡色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11" autoAdjust="0"/>
    <p:restoredTop sz="94660"/>
  </p:normalViewPr>
  <p:slideViewPr>
    <p:cSldViewPr snapToGrid="0" snapToObjects="1">
      <p:cViewPr varScale="1">
        <p:scale>
          <a:sx n="155" d="100"/>
          <a:sy n="155" d="100"/>
        </p:scale>
        <p:origin x="-112" y="-464"/>
      </p:cViewPr>
      <p:guideLst>
        <p:guide orient="horz" pos="225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F80BD-48A9-BC47-8389-D501CFBD0E5F}" type="datetimeFigureOut">
              <a:rPr lang="ja-JP" altLang="en-US" smtClean="0"/>
              <a:pPr/>
              <a:t>15/07/14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5F211-8658-A242-B46D-3672D235F57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79210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9CB88-5E1A-4FAC-892A-60949ACB1F6F}" type="datetimeFigureOut">
              <a:rPr lang="en-US" altLang="ja-JP" smtClean="0"/>
              <a:pPr/>
              <a:t>15/07/14</a:t>
            </a:fld>
            <a:endParaRPr 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BB7D2C-969C-4044-8AE9-730685547536}" type="datetimeFigureOut">
              <a:rPr lang="ja-JP" altLang="en-US" smtClean="0"/>
              <a:pPr/>
              <a:t>15/07/14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FC77A448-D91D-B345-9D65-93362F79EBC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BB7D2C-969C-4044-8AE9-730685547536}" type="datetimeFigureOut">
              <a:rPr lang="ja-JP" altLang="en-US" smtClean="0"/>
              <a:pPr/>
              <a:t>15/07/14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FC77A448-D91D-B345-9D65-93362F79EBC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BB7D2C-969C-4044-8AE9-730685547536}" type="datetimeFigureOut">
              <a:rPr lang="ja-JP" altLang="en-US" smtClean="0"/>
              <a:pPr/>
              <a:t>15/07/14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FC77A448-D91D-B345-9D65-93362F79EBC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9CB88-5E1A-4FAC-892A-60949ACB1F6F}" type="datetimeFigureOut">
              <a:rPr lang="en-US" altLang="ja-JP" smtClean="0"/>
              <a:pPr/>
              <a:t>15/07/14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BB7D2C-969C-4044-8AE9-730685547536}" type="datetimeFigureOut">
              <a:rPr lang="ja-JP" altLang="en-US" smtClean="0"/>
              <a:pPr/>
              <a:t>15/07/14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FC77A448-D91D-B345-9D65-93362F79EBC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BB7D2C-969C-4044-8AE9-730685547536}" type="datetimeFigureOut">
              <a:rPr lang="ja-JP" altLang="en-US" smtClean="0"/>
              <a:pPr/>
              <a:t>15/07/14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FC77A448-D91D-B345-9D65-93362F79EBC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BB7D2C-969C-4044-8AE9-730685547536}" type="datetimeFigureOut">
              <a:rPr lang="ja-JP" altLang="en-US" smtClean="0"/>
              <a:pPr/>
              <a:t>15/07/14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FC77A448-D91D-B345-9D65-93362F79EBC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BB7D2C-969C-4044-8AE9-730685547536}" type="datetimeFigureOut">
              <a:rPr lang="ja-JP" altLang="en-US" smtClean="0"/>
              <a:pPr/>
              <a:t>15/07/14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FC77A448-D91D-B345-9D65-93362F79EBC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BB7D2C-969C-4044-8AE9-730685547536}" type="datetimeFigureOut">
              <a:rPr lang="ja-JP" altLang="en-US" smtClean="0"/>
              <a:pPr/>
              <a:t>15/07/14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FC77A448-D91D-B345-9D65-93362F79EBC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つの角を丸めた四角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BB7D2C-969C-4044-8AE9-730685547536}" type="datetimeFigureOut">
              <a:rPr lang="ja-JP" altLang="en-US" smtClean="0"/>
              <a:pPr/>
              <a:t>15/07/14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fld id="{FC77A448-D91D-B345-9D65-93362F79EBC3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10" name="フリーフォーム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フリーフォーム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132588"/>
            <a:ext cx="8229600" cy="773345"/>
          </a:xfrm>
          <a:prstGeom prst="rect">
            <a:avLst/>
          </a:prstGeom>
          <a:solidFill>
            <a:schemeClr val="bg1">
              <a:alpha val="66000"/>
            </a:schemeClr>
          </a:solidFill>
        </p:spPr>
        <p:txBody>
          <a:bodyPr vert="horz" lIns="0" rIns="0" bIns="0" anchor="b">
            <a:normAutofit/>
          </a:bodyPr>
          <a:lstStyle/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025107"/>
            <a:ext cx="8229600" cy="568049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grpSp>
        <p:nvGrpSpPr>
          <p:cNvPr id="2" name="図形グループ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フリーフォーム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フリーフォーム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rgbClr val="FE5619"/>
          </a:solidFill>
          <a:effectLst/>
          <a:latin typeface="メイリオ"/>
          <a:ea typeface="メイリオ"/>
          <a:cs typeface="メイリオ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メイリオ"/>
          <a:ea typeface="メイリオ"/>
          <a:cs typeface="メイリオ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メイリオ"/>
          <a:ea typeface="メイリオ"/>
          <a:cs typeface="メイリオ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メイリオ"/>
          <a:ea typeface="メイリオ"/>
          <a:cs typeface="メイリオ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メイリオ"/>
          <a:ea typeface="メイリオ"/>
          <a:cs typeface="メイリオ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メイリオ"/>
          <a:ea typeface="メイリオ"/>
          <a:cs typeface="メイリオ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5406" y="1371600"/>
            <a:ext cx="8199642" cy="18288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コンピュータ基礎</a:t>
            </a:r>
            <a:r>
              <a:rPr lang="en-US" altLang="ja-JP" dirty="0" smtClean="0"/>
              <a:t>(10)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11</a:t>
            </a:r>
            <a:r>
              <a:rPr lang="ja-JP" altLang="en-US" dirty="0" smtClean="0"/>
              <a:t>章</a:t>
            </a:r>
            <a:r>
              <a:rPr lang="en-US" altLang="ja-JP" dirty="0"/>
              <a:t> </a:t>
            </a:r>
            <a:r>
              <a:rPr lang="ja-JP" altLang="en-US" dirty="0" smtClean="0"/>
              <a:t>通信ネットワーク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IP</a:t>
            </a:r>
            <a:r>
              <a:rPr kumimoji="1" lang="ja-JP" altLang="en-US" dirty="0" smtClean="0"/>
              <a:t>アドレスについて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IP</a:t>
            </a:r>
            <a:r>
              <a:rPr kumimoji="1" lang="ja-JP" altLang="en-US" dirty="0" smtClean="0">
                <a:solidFill>
                  <a:srgbClr val="FF0000"/>
                </a:solidFill>
              </a:rPr>
              <a:t>アドレス</a:t>
            </a:r>
            <a:r>
              <a:rPr kumimoji="1" lang="ja-JP" altLang="en-US" dirty="0" smtClean="0"/>
              <a:t>とは？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インターネットに直接接続されたコンピュータに与える</a:t>
            </a:r>
            <a:r>
              <a:rPr lang="en-US" altLang="ja-JP" dirty="0" smtClean="0"/>
              <a:t> </a:t>
            </a:r>
            <a:r>
              <a:rPr lang="en-US" altLang="ja-JP" u="sng" dirty="0" smtClean="0"/>
              <a:t>32bit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の番号</a:t>
            </a:r>
            <a:r>
              <a:rPr lang="en-US" altLang="ja-JP" dirty="0" smtClean="0"/>
              <a:t>(</a:t>
            </a:r>
            <a:r>
              <a:rPr lang="en-US" altLang="ja-JP" dirty="0" smtClean="0">
                <a:solidFill>
                  <a:srgbClr val="FF0000"/>
                </a:solidFill>
              </a:rPr>
              <a:t>IPv4</a:t>
            </a:r>
            <a:r>
              <a:rPr lang="en-US" altLang="ja-JP" dirty="0" smtClean="0"/>
              <a:t>)</a:t>
            </a:r>
            <a:r>
              <a:rPr lang="ja-JP" altLang="en-US" dirty="0" smtClean="0"/>
              <a:t>．</a:t>
            </a:r>
            <a:r>
              <a:rPr lang="ja-JP" altLang="en-US" u="sng" dirty="0" smtClean="0"/>
              <a:t>枯渇しかかっている</a:t>
            </a:r>
            <a:r>
              <a:rPr lang="ja-JP" altLang="en-US" dirty="0" smtClean="0"/>
              <a:t>．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最近は</a:t>
            </a:r>
            <a:r>
              <a:rPr kumimoji="1" lang="en-US" altLang="ja-JP" u="sng" dirty="0" smtClean="0"/>
              <a:t>128bit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にした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>
                <a:solidFill>
                  <a:srgbClr val="FF0000"/>
                </a:solidFill>
              </a:rPr>
              <a:t>IPv6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への置き換えが進んでいる．</a:t>
            </a:r>
            <a:endParaRPr kumimoji="1"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ドメイン名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kumimoji="1" lang="en-US" altLang="ja-JP" dirty="0" smtClean="0"/>
              <a:t>IP</a:t>
            </a:r>
            <a:r>
              <a:rPr kumimoji="1" lang="ja-JP" altLang="en-US" dirty="0" smtClean="0"/>
              <a:t>アドレスは記憶するのが難しいので，組織などに名称を付けることができるようになった．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www.hiroshima-cu.ac.jp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のように，</a:t>
            </a:r>
            <a:r>
              <a:rPr lang="en-US" altLang="ja-JP" dirty="0" smtClean="0"/>
              <a:t>. </a:t>
            </a:r>
            <a:r>
              <a:rPr lang="ja-JP" altLang="en-US" dirty="0" smtClean="0"/>
              <a:t>で区切っていく．</a:t>
            </a:r>
            <a:endParaRPr lang="en-US" altLang="ja-JP" dirty="0"/>
          </a:p>
          <a:p>
            <a:pPr lvl="1"/>
            <a:r>
              <a:rPr lang="ja-JP" altLang="en-US" dirty="0" smtClean="0"/>
              <a:t>ネームサーバ（</a:t>
            </a:r>
            <a:r>
              <a:rPr lang="en-US" altLang="ja-JP" dirty="0" smtClean="0">
                <a:solidFill>
                  <a:srgbClr val="FF0000"/>
                </a:solidFill>
              </a:rPr>
              <a:t>DNS</a:t>
            </a:r>
            <a:r>
              <a:rPr lang="ja-JP" altLang="en-US" dirty="0" smtClean="0">
                <a:solidFill>
                  <a:srgbClr val="FF0000"/>
                </a:solidFill>
              </a:rPr>
              <a:t>サーバ</a:t>
            </a:r>
            <a:r>
              <a:rPr lang="ja-JP" altLang="en-US" dirty="0" smtClean="0"/>
              <a:t>）に問い合わせると，ドメイン名と</a:t>
            </a:r>
            <a:r>
              <a:rPr lang="en-US" altLang="ja-JP" dirty="0" smtClean="0"/>
              <a:t>IP</a:t>
            </a:r>
            <a:r>
              <a:rPr lang="ja-JP" altLang="en-US" dirty="0" smtClean="0"/>
              <a:t>アドレスを相互に調べることができる．電話帳のようなもの．</a:t>
            </a:r>
            <a:endParaRPr lang="en-US" altLang="ja-JP" dirty="0" smtClean="0"/>
          </a:p>
        </p:txBody>
      </p:sp>
      <p:sp>
        <p:nvSpPr>
          <p:cNvPr id="4" name="メモ 3"/>
          <p:cNvSpPr/>
          <p:nvPr/>
        </p:nvSpPr>
        <p:spPr>
          <a:xfrm>
            <a:off x="802289" y="1097759"/>
            <a:ext cx="1698522" cy="369331"/>
          </a:xfrm>
          <a:prstGeom prst="foldedCorner">
            <a:avLst/>
          </a:prstGeom>
          <a:solidFill>
            <a:srgbClr val="FDFF9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メモ 4"/>
          <p:cNvSpPr/>
          <p:nvPr/>
        </p:nvSpPr>
        <p:spPr>
          <a:xfrm>
            <a:off x="856168" y="2820570"/>
            <a:ext cx="1698522" cy="369331"/>
          </a:xfrm>
          <a:prstGeom prst="foldedCorner">
            <a:avLst/>
          </a:prstGeom>
          <a:solidFill>
            <a:srgbClr val="FDFF9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メモ 5"/>
          <p:cNvSpPr/>
          <p:nvPr/>
        </p:nvSpPr>
        <p:spPr>
          <a:xfrm>
            <a:off x="4071963" y="2357212"/>
            <a:ext cx="754038" cy="369331"/>
          </a:xfrm>
          <a:prstGeom prst="foldedCorner">
            <a:avLst/>
          </a:prstGeom>
          <a:solidFill>
            <a:srgbClr val="FDFF9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721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ネットワーク（通信網）の発展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昔：コンピュータは単独で用いられてきた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コンピュータのある部屋へ行き，使う．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データは記録メディアに入れて持っていく　など．</a:t>
            </a:r>
            <a:endParaRPr kumimoji="1" lang="en-US" altLang="ja-JP" dirty="0" smtClean="0"/>
          </a:p>
          <a:p>
            <a:r>
              <a:rPr lang="ja-JP" altLang="en-US" dirty="0" smtClean="0"/>
              <a:t>ネットワークの普及</a:t>
            </a:r>
            <a:endParaRPr lang="en-US" altLang="ja-JP" dirty="0"/>
          </a:p>
          <a:p>
            <a:pPr lvl="1"/>
            <a:r>
              <a:rPr lang="en-US" altLang="ja-JP" dirty="0" smtClean="0"/>
              <a:t>1990</a:t>
            </a:r>
            <a:r>
              <a:rPr lang="ja-JP" altLang="en-US" dirty="0" smtClean="0"/>
              <a:t>年代「パソコン通信」と言われていた時代は，電話回線で（電話をかけて）通信をしていた．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とても低速で，画像を送るのには時間がかかった．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（１秒間に</a:t>
            </a:r>
            <a:r>
              <a:rPr lang="en-US" altLang="ja-JP" dirty="0" smtClean="0"/>
              <a:t>1200bit – 9600bit</a:t>
            </a:r>
            <a:r>
              <a:rPr lang="ja-JP" altLang="en-US" dirty="0" smtClean="0"/>
              <a:t>ぐらい）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建物内のネットワークは，企業では</a:t>
            </a:r>
            <a:r>
              <a:rPr lang="en-US" altLang="ja-JP" dirty="0" smtClean="0"/>
              <a:t>1990</a:t>
            </a:r>
            <a:r>
              <a:rPr lang="ja-JP" altLang="en-US" dirty="0" smtClean="0"/>
              <a:t>年代，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家庭などでは</a:t>
            </a:r>
            <a:r>
              <a:rPr lang="en-US" altLang="ja-JP" dirty="0" smtClean="0"/>
              <a:t>2000</a:t>
            </a:r>
            <a:r>
              <a:rPr lang="ja-JP" altLang="en-US" dirty="0" smtClean="0"/>
              <a:t>年に入ってから普及してきた．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自宅などに高速回線（いわゆる，ブロードバンド）を引くようになったのは</a:t>
            </a:r>
            <a:r>
              <a:rPr lang="en-US" altLang="ja-JP" dirty="0" smtClean="0"/>
              <a:t>2000</a:t>
            </a:r>
            <a:r>
              <a:rPr lang="ja-JP" altLang="en-US" dirty="0" smtClean="0"/>
              <a:t>年代になってから．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30405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ネットワークの種類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LAN(Local Area Network)</a:t>
            </a:r>
          </a:p>
          <a:p>
            <a:pPr lvl="1"/>
            <a:r>
              <a:rPr lang="ja-JP" altLang="en-US" dirty="0" smtClean="0"/>
              <a:t>構内通信網という．建物内（企業，家庭など）で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コンピュータを相互に接続するのに使う．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有線のものと，無線のもの（無線</a:t>
            </a:r>
            <a:r>
              <a:rPr lang="en-US" altLang="ja-JP" dirty="0" smtClean="0"/>
              <a:t>LAN</a:t>
            </a:r>
            <a:r>
              <a:rPr lang="ja-JP" altLang="en-US" dirty="0" smtClean="0"/>
              <a:t>）がある．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インターネットに対し</a:t>
            </a:r>
            <a:r>
              <a:rPr lang="ja-JP" altLang="en-US" dirty="0" smtClean="0">
                <a:solidFill>
                  <a:srgbClr val="FF0000"/>
                </a:solidFill>
              </a:rPr>
              <a:t>イントラネット</a:t>
            </a:r>
            <a:r>
              <a:rPr lang="ja-JP" altLang="en-US" dirty="0" smtClean="0"/>
              <a:t>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呼ばれることもある．</a:t>
            </a:r>
            <a:endParaRPr lang="en-US" altLang="ja-JP" dirty="0" smtClean="0"/>
          </a:p>
          <a:p>
            <a:r>
              <a:rPr lang="en-US" altLang="ja-JP" dirty="0" smtClean="0"/>
              <a:t>WAN(Wide Area Network)</a:t>
            </a:r>
          </a:p>
          <a:p>
            <a:pPr lvl="1"/>
            <a:r>
              <a:rPr lang="ja-JP" altLang="en-US" dirty="0" smtClean="0"/>
              <a:t>広域通信網という．</a:t>
            </a:r>
            <a:r>
              <a:rPr lang="en-US" altLang="ja-JP" dirty="0" smtClean="0"/>
              <a:t>LAN</a:t>
            </a:r>
            <a:r>
              <a:rPr lang="ja-JP" altLang="en-US" dirty="0" smtClean="0"/>
              <a:t>同士をつなぎ，広い地域で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通信を行う．いわゆる「</a:t>
            </a:r>
            <a:r>
              <a:rPr lang="ja-JP" altLang="en-US" dirty="0" smtClean="0">
                <a:solidFill>
                  <a:srgbClr val="FF0000"/>
                </a:solidFill>
              </a:rPr>
              <a:t>インターネット</a:t>
            </a:r>
            <a:r>
              <a:rPr lang="ja-JP" altLang="en-US" dirty="0" smtClean="0"/>
              <a:t>」．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381" y="5067514"/>
            <a:ext cx="1577487" cy="141558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8651" y="5083912"/>
            <a:ext cx="2101548" cy="139918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6451" y="5130471"/>
            <a:ext cx="1639321" cy="142734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1352" y="5169621"/>
            <a:ext cx="2006220" cy="1388190"/>
          </a:xfrm>
          <a:prstGeom prst="rect">
            <a:avLst/>
          </a:prstGeom>
        </p:spPr>
      </p:pic>
      <p:sp>
        <p:nvSpPr>
          <p:cNvPr id="8" name="メモ 7"/>
          <p:cNvSpPr/>
          <p:nvPr/>
        </p:nvSpPr>
        <p:spPr>
          <a:xfrm>
            <a:off x="828475" y="1097759"/>
            <a:ext cx="597867" cy="369331"/>
          </a:xfrm>
          <a:prstGeom prst="foldedCorner">
            <a:avLst/>
          </a:prstGeom>
          <a:solidFill>
            <a:srgbClr val="FDFF9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メモ 8"/>
          <p:cNvSpPr/>
          <p:nvPr/>
        </p:nvSpPr>
        <p:spPr>
          <a:xfrm>
            <a:off x="828475" y="3607783"/>
            <a:ext cx="788542" cy="369331"/>
          </a:xfrm>
          <a:prstGeom prst="foldedCorner">
            <a:avLst/>
          </a:prstGeom>
          <a:solidFill>
            <a:srgbClr val="FDFF9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5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通信サービスの種類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回線交換サービス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電話のように相手との回線を接続する方式．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携帯電話でいうと，通話中の状態．接続されている時間で通信料金が決まる．</a:t>
            </a:r>
            <a:endParaRPr kumimoji="1" lang="en-US" altLang="ja-JP" dirty="0" smtClean="0"/>
          </a:p>
          <a:p>
            <a:r>
              <a:rPr lang="ja-JP" altLang="en-US" dirty="0" smtClean="0"/>
              <a:t>パケット交換サービス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通信を「</a:t>
            </a:r>
            <a:r>
              <a:rPr kumimoji="1" lang="ja-JP" altLang="en-US" dirty="0" smtClean="0">
                <a:solidFill>
                  <a:srgbClr val="FF0000"/>
                </a:solidFill>
              </a:rPr>
              <a:t>パケット</a:t>
            </a:r>
            <a:r>
              <a:rPr kumimoji="1" lang="ja-JP" altLang="en-US" dirty="0" smtClean="0"/>
              <a:t>」と呼ぶ小さなかたまりに区切って，１つ１つ宛先に届ける方式．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携帯電話でいうと，メールなどの通信に使われている．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料金はパケット数で決まる．</a:t>
            </a:r>
            <a:endParaRPr lang="en-US" altLang="ja-JP" dirty="0" smtClean="0"/>
          </a:p>
          <a:p>
            <a:r>
              <a:rPr kumimoji="1" lang="ja-JP" altLang="en-US" dirty="0" smtClean="0"/>
              <a:t>専用線サービス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企業内などで，特定の区間で回線を専用に使用する通信の方法．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メモ 3"/>
          <p:cNvSpPr/>
          <p:nvPr/>
        </p:nvSpPr>
        <p:spPr>
          <a:xfrm>
            <a:off x="828475" y="1097759"/>
            <a:ext cx="683796" cy="369331"/>
          </a:xfrm>
          <a:prstGeom prst="foldedCorner">
            <a:avLst/>
          </a:prstGeom>
          <a:solidFill>
            <a:srgbClr val="FDFF9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メモ 4"/>
          <p:cNvSpPr/>
          <p:nvPr/>
        </p:nvSpPr>
        <p:spPr>
          <a:xfrm>
            <a:off x="828474" y="2806327"/>
            <a:ext cx="1305725" cy="369331"/>
          </a:xfrm>
          <a:prstGeom prst="foldedCorner">
            <a:avLst/>
          </a:prstGeom>
          <a:solidFill>
            <a:srgbClr val="FDFF9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メモ 5"/>
          <p:cNvSpPr/>
          <p:nvPr/>
        </p:nvSpPr>
        <p:spPr>
          <a:xfrm>
            <a:off x="828474" y="4901122"/>
            <a:ext cx="965301" cy="369331"/>
          </a:xfrm>
          <a:prstGeom prst="foldedCorner">
            <a:avLst/>
          </a:prstGeom>
          <a:solidFill>
            <a:srgbClr val="FDFF9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073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インターネット回線の種類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ADSL</a:t>
            </a:r>
          </a:p>
          <a:p>
            <a:pPr lvl="1"/>
            <a:r>
              <a:rPr lang="ja-JP" altLang="en-US" dirty="0" smtClean="0"/>
              <a:t>電話回線に，インターネットの信号を重ねて送る方法．もともと音声用に敷設された回線を使うので，電話局から遠いと通信ができなかったり遅くなったりする．</a:t>
            </a:r>
            <a:endParaRPr lang="en-US" altLang="ja-JP" dirty="0" smtClean="0"/>
          </a:p>
          <a:p>
            <a:r>
              <a:rPr lang="en-US" altLang="ja-JP" dirty="0" smtClean="0"/>
              <a:t>FTTH (Fiber to the home)</a:t>
            </a:r>
          </a:p>
          <a:p>
            <a:pPr lvl="1"/>
            <a:r>
              <a:rPr kumimoji="1" lang="ja-JP" altLang="en-US" dirty="0" smtClean="0"/>
              <a:t>光インターネット．家庭まで光ファイバーケーブルを新しく敷設して通信する方法で，速度が速い．</a:t>
            </a:r>
            <a:endParaRPr kumimoji="1" lang="en-US" altLang="ja-JP" dirty="0" smtClean="0"/>
          </a:p>
          <a:p>
            <a:r>
              <a:rPr lang="ja-JP" altLang="en-US" dirty="0" smtClean="0"/>
              <a:t>モバイル通信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携帯電話の回線（無線）などを用いて通信する方法．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自由に移動することができる反面，遅くて，通信料金が高い．</a:t>
            </a:r>
            <a:endParaRPr lang="en-US" altLang="ja-JP" dirty="0" smtClean="0"/>
          </a:p>
          <a:p>
            <a:r>
              <a:rPr lang="ja-JP" altLang="en-US" dirty="0" smtClean="0"/>
              <a:t>その他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ケーブルテレビの回線を流用する方式など．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418395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転送速度について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転送速度の単位</a:t>
            </a:r>
            <a:endParaRPr kumimoji="1" lang="en-US" altLang="ja-JP" dirty="0" smtClean="0"/>
          </a:p>
          <a:p>
            <a:pPr lvl="1"/>
            <a:r>
              <a:rPr lang="en-US" altLang="ja-JP" dirty="0"/>
              <a:t>b</a:t>
            </a:r>
            <a:r>
              <a:rPr lang="en-US" altLang="ja-JP" dirty="0" smtClean="0"/>
              <a:t>ps (bits per second) </a:t>
            </a:r>
            <a:r>
              <a:rPr lang="ja-JP" altLang="en-US" dirty="0" smtClean="0"/>
              <a:t>　１秒当たりに何ビットのデータを転送できるか．</a:t>
            </a:r>
            <a:endParaRPr lang="en-US" altLang="ja-JP" dirty="0" smtClean="0"/>
          </a:p>
          <a:p>
            <a:pPr lvl="1"/>
            <a:r>
              <a:rPr lang="en-US" altLang="ja-JP" dirty="0"/>
              <a:t>k</a:t>
            </a:r>
            <a:r>
              <a:rPr lang="en-US" altLang="ja-JP" dirty="0" smtClean="0"/>
              <a:t>bps, Mbps, </a:t>
            </a:r>
            <a:r>
              <a:rPr lang="en-US" altLang="ja-JP" dirty="0" err="1" smtClean="0"/>
              <a:t>Gbps</a:t>
            </a:r>
            <a:r>
              <a:rPr lang="en-US" altLang="ja-JP" dirty="0" smtClean="0"/>
              <a:t> </a:t>
            </a:r>
            <a:r>
              <a:rPr lang="ja-JP" altLang="en-US" dirty="0" smtClean="0"/>
              <a:t>という単位もよく使われる．</a:t>
            </a:r>
            <a:endParaRPr lang="en-US" altLang="ja-JP" dirty="0" smtClean="0"/>
          </a:p>
          <a:p>
            <a:r>
              <a:rPr lang="ja-JP" altLang="en-US" dirty="0" smtClean="0"/>
              <a:t>例題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1MB </a:t>
            </a:r>
            <a:r>
              <a:rPr lang="ja-JP" altLang="en-US" dirty="0" smtClean="0"/>
              <a:t>の画像ファイルを</a:t>
            </a:r>
            <a:r>
              <a:rPr lang="en-US" altLang="ja-JP" dirty="0" smtClean="0"/>
              <a:t> 1Mbps </a:t>
            </a:r>
            <a:r>
              <a:rPr lang="ja-JP" altLang="en-US" dirty="0" smtClean="0"/>
              <a:t>の回線で送ると何秒かかるか？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1MB</a:t>
            </a:r>
            <a:r>
              <a:rPr lang="ja-JP" altLang="en-US" dirty="0" smtClean="0"/>
              <a:t>（１</a:t>
            </a:r>
            <a:r>
              <a:rPr lang="en-US" altLang="ja-JP" dirty="0" smtClean="0"/>
              <a:t>M</a:t>
            </a:r>
            <a:r>
              <a:rPr lang="ja-JP" altLang="en-US" dirty="0" smtClean="0"/>
              <a:t>バイト）は</a:t>
            </a:r>
            <a:r>
              <a:rPr lang="en-US" altLang="ja-JP" dirty="0" smtClean="0"/>
              <a:t>8Mbit</a:t>
            </a:r>
            <a:r>
              <a:rPr lang="ja-JP" altLang="en-US" dirty="0" smtClean="0"/>
              <a:t>である．</a:t>
            </a:r>
            <a:endParaRPr lang="en-US" altLang="ja-JP" dirty="0"/>
          </a:p>
          <a:p>
            <a:pPr lvl="2"/>
            <a:r>
              <a:rPr lang="en-US" altLang="ja-JP" dirty="0" smtClean="0"/>
              <a:t>8Mbit </a:t>
            </a:r>
            <a:r>
              <a:rPr lang="ja-JP" altLang="en-US" dirty="0" smtClean="0"/>
              <a:t>を</a:t>
            </a:r>
            <a:r>
              <a:rPr lang="en-US" altLang="ja-JP" dirty="0" smtClean="0"/>
              <a:t> 1Mbps </a:t>
            </a:r>
            <a:r>
              <a:rPr lang="ja-JP" altLang="en-US" dirty="0" smtClean="0"/>
              <a:t>で転送すると，８秒かかる．</a:t>
            </a:r>
            <a:endParaRPr lang="en-US" altLang="ja-JP" dirty="0" smtClean="0"/>
          </a:p>
        </p:txBody>
      </p:sp>
      <p:sp>
        <p:nvSpPr>
          <p:cNvPr id="4" name="メモ 3"/>
          <p:cNvSpPr/>
          <p:nvPr/>
        </p:nvSpPr>
        <p:spPr>
          <a:xfrm>
            <a:off x="1096887" y="1575634"/>
            <a:ext cx="683795" cy="369331"/>
          </a:xfrm>
          <a:prstGeom prst="foldedCorner">
            <a:avLst/>
          </a:prstGeom>
          <a:solidFill>
            <a:srgbClr val="FDFF9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869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転送速度の例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ja-JP" altLang="en-US" dirty="0" smtClean="0"/>
              <a:t>音声通話は，概ね</a:t>
            </a:r>
            <a:r>
              <a:rPr lang="en-US" altLang="ja-JP" dirty="0" smtClean="0"/>
              <a:t> 8kbps </a:t>
            </a:r>
            <a:r>
              <a:rPr lang="ja-JP" altLang="en-US" dirty="0" smtClean="0"/>
              <a:t>程度で良い（携帯電話）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音楽は，</a:t>
            </a:r>
            <a:r>
              <a:rPr lang="en-US" altLang="ja-JP" dirty="0" smtClean="0"/>
              <a:t>100kbps</a:t>
            </a:r>
            <a:r>
              <a:rPr lang="ja-JP" altLang="en-US" dirty="0" smtClean="0"/>
              <a:t>程度のことが多い</a:t>
            </a:r>
            <a:r>
              <a:rPr lang="en-US" altLang="ja-JP" dirty="0" smtClean="0"/>
              <a:t>(MP3</a:t>
            </a:r>
            <a:r>
              <a:rPr lang="ja-JP" altLang="en-US" dirty="0" smtClean="0"/>
              <a:t>など）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映像では，ワンセグ放送が</a:t>
            </a:r>
            <a:r>
              <a:rPr lang="en-US" altLang="ja-JP" dirty="0" smtClean="0"/>
              <a:t>128kbps</a:t>
            </a:r>
            <a:br>
              <a:rPr lang="en-US" altLang="ja-JP" dirty="0" smtClean="0"/>
            </a:br>
            <a:r>
              <a:rPr lang="ja-JP" altLang="en-US" dirty="0" smtClean="0"/>
              <a:t>地上デジタル放送が</a:t>
            </a:r>
            <a:r>
              <a:rPr lang="en-US" altLang="ja-JP" dirty="0" smtClean="0"/>
              <a:t>15Mbps</a:t>
            </a:r>
          </a:p>
          <a:p>
            <a:pPr lvl="1"/>
            <a:r>
              <a:rPr lang="ja-JP" altLang="en-US" dirty="0" smtClean="0"/>
              <a:t>無線</a:t>
            </a:r>
            <a:r>
              <a:rPr lang="en-US" altLang="ja-JP" dirty="0" smtClean="0"/>
              <a:t>LAN</a:t>
            </a:r>
            <a:r>
              <a:rPr lang="ja-JP" altLang="en-US" dirty="0" smtClean="0"/>
              <a:t>は</a:t>
            </a:r>
            <a:r>
              <a:rPr lang="en-US" altLang="ja-JP" dirty="0" smtClean="0"/>
              <a:t>11Mbps〜1.3Gbps</a:t>
            </a:r>
          </a:p>
          <a:p>
            <a:pPr lvl="1"/>
            <a:r>
              <a:rPr lang="ja-JP" altLang="en-US" dirty="0" smtClean="0"/>
              <a:t>有線接続</a:t>
            </a:r>
            <a:r>
              <a:rPr lang="en-US" altLang="ja-JP" dirty="0" smtClean="0"/>
              <a:t>(LAN, USB</a:t>
            </a:r>
            <a:r>
              <a:rPr lang="ja-JP" altLang="en-US" dirty="0" smtClean="0"/>
              <a:t>など）は</a:t>
            </a:r>
            <a:r>
              <a:rPr lang="en-US" altLang="ja-JP" dirty="0" smtClean="0"/>
              <a:t>10Mbps〜1Gbps</a:t>
            </a:r>
          </a:p>
          <a:p>
            <a:r>
              <a:rPr lang="ja-JP" altLang="en-US" dirty="0" smtClean="0"/>
              <a:t>実際の通信では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送りたい</a:t>
            </a:r>
            <a:r>
              <a:rPr lang="ja-JP" altLang="en-US" dirty="0"/>
              <a:t>データそのものの他に，</a:t>
            </a:r>
            <a:r>
              <a:rPr lang="ja-JP" altLang="en-US" u="sng" dirty="0"/>
              <a:t>通信の宛先</a:t>
            </a:r>
            <a:r>
              <a:rPr lang="ja-JP" altLang="en-US" dirty="0"/>
              <a:t>や</a:t>
            </a:r>
            <a:r>
              <a:rPr lang="ja-JP" altLang="en-US" u="sng" dirty="0"/>
              <a:t>誤り訂正</a:t>
            </a:r>
            <a:r>
              <a:rPr lang="ja-JP" altLang="en-US" dirty="0"/>
              <a:t>のための情報なども入っているので，より長い時間がかかる．</a:t>
            </a:r>
            <a:endParaRPr lang="en-US" altLang="ja-JP" dirty="0"/>
          </a:p>
          <a:p>
            <a:pPr lvl="1"/>
            <a:r>
              <a:rPr lang="ja-JP" altLang="en-US" u="sng" dirty="0"/>
              <a:t>プロトコル</a:t>
            </a:r>
            <a:r>
              <a:rPr lang="ja-JP" altLang="en-US" dirty="0"/>
              <a:t>オーバーヘッドと呼ぶ．</a:t>
            </a:r>
            <a:r>
              <a:rPr lang="en-US" altLang="ja-JP" dirty="0"/>
              <a:t> </a:t>
            </a:r>
            <a:endParaRPr lang="ja-JP" altLang="en-US" dirty="0"/>
          </a:p>
          <a:p>
            <a:pPr lvl="1"/>
            <a:r>
              <a:rPr lang="ja-JP" altLang="en-US" dirty="0"/>
              <a:t>無線通信では電波状況が悪いと誤りが増えたり，再送信が行われたりして効率が非常に悪くなることもある</a:t>
            </a:r>
            <a:endParaRPr lang="en-US" altLang="ja-JP" dirty="0"/>
          </a:p>
          <a:p>
            <a:endParaRPr lang="en-US" altLang="ja-JP" dirty="0" smtClean="0"/>
          </a:p>
          <a:p>
            <a:pPr lvl="1"/>
            <a:endParaRPr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LAN</a:t>
            </a:r>
            <a:r>
              <a:rPr kumimoji="1" lang="ja-JP" altLang="en-US" dirty="0" smtClean="0"/>
              <a:t>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トポロジ</a:t>
            </a:r>
            <a:r>
              <a:rPr kumimoji="1" lang="ja-JP" altLang="en-US" dirty="0" smtClean="0"/>
              <a:t>・・機器間のつなぎ方（教科書</a:t>
            </a:r>
            <a:r>
              <a:rPr kumimoji="1" lang="en-US" altLang="ja-JP" dirty="0" smtClean="0"/>
              <a:t>p137</a:t>
            </a:r>
            <a:r>
              <a:rPr kumimoji="1" lang="ja-JP" altLang="en-US" dirty="0" smtClean="0"/>
              <a:t>参照）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現在はスター型が広く用いられ，バス型・リング型はほとんど用いられていない．</a:t>
            </a:r>
            <a:endParaRPr lang="en-US" altLang="ja-JP" dirty="0" smtClean="0"/>
          </a:p>
          <a:p>
            <a:r>
              <a:rPr kumimoji="1" lang="ja-JP" altLang="en-US" dirty="0" smtClean="0"/>
              <a:t>伝送媒体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有線（ケーブル）現在は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1Gbps</a:t>
            </a:r>
            <a:r>
              <a:rPr lang="ja-JP" altLang="en-US" dirty="0" smtClean="0"/>
              <a:t>（</a:t>
            </a:r>
            <a:r>
              <a:rPr lang="en-US" altLang="ja-JP" dirty="0" smtClean="0"/>
              <a:t>1</a:t>
            </a:r>
            <a:r>
              <a:rPr lang="ja-JP" altLang="en-US" dirty="0" smtClean="0"/>
              <a:t>ギガビット毎秒）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の速度のものが普及している．</a:t>
            </a:r>
            <a:endParaRPr lang="en-US" altLang="ja-JP" dirty="0"/>
          </a:p>
          <a:p>
            <a:pPr lvl="2"/>
            <a:r>
              <a:rPr lang="ja-JP" altLang="en-US" dirty="0" smtClean="0">
                <a:solidFill>
                  <a:srgbClr val="FF0000"/>
                </a:solidFill>
              </a:rPr>
              <a:t>イーサネット</a:t>
            </a:r>
            <a:r>
              <a:rPr lang="en-US" altLang="ja-JP" dirty="0" smtClean="0">
                <a:solidFill>
                  <a:srgbClr val="FF0000"/>
                </a:solidFill>
              </a:rPr>
              <a:t>(Ethernet)</a:t>
            </a:r>
            <a:r>
              <a:rPr lang="ja-JP" altLang="en-US" dirty="0" smtClean="0"/>
              <a:t>という規格のものが使われている．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ケーブル同士は，ハブに接続して使う．その他，中継装置として，リピータ，ルータ，ゲートウェイなどがある．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無線（</a:t>
            </a:r>
            <a:r>
              <a:rPr lang="en-US" altLang="ja-JP" dirty="0" err="1" smtClean="0"/>
              <a:t>WiFi</a:t>
            </a:r>
            <a:r>
              <a:rPr lang="en-US" altLang="ja-JP" dirty="0" smtClean="0"/>
              <a:t>, IEEE802.11</a:t>
            </a:r>
            <a:r>
              <a:rPr lang="ja-JP" altLang="en-US" dirty="0" smtClean="0"/>
              <a:t>）有線よりは遅く，</a:t>
            </a:r>
            <a:r>
              <a:rPr lang="en-US" altLang="ja-JP" dirty="0" smtClean="0"/>
              <a:t>11Mbps</a:t>
            </a:r>
            <a:r>
              <a:rPr lang="ja-JP" altLang="en-US" dirty="0" smtClean="0"/>
              <a:t>のものが多かったが，最近は</a:t>
            </a:r>
            <a:r>
              <a:rPr lang="en-US" altLang="ja-JP" dirty="0" smtClean="0"/>
              <a:t>100Mbps</a:t>
            </a:r>
            <a:r>
              <a:rPr lang="ja-JP" altLang="en-US" dirty="0" smtClean="0"/>
              <a:t>を超えるものも増えてきた</a:t>
            </a:r>
            <a:r>
              <a:rPr lang="ja-JP" altLang="en-US" dirty="0" smtClean="0"/>
              <a:t>．</a:t>
            </a:r>
            <a:r>
              <a:rPr lang="ja-JP" altLang="en-US" dirty="0" smtClean="0"/>
              <a:t>基地局（アクセスポイント，ホットスポット）同士は有線</a:t>
            </a:r>
            <a:r>
              <a:rPr lang="en-US" altLang="ja-JP" dirty="0" smtClean="0"/>
              <a:t>LAN</a:t>
            </a:r>
            <a:r>
              <a:rPr lang="ja-JP" altLang="en-US" dirty="0" smtClean="0"/>
              <a:t>でつなぐ．</a:t>
            </a:r>
            <a:endParaRPr lang="en-US" altLang="ja-JP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8058" y="1984164"/>
            <a:ext cx="1577487" cy="141558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3875" y="2000562"/>
            <a:ext cx="2101548" cy="1399189"/>
          </a:xfrm>
          <a:prstGeom prst="rect">
            <a:avLst/>
          </a:prstGeom>
        </p:spPr>
      </p:pic>
      <p:sp>
        <p:nvSpPr>
          <p:cNvPr id="6" name="メモ 5"/>
          <p:cNvSpPr/>
          <p:nvPr/>
        </p:nvSpPr>
        <p:spPr>
          <a:xfrm>
            <a:off x="854662" y="1078121"/>
            <a:ext cx="1299178" cy="369331"/>
          </a:xfrm>
          <a:prstGeom prst="foldedCorner">
            <a:avLst/>
          </a:prstGeom>
          <a:solidFill>
            <a:srgbClr val="FDFF9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メモ 6"/>
          <p:cNvSpPr/>
          <p:nvPr/>
        </p:nvSpPr>
        <p:spPr>
          <a:xfrm>
            <a:off x="1439140" y="3986170"/>
            <a:ext cx="1613416" cy="369331"/>
          </a:xfrm>
          <a:prstGeom prst="foldedCorner">
            <a:avLst/>
          </a:prstGeom>
          <a:solidFill>
            <a:srgbClr val="FDFF9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600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インターネット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インターネットのサービス</a:t>
            </a:r>
            <a:endParaRPr kumimoji="1" lang="en-US" altLang="ja-JP" dirty="0" smtClean="0"/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電子メール</a:t>
            </a:r>
            <a:r>
              <a:rPr lang="ja-JP" altLang="en-US" dirty="0" smtClean="0"/>
              <a:t>　</a:t>
            </a:r>
            <a:r>
              <a:rPr lang="en-US" altLang="ja-JP" dirty="0" err="1" smtClean="0"/>
              <a:t>hiura@hiroshima-cu.ac.jp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のようなメールアドレスで通信相手を特定し，通信できる．</a:t>
            </a:r>
            <a:endParaRPr lang="en-US" altLang="ja-JP" dirty="0"/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Web(WWW)  </a:t>
            </a:r>
            <a:r>
              <a:rPr lang="ja-JP" altLang="en-US" dirty="0" smtClean="0"/>
              <a:t>閲覧するページを表す文字列を</a:t>
            </a:r>
            <a:r>
              <a:rPr lang="en-US" altLang="ja-JP" dirty="0" smtClean="0">
                <a:solidFill>
                  <a:srgbClr val="FF0000"/>
                </a:solidFill>
              </a:rPr>
              <a:t>URL</a:t>
            </a:r>
            <a:r>
              <a:rPr lang="ja-JP" altLang="en-US" dirty="0" smtClean="0"/>
              <a:t>という．</a:t>
            </a:r>
            <a:r>
              <a:rPr lang="en-US" altLang="ja-JP" dirty="0" smtClean="0"/>
              <a:t>www.hiroshima-cu.ac.jp </a:t>
            </a:r>
            <a:r>
              <a:rPr lang="ja-JP" altLang="en-US" dirty="0" smtClean="0"/>
              <a:t>など．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前に</a:t>
            </a:r>
            <a:r>
              <a:rPr lang="en-US" altLang="ja-JP" dirty="0" smtClean="0"/>
              <a:t> http:// </a:t>
            </a:r>
            <a:r>
              <a:rPr lang="ja-JP" altLang="en-US" dirty="0" smtClean="0"/>
              <a:t>などを付けることがあるが，これは通信方式（</a:t>
            </a:r>
            <a:r>
              <a:rPr lang="ja-JP" altLang="en-US" dirty="0" smtClean="0">
                <a:solidFill>
                  <a:srgbClr val="FF0000"/>
                </a:solidFill>
              </a:rPr>
              <a:t>プロトコル</a:t>
            </a:r>
            <a:r>
              <a:rPr lang="ja-JP" altLang="en-US" dirty="0" smtClean="0"/>
              <a:t>）を表す文字列である．</a:t>
            </a:r>
            <a:endParaRPr lang="en-US" altLang="ja-JP" dirty="0" smtClean="0"/>
          </a:p>
          <a:p>
            <a:r>
              <a:rPr lang="ja-JP" altLang="en-US" dirty="0" smtClean="0"/>
              <a:t>通信方式について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http </a:t>
            </a:r>
            <a:r>
              <a:rPr lang="ja-JP" altLang="en-US" dirty="0" smtClean="0"/>
              <a:t>のほかに，</a:t>
            </a:r>
            <a:r>
              <a:rPr lang="en-US" altLang="ja-JP" dirty="0" smtClean="0"/>
              <a:t>ftp </a:t>
            </a:r>
            <a:r>
              <a:rPr lang="ja-JP" altLang="en-US" dirty="0" smtClean="0"/>
              <a:t>（データ転送プロトコル．自分のホームページにファイルを掲載するときに使う）や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smtp</a:t>
            </a:r>
            <a:r>
              <a:rPr lang="en-US" altLang="ja-JP" dirty="0" smtClean="0"/>
              <a:t> </a:t>
            </a:r>
            <a:r>
              <a:rPr lang="ja-JP" altLang="en-US" dirty="0" smtClean="0"/>
              <a:t>（メール送信のときに使われるプロトコル）など，多くの</a:t>
            </a:r>
            <a:r>
              <a:rPr lang="ja-JP" altLang="en-US" dirty="0" smtClean="0">
                <a:solidFill>
                  <a:srgbClr val="FF0000"/>
                </a:solidFill>
              </a:rPr>
              <a:t>通信規約（プロトコル）</a:t>
            </a:r>
            <a:r>
              <a:rPr lang="ja-JP" altLang="en-US" dirty="0" smtClean="0"/>
              <a:t>が定められている．</a:t>
            </a:r>
            <a:endParaRPr lang="en-US" altLang="ja-JP" dirty="0"/>
          </a:p>
        </p:txBody>
      </p:sp>
      <p:sp>
        <p:nvSpPr>
          <p:cNvPr id="4" name="メモ 3"/>
          <p:cNvSpPr/>
          <p:nvPr/>
        </p:nvSpPr>
        <p:spPr>
          <a:xfrm>
            <a:off x="7473055" y="2352586"/>
            <a:ext cx="593370" cy="369331"/>
          </a:xfrm>
          <a:prstGeom prst="foldedCorner">
            <a:avLst/>
          </a:prstGeom>
          <a:solidFill>
            <a:srgbClr val="FDFF9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メモ 4"/>
          <p:cNvSpPr/>
          <p:nvPr/>
        </p:nvSpPr>
        <p:spPr>
          <a:xfrm>
            <a:off x="1683393" y="3459287"/>
            <a:ext cx="1364643" cy="369331"/>
          </a:xfrm>
          <a:prstGeom prst="foldedCorner">
            <a:avLst/>
          </a:prstGeom>
          <a:solidFill>
            <a:srgbClr val="FDFF9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196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リゾ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インスピレーション">
      <a:majorFont>
        <a:latin typeface="News Gothic MT"/>
        <a:ea typeface=""/>
        <a:cs typeface=""/>
        <a:font script="Jpan" typeface="メイリオ"/>
      </a:majorFont>
      <a:minorFont>
        <a:latin typeface="News Gothic MT"/>
        <a:ea typeface=""/>
        <a:cs typeface=""/>
        <a:font script="Jpan" typeface="メイリオ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リゾート.thmx</Template>
  <TotalTime>1414</TotalTime>
  <Words>440</Words>
  <Application>Microsoft Macintosh PowerPoint</Application>
  <PresentationFormat>画面に合わせる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リゾート</vt:lpstr>
      <vt:lpstr>コンピュータ基礎(10)</vt:lpstr>
      <vt:lpstr>ネットワーク（通信網）の発展</vt:lpstr>
      <vt:lpstr>ネットワークの種類</vt:lpstr>
      <vt:lpstr>通信サービスの種類</vt:lpstr>
      <vt:lpstr>インターネット回線の種類</vt:lpstr>
      <vt:lpstr>転送速度について</vt:lpstr>
      <vt:lpstr>転送速度の例</vt:lpstr>
      <vt:lpstr>LANについて</vt:lpstr>
      <vt:lpstr>インターネット</vt:lpstr>
      <vt:lpstr>IPアドレスについて</vt:lpstr>
    </vt:vector>
  </TitlesOfParts>
  <Company>大阪大学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情報社会と コミュニケーションネットワーク</dc:title>
  <dc:creator>日浦 慎作</dc:creator>
  <cp:lastModifiedBy>日浦 慎作</cp:lastModifiedBy>
  <cp:revision>67</cp:revision>
  <cp:lastPrinted>2014-06-24T01:09:08Z</cp:lastPrinted>
  <dcterms:created xsi:type="dcterms:W3CDTF">2010-07-13T06:35:33Z</dcterms:created>
  <dcterms:modified xsi:type="dcterms:W3CDTF">2015-07-14T01:18:09Z</dcterms:modified>
</cp:coreProperties>
</file>