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5" r:id="rId1"/>
  </p:sldMasterIdLst>
  <p:notesMasterIdLst>
    <p:notesMasterId r:id="rId26"/>
  </p:notesMasterIdLst>
  <p:sldIdLst>
    <p:sldId id="256" r:id="rId2"/>
    <p:sldId id="258" r:id="rId3"/>
    <p:sldId id="260" r:id="rId4"/>
    <p:sldId id="259" r:id="rId5"/>
    <p:sldId id="264" r:id="rId6"/>
    <p:sldId id="265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1" r:id="rId24"/>
    <p:sldId id="302" r:id="rId2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E5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8" d="100"/>
          <a:sy n="178" d="100"/>
        </p:scale>
        <p:origin x="-112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F80BD-48A9-BC47-8389-D501CFBD0E5F}" type="datetimeFigureOut">
              <a:rPr lang="ja-JP" altLang="en-US" smtClean="0"/>
              <a:pPr/>
              <a:t>15/04/14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F211-8658-A242-B46D-3672D235F5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228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9CB88-5E1A-4FAC-892A-60949ACB1F6F}" type="datetimeFigureOut">
              <a:rPr lang="en-US" altLang="ja-JP" smtClean="0"/>
              <a:pPr/>
              <a:t>15/04/14</a:t>
            </a:fld>
            <a:endParaRPr 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15/04/14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15/04/14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15/04/14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9CB88-5E1A-4FAC-892A-60949ACB1F6F}" type="datetimeFigureOut">
              <a:rPr lang="en-US" altLang="ja-JP" smtClean="0"/>
              <a:pPr/>
              <a:t>15/04/14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15/04/14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15/04/14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15/04/14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15/04/14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15/04/14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15/04/14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77334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025107"/>
            <a:ext cx="8229600" cy="568049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grpSp>
        <p:nvGrpSpPr>
          <p:cNvPr id="2" name="図形グループ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rgbClr val="FE5619"/>
          </a:solidFill>
          <a:effectLst/>
          <a:latin typeface="メイリオ"/>
          <a:ea typeface="メイリオ"/>
          <a:cs typeface="メイリオ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メイリオ"/>
          <a:ea typeface="メイリオ"/>
          <a:cs typeface="メイリオ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メイリオ"/>
          <a:ea typeface="メイリオ"/>
          <a:cs typeface="メイリオ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メイリオ"/>
          <a:ea typeface="メイリオ"/>
          <a:cs typeface="メイリオ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メイリオ"/>
          <a:ea typeface="メイリオ"/>
          <a:cs typeface="メイリオ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メイリオ"/>
          <a:ea typeface="メイリオ"/>
          <a:cs typeface="メイリオ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www.apple.com/jp/ipad/guided-tours/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1" Type="http://schemas.microsoft.com/office/2007/relationships/media" Target="file://localhost/Users/shinsaku/Documents/%E8%AC%9B%E7%BE%A9/%E3%82%B3%E3%83%B3%E3%83%92%E3%82%9A%E3%83%A5%E3%83%BC%E3%82%BF%E5%9F%BA%E7%A4%8E(702)/2010/4/scanner.mpg" TargetMode="External"/><Relationship Id="rId2" Type="http://schemas.openxmlformats.org/officeDocument/2006/relationships/video" Target="file://localhost/Users/shinsaku/Documents/%E8%AC%9B%E7%BE%A9/%E3%82%B3%E3%83%B3%E3%83%92%E3%82%9A%E3%83%A5%E3%83%BC%E3%82%BF%E5%9F%BA%E7%A4%8E(702)/2010/4/scanner.m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ja.wikipedia.org/wiki/%E5%81%8F%E5%85%89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1" Type="http://schemas.microsoft.com/office/2007/relationships/media" Target="file://localhost/Users/shinsaku/Documents/%E9%98%AA%E5%A4%A7/%E8%AC%9B%E7%BE%A9/%E3%82%B3%E3%83%B3%E3%83%94%E3%83%A5%E3%83%BC%E3%82%BF%E5%9F%BA%E7%A4%8E%E3%83%8F%E3%83%BC%E3%83%89/0417/CRT.mpeg" TargetMode="External"/><Relationship Id="rId2" Type="http://schemas.openxmlformats.org/officeDocument/2006/relationships/video" Target="file://localhost/Users/shinsaku/Documents/%E9%98%AA%E5%A4%A7/%E8%AC%9B%E7%BE%A9/%E3%82%B3%E3%83%B3%E3%83%94%E3%83%A5%E3%83%BC%E3%82%BF%E5%9F%BA%E7%A4%8E%E3%83%8F%E3%83%BC%E3%83%89/0417/CRT.mpe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1" Type="http://schemas.microsoft.com/office/2007/relationships/media" Target="file://localhost/Users/shinsaku/Documents/%E9%98%AA%E5%A4%A7/%E8%AC%9B%E7%BE%A9/%E3%82%B3%E3%83%B3%E3%83%94%E3%83%A5%E3%83%BC%E3%82%BF%E5%9F%BA%E7%A4%8E%E3%83%8F%E3%83%BC%E3%83%89/0417/%E8%B5%B7%E5%8B%95.mpeg" TargetMode="External"/><Relationship Id="rId2" Type="http://schemas.openxmlformats.org/officeDocument/2006/relationships/video" Target="file://localhost/Users/shinsaku/Documents/%E9%98%AA%E5%A4%A7/%E8%AC%9B%E7%BE%A9/%E3%82%B3%E3%83%B3%E3%83%94%E3%83%A5%E3%83%BC%E3%82%BF%E5%9F%BA%E7%A4%8E%E3%83%8F%E3%83%BC%E3%83%89/0417/%E8%B5%B7%E5%8B%95.mpe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6.png"/><Relationship Id="rId1" Type="http://schemas.microsoft.com/office/2007/relationships/media" Target="file://localhost/Users/shinsaku/Documents/%E9%98%AA%E5%A4%A7/%E8%AC%9B%E7%BE%A9/%E3%82%B3%E3%83%B3%E3%83%94%E3%83%A5%E3%83%BC%E3%82%BF%E5%9F%BA%E7%A4%8E%E3%83%8F%E3%83%BC%E3%83%89/0417/%E3%83%97%E3%83%AA%E3%83%B3%E3%82%BF.mpeg" TargetMode="External"/><Relationship Id="rId2" Type="http://schemas.openxmlformats.org/officeDocument/2006/relationships/video" Target="file://localhost/Users/shinsaku/Documents/%E9%98%AA%E5%A4%A7/%E8%AC%9B%E7%BE%A9/%E3%82%B3%E3%83%B3%E3%83%94%E3%83%A5%E3%83%BC%E3%82%BF%E5%9F%BA%E7%A4%8E%E3%83%8F%E3%83%BC%E3%83%89/0417/%E3%83%97%E3%83%AA%E3%83%B3%E3%82%BF.mpe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1" Type="http://schemas.microsoft.com/office/2007/relationships/media" Target="file://localhost/Users/shinsaku/Documents/%E9%98%AA%E5%A4%A7/%E8%AC%9B%E7%BE%A9/%E3%82%B3%E3%83%B3%E3%83%94%E3%83%A5%E3%83%BC%E3%82%BF%E5%9F%BA%E7%A4%8E%E3%83%8F%E3%83%BC%E3%83%89/0417/%E3%83%9A%E3%83%BC%E3%82%B8%E3%83%97%E3%83%AA%E3%83%B3%E3%82%BF.mpeg" TargetMode="External"/><Relationship Id="rId2" Type="http://schemas.openxmlformats.org/officeDocument/2006/relationships/video" Target="file://localhost/Users/shinsaku/Documents/%E9%98%AA%E5%A4%A7/%E8%AC%9B%E7%BE%A9/%E3%82%B3%E3%83%B3%E3%83%94%E3%83%A5%E3%83%BC%E3%82%BF%E5%9F%BA%E7%A4%8E%E3%83%8F%E3%83%BC%E3%83%89/0417/%E3%83%9A%E3%83%BC%E3%82%B8%E3%83%97%E3%83%AA%E3%83%B3%E3%82%BF.mpe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file://localhost/Users/shinsaku/Documents/%E9%98%AA%E5%A4%A7/%E8%AC%9B%E7%BE%A9/%E3%82%B3%E3%83%B3%E3%83%94%E3%83%A5%E3%83%BC%E3%82%BF%E5%9F%BA%E7%A4%8E%E3%83%8F%E3%83%BC%E3%83%89/0417/mouse1.mpeg" TargetMode="External"/><Relationship Id="rId2" Type="http://schemas.openxmlformats.org/officeDocument/2006/relationships/video" Target="file://localhost/Users/shinsaku/Documents/%E9%98%AA%E5%A4%A7/%E8%AC%9B%E7%BE%A9/%E3%82%B3%E3%83%B3%E3%83%94%E3%83%A5%E3%83%BC%E3%82%BF%E5%9F%BA%E7%A4%8E%E3%83%8F%E3%83%BC%E3%83%89/0417/mouse1.mpe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file://localhost/Users/shinsaku/Documents/%E9%98%AA%E5%A4%A7/%E8%AC%9B%E7%BE%A9/%E3%82%B3%E3%83%B3%E3%83%94%E3%83%A5%E3%83%BC%E3%82%BF%E5%9F%BA%E7%A4%8E%E3%83%8F%E3%83%BC%E3%83%89/0417/mouse2.mpeg" TargetMode="External"/><Relationship Id="rId2" Type="http://schemas.openxmlformats.org/officeDocument/2006/relationships/video" Target="file://localhost/Users/shinsaku/Documents/%E9%98%AA%E5%A4%A7/%E8%AC%9B%E7%BE%A9/%E3%82%B3%E3%83%B3%E3%83%94%E3%83%A5%E3%83%BC%E3%82%BF%E5%9F%BA%E7%A4%8E%E3%83%8F%E3%83%BC%E3%83%89/0417/mouse2.mpe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1" Type="http://schemas.microsoft.com/office/2007/relationships/media" Target="file://localhost/Users/shinsaku/Documents/%E9%98%AA%E5%A4%A7/%E8%AC%9B%E7%BE%A9/%E3%82%B3%E3%83%B3%E3%83%94%E3%83%A5%E3%83%BC%E3%82%BF%E5%9F%BA%E7%A4%8E%E3%83%8F%E3%83%BC%E3%83%89/0417/mouse3.mpeg" TargetMode="External"/><Relationship Id="rId2" Type="http://schemas.openxmlformats.org/officeDocument/2006/relationships/video" Target="file://localhost/Users/shinsaku/Documents/%E9%98%AA%E5%A4%A7/%E8%AC%9B%E7%BE%A9/%E3%82%B3%E3%83%B3%E3%83%94%E3%83%A5%E3%83%BC%E3%82%BF%E5%9F%BA%E7%A4%8E%E3%83%8F%E3%83%BC%E3%83%89/0417/mouse3.m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5406" y="1371600"/>
            <a:ext cx="8199642" cy="18288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コンピュータ基礎</a:t>
            </a:r>
            <a:r>
              <a:rPr lang="en-US" altLang="ja-JP" dirty="0" smtClean="0"/>
              <a:t>(2)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30352" y="3228536"/>
            <a:ext cx="7854696" cy="1752600"/>
          </a:xfrm>
        </p:spPr>
        <p:txBody>
          <a:bodyPr>
            <a:normAutofit/>
          </a:bodyPr>
          <a:lstStyle/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２章　入出力装置</a:t>
            </a:r>
            <a:r>
              <a:rPr lang="en-US" altLang="ja-JP" dirty="0" smtClean="0"/>
              <a:t>(pp. 23-35)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ポインティングデバイス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絶対位置入力型のデバイス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ライトペンを代表として古くから存在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入力と出力の位置が同じという利点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近年，タッチ型インタフェースとして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復調が著しい．</a:t>
            </a:r>
            <a:r>
              <a:rPr lang="en-US" altLang="ja-JP" dirty="0" err="1" smtClean="0"/>
              <a:t>iPad</a:t>
            </a:r>
            <a:r>
              <a:rPr lang="en-US" altLang="ja-JP" dirty="0" smtClean="0"/>
              <a:t>, Nintendo DS</a:t>
            </a:r>
            <a:r>
              <a:rPr lang="ja-JP" altLang="en-US" dirty="0" smtClean="0"/>
              <a:t>等．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マウスの代替としてのタッチ型の入力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ではなく，タッチ入力専用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（マウスカーソルが存在しない）の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インタフェースである点が特徴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他点同時入力（マルチタッチ）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対応がトレンドに</a:t>
            </a:r>
            <a:endParaRPr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968" y="905933"/>
            <a:ext cx="2131090" cy="277938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783" y="5449671"/>
            <a:ext cx="2378877" cy="1255929"/>
          </a:xfrm>
          <a:prstGeom prst="rect">
            <a:avLst/>
          </a:prstGeom>
        </p:spPr>
      </p:pic>
      <p:pic>
        <p:nvPicPr>
          <p:cNvPr id="8" name="図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5222" y="3850771"/>
            <a:ext cx="2778778" cy="319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画像の入力装置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70387" y="1025107"/>
            <a:ext cx="8416413" cy="5680493"/>
          </a:xfrm>
        </p:spPr>
        <p:txBody>
          <a:bodyPr/>
          <a:lstStyle/>
          <a:p>
            <a:r>
              <a:rPr lang="ja-JP" altLang="en-US" dirty="0" smtClean="0"/>
              <a:t>デジタルカメラ，ビデオカメラ，</a:t>
            </a:r>
            <a:r>
              <a:rPr lang="en-US" altLang="ja-JP" dirty="0" smtClean="0"/>
              <a:t>webcam</a:t>
            </a:r>
          </a:p>
          <a:p>
            <a:pPr lvl="1"/>
            <a:r>
              <a:rPr lang="ja-JP" altLang="en-US" dirty="0" smtClean="0"/>
              <a:t>高精細な画像・映像の記録と入力．テレビ電話．</a:t>
            </a:r>
            <a:endParaRPr lang="en-US" altLang="ja-JP" dirty="0" smtClean="0"/>
          </a:p>
          <a:p>
            <a:r>
              <a:rPr lang="ja-JP" altLang="en-US" dirty="0" smtClean="0"/>
              <a:t>イメージスキャナ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文書や写真を画像データに変換する．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画像から文字を認識する（どの文字か判断する）ものを</a:t>
            </a:r>
            <a:r>
              <a:rPr lang="en-US" altLang="ja-JP" dirty="0" smtClean="0"/>
              <a:t>OCR (Optical Character Reader)</a:t>
            </a:r>
            <a:r>
              <a:rPr lang="ja-JP" altLang="en-US" dirty="0" smtClean="0"/>
              <a:t>という</a:t>
            </a:r>
            <a:endParaRPr lang="ja-JP" altLang="en-US" dirty="0"/>
          </a:p>
        </p:txBody>
      </p:sp>
      <p:pic>
        <p:nvPicPr>
          <p:cNvPr id="5" name="scanner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8258" y="3706762"/>
            <a:ext cx="3998451" cy="299883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551754" y="3522096"/>
            <a:ext cx="113504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OCR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デモ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4686709" y="4031226"/>
            <a:ext cx="4457291" cy="26743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規格文字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OCR</a:t>
            </a:r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今はあまり使われていない</a:t>
            </a:r>
            <a:endParaRPr lang="en-US" altLang="ja-JP" dirty="0" smtClean="0">
              <a:latin typeface="メイリオ"/>
              <a:ea typeface="メイリオ"/>
              <a:cs typeface="メイリオ"/>
            </a:endParaRPr>
          </a:p>
          <a:p>
            <a:pPr marL="27432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活字</a:t>
            </a:r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OCR</a:t>
            </a:r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かなり精度が向上している</a:t>
            </a: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  <a:p>
            <a:pPr marL="27432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手書き文字</a:t>
            </a:r>
            <a:r>
              <a:rPr lang="en-US" altLang="ja-JP" dirty="0" smtClean="0">
                <a:latin typeface="メイリオ"/>
                <a:ea typeface="メイリオ"/>
                <a:cs typeface="メイリオ"/>
              </a:rPr>
              <a:t>OCR</a:t>
            </a:r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まだまだ精度が低いが，郵便番号や住所読み取りでは実用化されている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メモ 7"/>
          <p:cNvSpPr/>
          <p:nvPr/>
        </p:nvSpPr>
        <p:spPr>
          <a:xfrm>
            <a:off x="1302318" y="3302822"/>
            <a:ext cx="704555" cy="323377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モノに付与された情報の読取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バーコードリーダ，バーコードスキャナ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小売，流通で多用される．</a:t>
            </a:r>
            <a:endParaRPr lang="en-US" altLang="ja-JP" dirty="0" smtClean="0"/>
          </a:p>
          <a:p>
            <a:r>
              <a:rPr lang="ja-JP" altLang="en-US" dirty="0" smtClean="0"/>
              <a:t>携帯電話でも認識可能．</a:t>
            </a:r>
            <a:endParaRPr lang="en-US" altLang="ja-JP" dirty="0" smtClean="0"/>
          </a:p>
          <a:p>
            <a:r>
              <a:rPr lang="ja-JP" altLang="en-US" dirty="0" smtClean="0"/>
              <a:t>無線式の開発も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進められている </a:t>
            </a:r>
            <a:r>
              <a:rPr lang="en-US" altLang="ja-JP" dirty="0" smtClean="0"/>
              <a:t>(RFID)</a:t>
            </a:r>
          </a:p>
          <a:p>
            <a:pPr lvl="1"/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095" y="1674682"/>
            <a:ext cx="2053475" cy="148084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16095" y="32217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１次元バーコード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39033" y="3197118"/>
            <a:ext cx="3260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２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次元バーコード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(QR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コード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)</a:t>
            </a:r>
          </a:p>
        </p:txBody>
      </p:sp>
      <p:pic>
        <p:nvPicPr>
          <p:cNvPr id="8" name="図 7" descr="daf723e63345e1ddd42135efad0fc0f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883" y="1515811"/>
            <a:ext cx="1749477" cy="174947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335" y="3722367"/>
            <a:ext cx="4019326" cy="29832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881" y="1154519"/>
            <a:ext cx="2249474" cy="2249474"/>
          </a:xfrm>
          <a:prstGeom prst="rect">
            <a:avLst/>
          </a:prstGeom>
        </p:spPr>
      </p:pic>
      <p:sp>
        <p:nvSpPr>
          <p:cNvPr id="12" name="右矢印 11"/>
          <p:cNvSpPr/>
          <p:nvPr/>
        </p:nvSpPr>
        <p:spPr>
          <a:xfrm>
            <a:off x="4387419" y="5353327"/>
            <a:ext cx="2145095" cy="285591"/>
          </a:xfrm>
          <a:prstGeom prst="rightArrow">
            <a:avLst/>
          </a:prstGeom>
          <a:solidFill>
            <a:srgbClr val="FF66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書類からの読み取り</a:t>
            </a:r>
            <a:r>
              <a:rPr lang="en-US" altLang="ja-JP" dirty="0" smtClean="0"/>
              <a:t>(OCR</a:t>
            </a:r>
            <a:r>
              <a:rPr lang="ja-JP" altLang="en-US" dirty="0" smtClean="0"/>
              <a:t>以外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マークシートリーダ</a:t>
            </a:r>
            <a:r>
              <a:rPr lang="en-US" altLang="ja-JP" dirty="0" smtClean="0"/>
              <a:t>(OMR :Optical Mark Reader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センター試験でおなじみのもの．</a:t>
            </a:r>
            <a:endParaRPr lang="en-US" altLang="ja-JP" dirty="0" smtClean="0"/>
          </a:p>
          <a:p>
            <a:r>
              <a:rPr lang="ja-JP" altLang="en-US" dirty="0" smtClean="0"/>
              <a:t>磁気インク文字読取り装置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磁気に反応するインク（磁性体インク）を使う．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専用の字体が用いられる．小切手などに使われる．</a:t>
            </a:r>
            <a:endParaRPr lang="en-US" altLang="ja-JP" dirty="0" smtClean="0"/>
          </a:p>
          <a:p>
            <a:r>
              <a:rPr lang="ja-JP" altLang="en-US" dirty="0" smtClean="0"/>
              <a:t>カードリーダ，紙テープリーダ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紙に開けた穴の有無を読み取る．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現在はまず使われていない．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昔のコンピュータでの，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プログラムやデータの入力に用いられていた．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タイプライタのような機械で文字を打つと紙に穴が開き，それをあとからコンピュータに装着して入力する．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キーパンチャーという職業があった．</a:t>
            </a:r>
            <a:endParaRPr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382" y="3322127"/>
            <a:ext cx="3413618" cy="1565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カード読取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磁気読取式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クレジットカード</a:t>
            </a:r>
            <a:r>
              <a:rPr lang="ja-JP" altLang="en-US" dirty="0" smtClean="0"/>
              <a:t>など．少なくなってきた．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容量が小さい，偽造しやすいという問題がある．</a:t>
            </a:r>
            <a:endParaRPr lang="en-US" altLang="ja-JP" dirty="0" smtClean="0"/>
          </a:p>
          <a:p>
            <a:r>
              <a:rPr lang="en-US" altLang="ja-JP" dirty="0" smtClean="0"/>
              <a:t>IC</a:t>
            </a:r>
            <a:r>
              <a:rPr lang="ja-JP" altLang="en-US" dirty="0" smtClean="0"/>
              <a:t>カード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カード内</a:t>
            </a:r>
            <a:r>
              <a:rPr lang="ja-JP" altLang="en-US" dirty="0" smtClean="0"/>
              <a:t>の</a:t>
            </a:r>
            <a:r>
              <a:rPr lang="en-US" altLang="ja-JP" dirty="0" smtClean="0"/>
              <a:t>IC</a:t>
            </a:r>
            <a:r>
              <a:rPr lang="ja-JP" altLang="en-US" dirty="0" smtClean="0"/>
              <a:t>が</a:t>
            </a:r>
            <a:r>
              <a:rPr lang="ja-JP" altLang="en-US" dirty="0" smtClean="0"/>
              <a:t>外部と通信</a:t>
            </a:r>
            <a:r>
              <a:rPr lang="ja-JP" altLang="en-US" dirty="0" smtClean="0"/>
              <a:t>してデータを読み取る．カード内での</a:t>
            </a:r>
            <a:r>
              <a:rPr lang="ja-JP" altLang="en-US" dirty="0" smtClean="0"/>
              <a:t>暗号化</a:t>
            </a:r>
            <a:r>
              <a:rPr lang="ja-JP" altLang="en-US" dirty="0" smtClean="0"/>
              <a:t>処理</a:t>
            </a:r>
            <a:r>
              <a:rPr lang="ja-JP" altLang="en-US" dirty="0" smtClean="0"/>
              <a:t>が可能</a:t>
            </a:r>
            <a:r>
              <a:rPr lang="ja-JP" altLang="en-US" dirty="0" smtClean="0"/>
              <a:t>なため，</a:t>
            </a:r>
            <a:r>
              <a:rPr lang="ja-JP" altLang="en-US" dirty="0" smtClean="0"/>
              <a:t>複製</a:t>
            </a:r>
            <a:r>
              <a:rPr lang="ja-JP" altLang="en-US" dirty="0" smtClean="0"/>
              <a:t>が</a:t>
            </a:r>
            <a:r>
              <a:rPr lang="ja-JP" altLang="en-US" dirty="0" smtClean="0"/>
              <a:t>難し</a:t>
            </a:r>
            <a:r>
              <a:rPr lang="ja-JP" altLang="en-US" dirty="0" smtClean="0"/>
              <a:t>い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r>
              <a:rPr lang="ja-JP" altLang="en-US" dirty="0" smtClean="0"/>
              <a:t>非接触</a:t>
            </a:r>
            <a:r>
              <a:rPr lang="en-US" altLang="ja-JP" dirty="0" smtClean="0"/>
              <a:t>IC</a:t>
            </a:r>
            <a:r>
              <a:rPr lang="ja-JP" altLang="en-US" dirty="0" smtClean="0"/>
              <a:t>カード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lang="en-US" altLang="ja-JP" dirty="0" err="1" smtClean="0"/>
              <a:t>NFC:near</a:t>
            </a:r>
            <a:r>
              <a:rPr lang="en-US" altLang="ja-JP" dirty="0" smtClean="0"/>
              <a:t> field communication)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最近急増．学生証にも搭載されている．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国内</a:t>
            </a:r>
            <a:r>
              <a:rPr lang="ja-JP" altLang="en-US" dirty="0" smtClean="0"/>
              <a:t>では</a:t>
            </a:r>
            <a:r>
              <a:rPr lang="en-US" altLang="ja-JP" dirty="0" smtClean="0"/>
              <a:t> </a:t>
            </a:r>
            <a:r>
              <a:rPr lang="en-US" altLang="ja-JP" dirty="0" smtClean="0"/>
              <a:t>PASPY</a:t>
            </a:r>
            <a:r>
              <a:rPr lang="en-US" altLang="ja-JP" dirty="0" smtClean="0"/>
              <a:t>, ICOCA </a:t>
            </a:r>
            <a:r>
              <a:rPr lang="ja-JP" altLang="en-US" dirty="0" smtClean="0"/>
              <a:t>で用いられている規格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（ソニーの</a:t>
            </a:r>
            <a:r>
              <a:rPr lang="en-US" altLang="ja-JP" dirty="0" err="1" smtClean="0"/>
              <a:t>FeliCa</a:t>
            </a:r>
            <a:r>
              <a:rPr lang="ja-JP" altLang="en-US" dirty="0" smtClean="0"/>
              <a:t>）が主流となっている．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10030"/>
            <a:ext cx="2426251" cy="154797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316" y="5310030"/>
            <a:ext cx="2667484" cy="154797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259412" y="6364806"/>
            <a:ext cx="1079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メイリオ"/>
                <a:ea typeface="メイリオ"/>
                <a:cs typeface="メイリオ"/>
              </a:rPr>
              <a:t>NFC</a:t>
            </a:r>
            <a:r>
              <a:rPr kumimoji="1" lang="ja-JP" altLang="en-US" sz="1400" dirty="0" smtClean="0">
                <a:latin typeface="メイリオ"/>
                <a:ea typeface="メイリオ"/>
                <a:cs typeface="メイリオ"/>
              </a:rPr>
              <a:t>マーク</a:t>
            </a:r>
            <a:endParaRPr kumimoji="1" lang="ja-JP" altLang="en-US" sz="1400" dirty="0">
              <a:latin typeface="メイリオ"/>
              <a:ea typeface="メイリオ"/>
              <a:cs typeface="メイリオ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951" y="5504277"/>
            <a:ext cx="914013" cy="76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その他の入力手段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音声認識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近年，発展が著しい．カーナビや携帯に搭載．</a:t>
            </a:r>
            <a:r>
              <a:rPr lang="ja-JP" altLang="en-US" sz="1800" dirty="0" smtClean="0"/>
              <a:t>デモ</a:t>
            </a:r>
            <a:endParaRPr lang="en-US" altLang="ja-JP" sz="1800" dirty="0" smtClean="0"/>
          </a:p>
          <a:p>
            <a:pPr lvl="1"/>
            <a:r>
              <a:rPr lang="ja-JP" altLang="en-US" dirty="0" smtClean="0"/>
              <a:t>話者認識（誰が話しているか）も研究されている．</a:t>
            </a:r>
            <a:endParaRPr lang="en-US" altLang="ja-JP" dirty="0" smtClean="0"/>
          </a:p>
          <a:p>
            <a:r>
              <a:rPr lang="ja-JP" altLang="en-US" dirty="0" smtClean="0"/>
              <a:t>生体認証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本人確認に用いられる．指紋，静脈，網膜，瞳孔・・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顔認識技術も進歩している．</a:t>
            </a:r>
            <a:r>
              <a:rPr lang="ja-JP" altLang="en-US" sz="1800" dirty="0" smtClean="0"/>
              <a:t>デモ</a:t>
            </a:r>
            <a:endParaRPr lang="en-US" altLang="ja-JP" dirty="0" smtClean="0"/>
          </a:p>
          <a:p>
            <a:r>
              <a:rPr lang="ja-JP" altLang="en-US" dirty="0" smtClean="0"/>
              <a:t>新技術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画像認識（ジェスチャ認識等）など</a:t>
            </a: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4546" y="4726383"/>
            <a:ext cx="2615272" cy="18512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709" y="4726382"/>
            <a:ext cx="2471722" cy="185140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423" y="4726382"/>
            <a:ext cx="3016049" cy="185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出力装置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歴史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昔：電動タイプライタをコンピュータにつけていた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今</a:t>
            </a:r>
            <a:r>
              <a:rPr lang="ja-JP" altLang="en-US" dirty="0" smtClean="0"/>
              <a:t>：</a:t>
            </a:r>
            <a:r>
              <a:rPr lang="ja-JP" altLang="en-US" dirty="0" smtClean="0"/>
              <a:t>ディスプレイと印刷が分かれる．マウス普及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これから：タッチディスプレイなど，再び一体化．</a:t>
            </a:r>
            <a:endParaRPr lang="en-US" altLang="ja-JP" dirty="0" smtClean="0"/>
          </a:p>
          <a:p>
            <a:r>
              <a:rPr lang="ja-JP" altLang="en-US" dirty="0" smtClean="0"/>
              <a:t>ディスプレイの</a:t>
            </a:r>
            <a:r>
              <a:rPr lang="ja-JP" altLang="en-US" dirty="0" smtClean="0"/>
              <a:t>各方式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ブラウン管</a:t>
            </a:r>
            <a:r>
              <a:rPr lang="en-US" altLang="ja-JP" dirty="0" smtClean="0"/>
              <a:t>(CRT</a:t>
            </a:r>
            <a:r>
              <a:rPr lang="ja-JP" altLang="en-US" dirty="0" smtClean="0"/>
              <a:t>）・・急速に減少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液晶ディスプレイの原理と方式</a:t>
            </a:r>
            <a:endParaRPr lang="en-US" altLang="ja-JP" dirty="0" smtClean="0"/>
          </a:p>
          <a:p>
            <a:r>
              <a:rPr lang="ja-JP" altLang="en-US" dirty="0" smtClean="0"/>
              <a:t>プリンタ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インクジェットプリンタ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ページプリンタ（レーザプリンタなど）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7574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液晶ディスプレイ</a:t>
            </a:r>
            <a:endParaRPr lang="ja-JP" altLang="en-US" dirty="0"/>
          </a:p>
        </p:txBody>
      </p:sp>
      <p:pic>
        <p:nvPicPr>
          <p:cNvPr id="4" name="コンテンツ プレースホルダ 3" descr="1603-1-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332" r="-43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779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液晶ディスプレイの原理</a:t>
            </a:r>
            <a:endParaRPr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457200" y="5681725"/>
            <a:ext cx="8229600" cy="1090724"/>
          </a:xfrm>
        </p:spPr>
        <p:txBody>
          <a:bodyPr/>
          <a:lstStyle/>
          <a:p>
            <a:r>
              <a:rPr lang="ja-JP" altLang="en-US" dirty="0" smtClean="0"/>
              <a:t>「偏光」という光の現象を用いて明るさを変える</a:t>
            </a:r>
            <a:endParaRPr lang="en-US" altLang="ja-JP" dirty="0" smtClean="0"/>
          </a:p>
          <a:p>
            <a:r>
              <a:rPr lang="ja-JP" altLang="en-US" dirty="0" smtClean="0"/>
              <a:t>「液晶」という液体で偏光方向を回転させる</a:t>
            </a:r>
            <a:endParaRPr lang="ja-JP" altLang="en-US" dirty="0"/>
          </a:p>
        </p:txBody>
      </p:sp>
      <p:pic>
        <p:nvPicPr>
          <p:cNvPr id="7" name="図 6" descr="1604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069" y="905933"/>
            <a:ext cx="6278590" cy="4708943"/>
          </a:xfrm>
          <a:prstGeom prst="rect">
            <a:avLst/>
          </a:prstGeom>
        </p:spPr>
      </p:pic>
      <p:pic>
        <p:nvPicPr>
          <p:cNvPr id="8" name="図 7" descr="1604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069" y="905933"/>
            <a:ext cx="6278590" cy="470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49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 descr="1603-2-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40" y="3411532"/>
            <a:ext cx="4773553" cy="35801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偏光とは？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光は電磁波・・電場と磁場による</a:t>
            </a:r>
            <a:r>
              <a:rPr lang="ja-JP" altLang="en-US" u="sng" dirty="0" smtClean="0"/>
              <a:t>横波</a:t>
            </a:r>
            <a:endParaRPr lang="en-US" altLang="ja-JP" u="sng" dirty="0" smtClean="0"/>
          </a:p>
          <a:p>
            <a:endParaRPr lang="en-US" altLang="ja-JP" u="sng" dirty="0" smtClean="0"/>
          </a:p>
          <a:p>
            <a:endParaRPr lang="en-US" altLang="ja-JP" u="sng" dirty="0" smtClean="0"/>
          </a:p>
          <a:p>
            <a:endParaRPr lang="en-US" altLang="ja-JP" u="sng" dirty="0" smtClean="0"/>
          </a:p>
          <a:p>
            <a:endParaRPr lang="en-US" altLang="ja-JP" u="sng" dirty="0" smtClean="0"/>
          </a:p>
          <a:p>
            <a:pPr>
              <a:buNone/>
            </a:pPr>
            <a:endParaRPr lang="en-US" altLang="ja-JP" u="sng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40516" y="721267"/>
            <a:ext cx="351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hlinkClick r:id="rId3"/>
              </a:rPr>
              <a:t>http://ja.wikipedia.org/wiki/</a:t>
            </a:r>
            <a:r>
              <a:rPr lang="ja-JP" altLang="en-US" dirty="0" smtClean="0">
                <a:hlinkClick r:id="rId3"/>
              </a:rPr>
              <a:t>偏光</a:t>
            </a:r>
            <a:endParaRPr lang="en-US" altLang="ja-JP" dirty="0" smtClean="0"/>
          </a:p>
        </p:txBody>
      </p:sp>
      <p:sp>
        <p:nvSpPr>
          <p:cNvPr id="7" name="直方体 6"/>
          <p:cNvSpPr/>
          <p:nvPr/>
        </p:nvSpPr>
        <p:spPr>
          <a:xfrm>
            <a:off x="1661652" y="1657160"/>
            <a:ext cx="819355" cy="671871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/>
          <p:nvPr/>
        </p:nvCxnSpPr>
        <p:spPr>
          <a:xfrm rot="5400000">
            <a:off x="898834" y="2197115"/>
            <a:ext cx="1204451" cy="95045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直方体 5"/>
          <p:cNvSpPr/>
          <p:nvPr/>
        </p:nvSpPr>
        <p:spPr>
          <a:xfrm>
            <a:off x="591574" y="2987792"/>
            <a:ext cx="819355" cy="671871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1091385" y="2528958"/>
            <a:ext cx="385096" cy="180258"/>
          </a:xfrm>
          <a:prstGeom prst="rightArrow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方体 10"/>
          <p:cNvSpPr/>
          <p:nvPr/>
        </p:nvSpPr>
        <p:spPr>
          <a:xfrm>
            <a:off x="4712929" y="1657160"/>
            <a:ext cx="819355" cy="671871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rot="5400000">
            <a:off x="3950111" y="2197115"/>
            <a:ext cx="1204451" cy="95045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直方体 12"/>
          <p:cNvSpPr/>
          <p:nvPr/>
        </p:nvSpPr>
        <p:spPr>
          <a:xfrm>
            <a:off x="3642851" y="2987792"/>
            <a:ext cx="819355" cy="671871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5400000">
            <a:off x="4430252" y="2238902"/>
            <a:ext cx="385096" cy="180258"/>
          </a:xfrm>
          <a:prstGeom prst="rightArrow">
            <a:avLst/>
          </a:prstGeom>
          <a:solidFill>
            <a:srgbClr val="FF66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661652" y="298779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横に弾いた波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712929" y="298779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縦</a:t>
            </a:r>
            <a:r>
              <a:rPr kumimoji="1"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に弾いた波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0272" y="1657160"/>
            <a:ext cx="2220452" cy="1661227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7117140" y="5334000"/>
            <a:ext cx="1654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偏光メガネ</a:t>
            </a:r>
            <a:endParaRPr kumimoji="1" lang="en-US" altLang="ja-JP" dirty="0" smtClean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  <a:p>
            <a:r>
              <a:rPr lang="en-US" altLang="ja-JP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3D</a:t>
            </a:r>
            <a:r>
              <a:rPr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映画で使用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700" y="3876777"/>
            <a:ext cx="1816100" cy="13589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117140" y="335712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偏光フィルタ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5785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入出力装置とは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計算機を人が操作するための装置</a:t>
            </a:r>
            <a:endParaRPr lang="en-US" altLang="ja-JP" dirty="0" smtClean="0"/>
          </a:p>
          <a:p>
            <a:pPr lvl="1"/>
            <a:r>
              <a:rPr lang="ja-JP" altLang="en-US" dirty="0" smtClean="0">
                <a:solidFill>
                  <a:srgbClr val="FF0000"/>
                </a:solidFill>
              </a:rPr>
              <a:t>ヒューマンインタフェース</a:t>
            </a:r>
            <a:r>
              <a:rPr lang="en-US" altLang="ja-JP" dirty="0" smtClean="0">
                <a:solidFill>
                  <a:srgbClr val="FF0000"/>
                </a:solidFill>
              </a:rPr>
              <a:t/>
            </a:r>
            <a:br>
              <a:rPr lang="en-US" altLang="ja-JP" dirty="0" smtClean="0">
                <a:solidFill>
                  <a:srgbClr val="FF0000"/>
                </a:solidFill>
              </a:rPr>
            </a:br>
            <a:r>
              <a:rPr lang="ja-JP" altLang="en-US" dirty="0" smtClean="0"/>
              <a:t>（</a:t>
            </a:r>
            <a:r>
              <a:rPr lang="ja-JP" altLang="en-US" dirty="0" smtClean="0">
                <a:solidFill>
                  <a:srgbClr val="FF0000"/>
                </a:solidFill>
              </a:rPr>
              <a:t>ユーザインタフェース</a:t>
            </a:r>
            <a:r>
              <a:rPr lang="ja-JP" altLang="en-US" dirty="0" smtClean="0"/>
              <a:t>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マンマシンインタフェース　などとも．）</a:t>
            </a:r>
            <a:endParaRPr lang="en-US" altLang="ja-JP" dirty="0" smtClean="0"/>
          </a:p>
          <a:p>
            <a:r>
              <a:rPr lang="ja-JP" altLang="en-US" dirty="0" smtClean="0"/>
              <a:t>計算機に実世界の出来事，数量などを入力したり，実世界の装置を動かしたりする装置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各種センサ（温度，圧力，・・）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装置の</a:t>
            </a:r>
            <a:r>
              <a:rPr lang="en-US" altLang="ja-JP" dirty="0" smtClean="0"/>
              <a:t> ON/OFF, </a:t>
            </a:r>
            <a:r>
              <a:rPr lang="ja-JP" altLang="en-US" dirty="0" smtClean="0"/>
              <a:t>量，時間などの調整．</a:t>
            </a:r>
            <a:endParaRPr lang="en-US" altLang="ja-JP" dirty="0" smtClean="0"/>
          </a:p>
          <a:p>
            <a:r>
              <a:rPr lang="ja-JP" altLang="en-US" dirty="0" smtClean="0"/>
              <a:t>入出力インタフェース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外部の入出力機器やネットワークなどと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接続するための配線，コネクタ部分．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USB </a:t>
            </a:r>
            <a:r>
              <a:rPr lang="ja-JP" altLang="en-US" dirty="0" smtClean="0"/>
              <a:t>のように規格化されているものが多い．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1603-3-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59" y="417788"/>
            <a:ext cx="8128000" cy="6096000"/>
          </a:xfrm>
          <a:prstGeom prst="rect">
            <a:avLst/>
          </a:prstGeom>
        </p:spPr>
      </p:pic>
      <p:pic>
        <p:nvPicPr>
          <p:cNvPr id="6" name="図 5" descr="1603-4-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59" y="417788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6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CRT</a:t>
            </a:r>
            <a:r>
              <a:rPr lang="ja-JP" altLang="en-US" dirty="0" smtClean="0"/>
              <a:t>モニタ（陰極線管）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6112387"/>
            <a:ext cx="8229600" cy="593213"/>
          </a:xfrm>
        </p:spPr>
        <p:txBody>
          <a:bodyPr/>
          <a:lstStyle/>
          <a:p>
            <a:r>
              <a:rPr lang="en-US" altLang="ja-JP" dirty="0" smtClean="0"/>
              <a:t>Cathode Ray Tube : </a:t>
            </a:r>
            <a:r>
              <a:rPr lang="ja-JP" altLang="en-US" dirty="0" smtClean="0"/>
              <a:t>陰極線を磁力で曲げて表示</a:t>
            </a:r>
            <a:endParaRPr lang="ja-JP" altLang="en-US" dirty="0"/>
          </a:p>
        </p:txBody>
      </p:sp>
      <p:pic>
        <p:nvPicPr>
          <p:cNvPr id="5" name="1602-1-A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02773" y="905933"/>
            <a:ext cx="6941939" cy="520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表示原理</a:t>
            </a:r>
            <a:endParaRPr lang="ja-JP" altLang="en-US" dirty="0"/>
          </a:p>
        </p:txBody>
      </p:sp>
      <p:pic>
        <p:nvPicPr>
          <p:cNvPr id="4" name="1605-1-A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7420" y="905932"/>
            <a:ext cx="7684820" cy="57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4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インクジェットプリンタ</a:t>
            </a:r>
            <a:endParaRPr lang="ja-JP" altLang="en-US" dirty="0"/>
          </a:p>
        </p:txBody>
      </p:sp>
      <p:pic>
        <p:nvPicPr>
          <p:cNvPr id="4" name="1608-2-A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4321" y="1085644"/>
            <a:ext cx="6680473" cy="50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65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ページプリンタ</a:t>
            </a:r>
            <a:endParaRPr lang="ja-JP" altLang="en-US" dirty="0"/>
          </a:p>
        </p:txBody>
      </p:sp>
      <p:pic>
        <p:nvPicPr>
          <p:cNvPr id="4" name="1610-1-A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3097" y="1029503"/>
            <a:ext cx="7204860" cy="540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6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9260"/>
            <a:ext cx="8229600" cy="114403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机の上の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入出力装置</a:t>
            </a: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727" y="0"/>
            <a:ext cx="5045273" cy="6858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555227" y="4645739"/>
            <a:ext cx="1338828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キーボード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439085" y="67988"/>
            <a:ext cx="877163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カメラ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86840" y="3760839"/>
            <a:ext cx="877163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マイク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54255" y="1293958"/>
            <a:ext cx="1569660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ディスプレイ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14896" y="6119958"/>
            <a:ext cx="877163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マウス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548012" y="3391507"/>
            <a:ext cx="1338828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ヘッドホン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139290" y="1663290"/>
            <a:ext cx="3859162" cy="51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パソコンには，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ja-JP" altLang="en-US" sz="2400" dirty="0" smtClean="0">
                <a:latin typeface="メイリオ"/>
                <a:ea typeface="メイリオ"/>
                <a:cs typeface="メイリオ"/>
              </a:rPr>
              <a:t>マウス・キーボード</a:t>
            </a:r>
            <a:endParaRPr lang="en-US" altLang="ja-JP" sz="2400" dirty="0" smtClean="0">
              <a:latin typeface="メイリオ"/>
              <a:ea typeface="メイリオ"/>
              <a:cs typeface="メイリオ"/>
            </a:endParaRPr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ja-JP" altLang="en-US" sz="2400" dirty="0" smtClean="0">
                <a:latin typeface="メイリオ"/>
                <a:ea typeface="メイリオ"/>
                <a:cs typeface="メイリオ"/>
              </a:rPr>
              <a:t>ディスプレイ</a:t>
            </a:r>
            <a:endParaRPr lang="en-US" altLang="ja-JP" sz="2400" dirty="0" smtClean="0">
              <a:latin typeface="メイリオ"/>
              <a:ea typeface="メイリオ"/>
              <a:cs typeface="メイリオ"/>
            </a:endParaRPr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/>
                <a:ea typeface="メイリオ"/>
                <a:cs typeface="メイリオ"/>
              </a:rPr>
              <a:t>マイク・カメラ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/>
              <a:ea typeface="メイリオ"/>
              <a:cs typeface="メイリオ"/>
            </a:endParaRPr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ja-JP" altLang="en-US" sz="2400" dirty="0" smtClean="0">
                <a:latin typeface="メイリオ"/>
                <a:ea typeface="メイリオ"/>
                <a:cs typeface="メイリオ"/>
              </a:rPr>
              <a:t>ヘッドホン</a:t>
            </a:r>
            <a:endParaRPr lang="en-US" altLang="ja-JP" sz="2400" dirty="0" smtClean="0">
              <a:latin typeface="メイリオ"/>
              <a:ea typeface="メイリオ"/>
              <a:cs typeface="メイリオ"/>
            </a:endParaRPr>
          </a:p>
          <a:p>
            <a:pPr marL="731520" lvl="1" indent="-274320" defTabSz="91440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ja-JP" altLang="en-US" sz="2400" dirty="0" smtClean="0">
                <a:latin typeface="メイリオ"/>
                <a:ea typeface="メイリオ"/>
                <a:cs typeface="メイリオ"/>
              </a:rPr>
              <a:t>が接続されている</a:t>
            </a:r>
            <a:endParaRPr lang="en-US" altLang="ja-JP" sz="2400" dirty="0" smtClean="0">
              <a:latin typeface="メイリオ"/>
              <a:ea typeface="メイリオ"/>
              <a:cs typeface="メイリオ"/>
            </a:endParaRPr>
          </a:p>
          <a:p>
            <a:pPr marL="274320" lvl="0" indent="-274320" defTabSz="91440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ja-JP" altLang="en-US" sz="2400" dirty="0" smtClean="0">
                <a:latin typeface="メイリオ"/>
                <a:ea typeface="メイリオ"/>
                <a:cs typeface="メイリオ"/>
              </a:rPr>
              <a:t>他の機器（</a:t>
            </a:r>
            <a:r>
              <a:rPr lang="en-US" altLang="ja-JP" sz="2400" dirty="0" err="1" smtClean="0">
                <a:latin typeface="メイリオ"/>
                <a:ea typeface="メイリオ"/>
                <a:cs typeface="メイリオ"/>
              </a:rPr>
              <a:t>iPhone</a:t>
            </a:r>
            <a:r>
              <a:rPr lang="ja-JP" altLang="en-US" sz="2400" dirty="0" smtClean="0">
                <a:latin typeface="メイリオ"/>
                <a:ea typeface="メイリオ"/>
                <a:cs typeface="メイリオ"/>
              </a:rPr>
              <a:t>，デジカメ，電卓，電話機）にもそれぞれインタフェースが備わっている</a:t>
            </a:r>
            <a:endParaRPr lang="en-US" altLang="ja-JP" sz="2400" dirty="0" smtClean="0"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17" name="図形グループ 16"/>
          <p:cNvGrpSpPr/>
          <p:nvPr/>
        </p:nvGrpSpPr>
        <p:grpSpPr>
          <a:xfrm>
            <a:off x="4466078" y="3708697"/>
            <a:ext cx="4559935" cy="1104648"/>
            <a:chOff x="4466078" y="3708697"/>
            <a:chExt cx="4559935" cy="1104648"/>
          </a:xfrm>
        </p:grpSpPr>
        <p:sp>
          <p:nvSpPr>
            <p:cNvPr id="13" name="円/楕円 12"/>
            <p:cNvSpPr/>
            <p:nvPr/>
          </p:nvSpPr>
          <p:spPr>
            <a:xfrm>
              <a:off x="4466078" y="3777227"/>
              <a:ext cx="441859" cy="441859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6894055" y="3708697"/>
              <a:ext cx="441859" cy="441859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7593966" y="4371486"/>
              <a:ext cx="441859" cy="441859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8584154" y="3777227"/>
              <a:ext cx="441859" cy="441859"/>
            </a:xfrm>
            <a:prstGeom prst="ellips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773345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入力装置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80258" y="905933"/>
            <a:ext cx="8783484" cy="5799667"/>
          </a:xfrm>
        </p:spPr>
        <p:txBody>
          <a:bodyPr/>
          <a:lstStyle/>
          <a:p>
            <a:r>
              <a:rPr lang="ja-JP" altLang="en-US" dirty="0" smtClean="0"/>
              <a:t>パソコン用キーボードにはキー配列の</a:t>
            </a:r>
            <a:r>
              <a:rPr lang="ja-JP" altLang="en-US" dirty="0" smtClean="0">
                <a:solidFill>
                  <a:srgbClr val="FF0000"/>
                </a:solidFill>
              </a:rPr>
              <a:t>規格</a:t>
            </a:r>
            <a:r>
              <a:rPr lang="ja-JP" altLang="en-US" dirty="0" smtClean="0"/>
              <a:t>がある</a:t>
            </a:r>
            <a:endParaRPr lang="en-US" altLang="ja-JP" dirty="0" smtClean="0"/>
          </a:p>
          <a:p>
            <a:r>
              <a:rPr lang="ja-JP" altLang="en-US" dirty="0" smtClean="0"/>
              <a:t>アルファベットの配列はどれも同じ</a:t>
            </a:r>
            <a:r>
              <a:rPr lang="en-US" altLang="ja-JP" dirty="0" smtClean="0"/>
              <a:t>(QWERTY</a:t>
            </a:r>
            <a:r>
              <a:rPr lang="ja-JP" altLang="en-US" dirty="0" smtClean="0"/>
              <a:t>配列）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だが，記号類の配置は，国によってかなり違う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国内：</a:t>
            </a:r>
            <a:r>
              <a:rPr lang="en-US" altLang="ja-JP" dirty="0" smtClean="0"/>
              <a:t>JIS</a:t>
            </a:r>
            <a:r>
              <a:rPr lang="ja-JP" altLang="en-US" dirty="0" smtClean="0"/>
              <a:t>配列（カタカナが書いてある　カッコは</a:t>
            </a:r>
            <a:r>
              <a:rPr lang="en-US" altLang="ja-JP" dirty="0" smtClean="0"/>
              <a:t> 8, 9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米国：</a:t>
            </a:r>
            <a:r>
              <a:rPr lang="en-US" altLang="ja-JP" dirty="0" smtClean="0"/>
              <a:t>US</a:t>
            </a:r>
            <a:r>
              <a:rPr lang="ja-JP" altLang="en-US" dirty="0" smtClean="0"/>
              <a:t>配列（リターンキーが横長</a:t>
            </a:r>
            <a:r>
              <a:rPr lang="en-US" altLang="ja-JP" dirty="0" smtClean="0"/>
              <a:t> </a:t>
            </a:r>
            <a:r>
              <a:rPr lang="ja-JP" altLang="en-US" dirty="0" smtClean="0"/>
              <a:t>カッコは</a:t>
            </a:r>
            <a:r>
              <a:rPr lang="en-US" altLang="ja-JP" dirty="0" smtClean="0"/>
              <a:t> 9, 0</a:t>
            </a:r>
            <a:r>
              <a:rPr lang="en-US" altLang="en-US" dirty="0" smtClean="0"/>
              <a:t>）</a:t>
            </a:r>
          </a:p>
          <a:p>
            <a:r>
              <a:rPr lang="en-US" altLang="en-US" dirty="0" smtClean="0"/>
              <a:t>日本語入力にはかな漢字変換(IM, FEP)</a:t>
            </a:r>
            <a:r>
              <a:rPr lang="ja-JP" altLang="en-US" dirty="0" smtClean="0"/>
              <a:t>を使う</a:t>
            </a:r>
            <a:endParaRPr lang="en-US" altLang="en-US" dirty="0" smtClean="0"/>
          </a:p>
        </p:txBody>
      </p:sp>
      <p:pic>
        <p:nvPicPr>
          <p:cNvPr id="8" name="図 7" descr="MB167J.jpeg"/>
          <p:cNvPicPr>
            <a:picLocks noChangeAspect="1"/>
          </p:cNvPicPr>
          <p:nvPr/>
        </p:nvPicPr>
        <p:blipFill>
          <a:blip r:embed="rId2"/>
          <a:srcRect t="12671" b="40786"/>
          <a:stretch>
            <a:fillRect/>
          </a:stretch>
        </p:blipFill>
        <p:spPr>
          <a:xfrm>
            <a:off x="1074460" y="3652993"/>
            <a:ext cx="6858000" cy="319190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886840" y="3900137"/>
            <a:ext cx="988522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JIS</a:t>
            </a:r>
            <a:r>
              <a:rPr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配列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grpSp>
        <p:nvGrpSpPr>
          <p:cNvPr id="12" name="図形グループ 11"/>
          <p:cNvGrpSpPr/>
          <p:nvPr/>
        </p:nvGrpSpPr>
        <p:grpSpPr>
          <a:xfrm>
            <a:off x="1058072" y="3652993"/>
            <a:ext cx="6858000" cy="3199377"/>
            <a:chOff x="1058072" y="3513695"/>
            <a:chExt cx="6858000" cy="3199377"/>
          </a:xfrm>
        </p:grpSpPr>
        <p:pic>
          <p:nvPicPr>
            <p:cNvPr id="9" name="図 8" descr="MC184.jpeg"/>
            <p:cNvPicPr>
              <a:picLocks noChangeAspect="1"/>
            </p:cNvPicPr>
            <p:nvPr/>
          </p:nvPicPr>
          <p:blipFill>
            <a:blip r:embed="rId3"/>
            <a:srcRect t="25882" b="26479"/>
            <a:stretch>
              <a:fillRect/>
            </a:stretch>
          </p:blipFill>
          <p:spPr>
            <a:xfrm>
              <a:off x="1058072" y="3513695"/>
              <a:ext cx="6858000" cy="3199377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394795" y="3760839"/>
              <a:ext cx="961133" cy="369332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solidFill>
                    <a:srgbClr val="FF0000"/>
                  </a:solidFill>
                  <a:latin typeface="メイリオ"/>
                  <a:ea typeface="メイリオ"/>
                  <a:cs typeface="メイリオ"/>
                </a:rPr>
                <a:t>US</a:t>
              </a:r>
              <a:r>
                <a:rPr lang="ja-JP" altLang="en-US" dirty="0" smtClean="0">
                  <a:solidFill>
                    <a:srgbClr val="FF0000"/>
                  </a:solidFill>
                  <a:latin typeface="メイリオ"/>
                  <a:ea typeface="メイリオ"/>
                  <a:cs typeface="メイリオ"/>
                </a:rPr>
                <a:t>配列</a:t>
              </a:r>
              <a:endParaRPr kumimoji="1" lang="ja-JP" altLang="en-US" dirty="0">
                <a:solidFill>
                  <a:srgbClr val="FF0000"/>
                </a:solidFill>
                <a:latin typeface="メイリオ"/>
                <a:ea typeface="メイリオ"/>
                <a:cs typeface="メイリオ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マウス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ダグラス・エンゲルバート氏が発明．</a:t>
            </a:r>
            <a:r>
              <a:rPr lang="en-US" altLang="ja-JP" dirty="0" smtClean="0"/>
              <a:t>1970</a:t>
            </a:r>
            <a:r>
              <a:rPr lang="ja-JP" altLang="en-US" dirty="0" smtClean="0"/>
              <a:t>年特許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マルチウィンドウシステムの発明者．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ハイパーテキストの開発にも貢献．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558" y="2531798"/>
            <a:ext cx="5291335" cy="345121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881513" y="6355678"/>
            <a:ext cx="47315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http://wiredvision.jp/gallery/200907/20090729110358.html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58233" y="5983012"/>
            <a:ext cx="1569660" cy="369332"/>
          </a:xfrm>
          <a:prstGeom prst="rect">
            <a:avLst/>
          </a:prstGeom>
          <a:solidFill>
            <a:schemeClr val="bg1">
              <a:alpha val="72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最初のマウス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ポインティングデバイス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ポインティングデバイス</a:t>
            </a:r>
            <a:r>
              <a:rPr lang="ja-JP" altLang="en-US" dirty="0" smtClean="0"/>
              <a:t>とは？</a:t>
            </a:r>
            <a:endParaRPr lang="en-US" altLang="ja-JP" dirty="0" smtClean="0"/>
          </a:p>
          <a:p>
            <a:r>
              <a:rPr lang="ja-JP" altLang="en-US" dirty="0" smtClean="0"/>
              <a:t>画面上の位置（座標）を入力する装置</a:t>
            </a:r>
            <a:endParaRPr lang="en-US" altLang="ja-JP" dirty="0" smtClean="0"/>
          </a:p>
          <a:p>
            <a:r>
              <a:rPr lang="en-US" altLang="ja-JP" dirty="0" smtClean="0"/>
              <a:t>GUI</a:t>
            </a:r>
            <a:r>
              <a:rPr lang="ja-JP" altLang="en-US" dirty="0" smtClean="0"/>
              <a:t>（グラフィカルユーザインタフェース）を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操作するために用いられる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マウスが代表的．「マウスカーソル」を動かす．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他にトラックボール，タッチパッドが用いられる．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lang="ja-JP" altLang="en-US" dirty="0" smtClean="0"/>
              <a:t>絶対位置でなく，カーソルの</a:t>
            </a:r>
            <a:r>
              <a:rPr lang="ja-JP" altLang="en-US" dirty="0" smtClean="0">
                <a:solidFill>
                  <a:srgbClr val="FF0000"/>
                </a:solidFill>
              </a:rPr>
              <a:t>移動量（相対位置）</a:t>
            </a:r>
            <a:r>
              <a:rPr lang="ja-JP" altLang="en-US" dirty="0" smtClean="0"/>
              <a:t>を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入力するデバイスが多く使われている．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>
              <a:buNone/>
            </a:pP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rcRect l="6865" t="19222" r="13043" b="10755"/>
          <a:stretch>
            <a:fillRect/>
          </a:stretch>
        </p:blipFill>
        <p:spPr>
          <a:xfrm>
            <a:off x="1663292" y="3548449"/>
            <a:ext cx="2492475" cy="21791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rcRect l="11290" t="11935" r="12581" b="19893"/>
          <a:stretch>
            <a:fillRect/>
          </a:stretch>
        </p:blipFill>
        <p:spPr>
          <a:xfrm>
            <a:off x="4293423" y="3548450"/>
            <a:ext cx="2433480" cy="2179134"/>
          </a:xfrm>
          <a:prstGeom prst="rect">
            <a:avLst/>
          </a:prstGeom>
        </p:spPr>
      </p:pic>
      <p:sp>
        <p:nvSpPr>
          <p:cNvPr id="6" name="メモ 5"/>
          <p:cNvSpPr/>
          <p:nvPr/>
        </p:nvSpPr>
        <p:spPr>
          <a:xfrm>
            <a:off x="487585" y="1074235"/>
            <a:ext cx="3698567" cy="323377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ポインティングデバイス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マウス（ボール式）</a:t>
            </a:r>
            <a:endParaRPr lang="ja-JP" altLang="en-US" dirty="0"/>
          </a:p>
        </p:txBody>
      </p:sp>
      <p:pic>
        <p:nvPicPr>
          <p:cNvPr id="4" name="mouse1.mpe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7355" y="1667386"/>
            <a:ext cx="6527527" cy="489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ポインティングデバイス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マウス（ボール式）</a:t>
            </a:r>
            <a:endParaRPr lang="ja-JP" altLang="en-US" dirty="0"/>
          </a:p>
        </p:txBody>
      </p:sp>
      <p:pic>
        <p:nvPicPr>
          <p:cNvPr id="5" name="mouse2.mpe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8907" y="1593644"/>
            <a:ext cx="6815940" cy="5111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ポインティングデバイス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マウス（光学式）</a:t>
            </a:r>
            <a:endParaRPr lang="ja-JP" altLang="en-US" dirty="0"/>
          </a:p>
        </p:txBody>
      </p:sp>
      <p:pic>
        <p:nvPicPr>
          <p:cNvPr id="4" name="mouse3.mpe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1807" y="1528096"/>
            <a:ext cx="6882580" cy="5161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リゾート.thmx</Template>
  <TotalTime>803</TotalTime>
  <Words>675</Words>
  <Application>Microsoft Macintosh PowerPoint</Application>
  <PresentationFormat>画面に合わせる (4:3)</PresentationFormat>
  <Paragraphs>154</Paragraphs>
  <Slides>24</Slides>
  <Notes>0</Notes>
  <HiddenSlides>0</HiddenSlides>
  <MMClips>8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リゾート</vt:lpstr>
      <vt:lpstr>コンピュータ基礎(2)</vt:lpstr>
      <vt:lpstr>入出力装置とは</vt:lpstr>
      <vt:lpstr>机の上の 入出力装置</vt:lpstr>
      <vt:lpstr>入力装置</vt:lpstr>
      <vt:lpstr>マウス</vt:lpstr>
      <vt:lpstr>ポインティングデバイス</vt:lpstr>
      <vt:lpstr>ポインティングデバイス</vt:lpstr>
      <vt:lpstr>ポインティングデバイス</vt:lpstr>
      <vt:lpstr>ポインティングデバイス</vt:lpstr>
      <vt:lpstr>ポインティングデバイス</vt:lpstr>
      <vt:lpstr>画像の入力装置</vt:lpstr>
      <vt:lpstr>モノに付与された情報の読取</vt:lpstr>
      <vt:lpstr>書類からの読み取り(OCR以外)</vt:lpstr>
      <vt:lpstr>カード読取</vt:lpstr>
      <vt:lpstr>その他の入力手段</vt:lpstr>
      <vt:lpstr>出力装置</vt:lpstr>
      <vt:lpstr>液晶ディスプレイ</vt:lpstr>
      <vt:lpstr>液晶ディスプレイの原理</vt:lpstr>
      <vt:lpstr>偏光とは？</vt:lpstr>
      <vt:lpstr>PowerPoint プレゼンテーション</vt:lpstr>
      <vt:lpstr>CRTモニタ（陰極線管）</vt:lpstr>
      <vt:lpstr>表示原理</vt:lpstr>
      <vt:lpstr>インクジェットプリンタ</vt:lpstr>
      <vt:lpstr>ページプリンタ</vt:lpstr>
    </vt:vector>
  </TitlesOfParts>
  <Company>大阪大学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情報社会と コミュニケーションネットワーク</dc:title>
  <dc:creator>日浦 慎作</dc:creator>
  <cp:lastModifiedBy>日浦 慎作</cp:lastModifiedBy>
  <cp:revision>38</cp:revision>
  <cp:lastPrinted>2010-04-28T01:36:30Z</cp:lastPrinted>
  <dcterms:created xsi:type="dcterms:W3CDTF">2010-05-11T09:45:23Z</dcterms:created>
  <dcterms:modified xsi:type="dcterms:W3CDTF">2015-04-14T04:17:00Z</dcterms:modified>
</cp:coreProperties>
</file>