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5" r:id="rId1"/>
  </p:sldMasterIdLst>
  <p:notesMasterIdLst>
    <p:notesMasterId r:id="rId18"/>
  </p:notesMasterIdLst>
  <p:sldIdLst>
    <p:sldId id="256" r:id="rId2"/>
    <p:sldId id="275" r:id="rId3"/>
    <p:sldId id="259" r:id="rId4"/>
    <p:sldId id="276" r:id="rId5"/>
    <p:sldId id="263" r:id="rId6"/>
    <p:sldId id="277" r:id="rId7"/>
    <p:sldId id="278" r:id="rId8"/>
    <p:sldId id="279" r:id="rId9"/>
    <p:sldId id="264" r:id="rId10"/>
    <p:sldId id="271" r:id="rId11"/>
    <p:sldId id="281" r:id="rId12"/>
    <p:sldId id="272" r:id="rId13"/>
    <p:sldId id="274" r:id="rId14"/>
    <p:sldId id="273" r:id="rId15"/>
    <p:sldId id="282" r:id="rId16"/>
    <p:sldId id="283" r:id="rId1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E56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523" autoAdjust="0"/>
  </p:normalViewPr>
  <p:slideViewPr>
    <p:cSldViewPr snapToGrid="0" snapToObjects="1">
      <p:cViewPr varScale="1">
        <p:scale>
          <a:sx n="174" d="100"/>
          <a:sy n="174" d="100"/>
        </p:scale>
        <p:origin x="-104" y="-392"/>
      </p:cViewPr>
      <p:guideLst>
        <p:guide orient="horz" pos="2253"/>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1F80BD-48A9-BC47-8389-D501CFBD0E5F}" type="datetimeFigureOut">
              <a:rPr lang="ja-JP" altLang="en-US" smtClean="0"/>
              <a:pPr/>
              <a:t>2014/06/24</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15F211-8658-A242-B46D-3672D235F572}" type="slidenum">
              <a:rPr lang="ja-JP" altLang="en-US" smtClean="0"/>
              <a:pPr/>
              <a:t>‹#›</a:t>
            </a:fld>
            <a:endParaRPr lang="ja-JP" altLang="en-US"/>
          </a:p>
        </p:txBody>
      </p:sp>
    </p:spTree>
    <p:extLst>
      <p:ext uri="{BB962C8B-B14F-4D97-AF65-F5344CB8AC3E}">
        <p14:creationId xmlns:p14="http://schemas.microsoft.com/office/powerpoint/2010/main" val="203121383"/>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a:xfrm>
            <a:off x="457200" y="6356350"/>
            <a:ext cx="2133600" cy="365125"/>
          </a:xfrm>
          <a:prstGeom prst="rect">
            <a:avLst/>
          </a:prstGeom>
        </p:spPr>
        <p:txBody>
          <a:bodyPr/>
          <a:lstStyle/>
          <a:p>
            <a:fld id="{C699CB88-5E1A-4FAC-892A-60949ACB1F6F}" type="datetimeFigureOut">
              <a:rPr lang="en-US" altLang="ja-JP" smtClean="0"/>
              <a:pPr/>
              <a:t>2014/06/24</a:t>
            </a:fld>
            <a:endParaRPr lang="en-US"/>
          </a:p>
        </p:txBody>
      </p:sp>
      <p:sp>
        <p:nvSpPr>
          <p:cNvPr id="19" name="フッター プレースホルダ 18"/>
          <p:cNvSpPr>
            <a:spLocks noGrp="1"/>
          </p:cNvSpPr>
          <p:nvPr>
            <p:ph type="ftr" sz="quarter" idx="11"/>
          </p:nvPr>
        </p:nvSpPr>
        <p:spPr>
          <a:xfrm>
            <a:off x="2667000" y="6356350"/>
            <a:ext cx="3352800" cy="365125"/>
          </a:xfrm>
          <a:prstGeom prst="rect">
            <a:avLst/>
          </a:prstGeom>
        </p:spPr>
        <p:txBody>
          <a:bodyPr/>
          <a:lstStyle/>
          <a:p>
            <a:endParaRPr kumimoji="0" lang="en-US"/>
          </a:p>
        </p:txBody>
      </p:sp>
      <p:sp>
        <p:nvSpPr>
          <p:cNvPr id="27" name="スライド番号プレースホルダ 26"/>
          <p:cNvSpPr>
            <a:spLocks noGrp="1"/>
          </p:cNvSpPr>
          <p:nvPr>
            <p:ph type="sldNum" sz="quarter" idx="12"/>
          </p:nvPr>
        </p:nvSpPr>
        <p:spPr>
          <a:xfrm>
            <a:off x="7924800" y="6356350"/>
            <a:ext cx="762000" cy="365125"/>
          </a:xfrm>
          <a:prstGeom prst="rect">
            <a:avLst/>
          </a:prstGeom>
        </p:spPr>
        <p:txBody>
          <a:body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2014/06/24</a:t>
            </a:fld>
            <a:endParaRPr lang="ja-JP" alt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2014/06/24</a:t>
            </a:fld>
            <a:endParaRPr lang="ja-JP" alt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2014/06/24</a:t>
            </a:fld>
            <a:endParaRPr lang="ja-JP" alt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C699CB88-5E1A-4FAC-892A-60949ACB1F6F}" type="datetimeFigureOut">
              <a:rPr lang="en-US" altLang="ja-JP" smtClean="0"/>
              <a:pPr/>
              <a:t>2014/06/24</a:t>
            </a:fld>
            <a:endParaRPr 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kumimoji="0" 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D2E57653-3E58-4892-A7ED-712530ACC680}"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2014/06/24</a:t>
            </a:fld>
            <a:endParaRPr lang="ja-JP" altLang="en-US"/>
          </a:p>
        </p:txBody>
      </p:sp>
      <p:sp>
        <p:nvSpPr>
          <p:cNvPr id="6" name="フッター プレースホルダ 5"/>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7" name="スライド番号プレースホルダ 6"/>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2014/06/24</a:t>
            </a:fld>
            <a:endParaRPr lang="ja-JP" altLang="en-US"/>
          </a:p>
        </p:txBody>
      </p:sp>
      <p:sp>
        <p:nvSpPr>
          <p:cNvPr id="8" name="フッター プレースホルダ 7"/>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9" name="スライド番号プレースホルダ 8"/>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2014/06/24</a:t>
            </a:fld>
            <a:endParaRPr lang="ja-JP" altLang="en-US"/>
          </a:p>
        </p:txBody>
      </p:sp>
      <p:sp>
        <p:nvSpPr>
          <p:cNvPr id="4" name="フッター プレースホルダ 3"/>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5" name="スライド番号プレースホルダ 4"/>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2014/06/24</a:t>
            </a:fld>
            <a:endParaRPr lang="ja-JP" altLang="en-US"/>
          </a:p>
        </p:txBody>
      </p:sp>
      <p:sp>
        <p:nvSpPr>
          <p:cNvPr id="3" name="フッター プレースホルダ 2"/>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4" name="スライド番号プレースホルダ 3"/>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2014/06/24</a:t>
            </a:fld>
            <a:endParaRPr lang="ja-JP" altLang="en-US"/>
          </a:p>
        </p:txBody>
      </p:sp>
      <p:sp>
        <p:nvSpPr>
          <p:cNvPr id="6" name="フッター プレースホルダ 5"/>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7" name="スライド番号プレースホルダ 6"/>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と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2014/06/24</a:t>
            </a:fld>
            <a:endParaRPr lang="ja-JP" altLang="en-US"/>
          </a:p>
        </p:txBody>
      </p:sp>
      <p:sp>
        <p:nvSpPr>
          <p:cNvPr id="6" name="フッター プレースホルダ 5"/>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7" name="スライド番号プレースホルダ 6"/>
          <p:cNvSpPr>
            <a:spLocks noGrp="1"/>
          </p:cNvSpPr>
          <p:nvPr>
            <p:ph type="sldNum" sz="quarter" idx="12"/>
          </p:nvPr>
        </p:nvSpPr>
        <p:spPr>
          <a:xfrm>
            <a:off x="8077200" y="6356350"/>
            <a:ext cx="609600" cy="365125"/>
          </a:xfrm>
          <a:prstGeom prst="rect">
            <a:avLst/>
          </a:prstGeom>
        </p:spPr>
        <p:txBody>
          <a:bodyPr/>
          <a:lstStyle/>
          <a:p>
            <a:fld id="{FC77A448-D91D-B345-9D65-93362F79EBC3}" type="slidenum">
              <a:rPr lang="ja-JP" altLang="en-US" smtClean="0"/>
              <a:pPr/>
              <a:t>‹#›</a:t>
            </a:fld>
            <a:endParaRPr lang="ja-JP" altLang="en-US"/>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132588"/>
            <a:ext cx="8229600" cy="773345"/>
          </a:xfrm>
          <a:prstGeom prst="rect">
            <a:avLst/>
          </a:prstGeom>
          <a:solidFill>
            <a:schemeClr val="bg1">
              <a:alpha val="66000"/>
            </a:schemeClr>
          </a:solidFill>
        </p:spPr>
        <p:txBody>
          <a:bodyPr vert="horz" lIns="0" rIns="0" bIns="0" anchor="b">
            <a:normAutofit/>
          </a:bodyPr>
          <a:lstStyle/>
          <a:p>
            <a:r>
              <a:rPr kumimoji="0" lang="ja-JP" altLang="en-US" dirty="0" smtClean="0"/>
              <a:t>マスタ タイトルの書式設定</a:t>
            </a:r>
            <a:endParaRPr kumimoji="0" lang="en-US" dirty="0"/>
          </a:p>
        </p:txBody>
      </p:sp>
      <p:sp>
        <p:nvSpPr>
          <p:cNvPr id="30" name="テキスト プレースホルダ 29"/>
          <p:cNvSpPr>
            <a:spLocks noGrp="1"/>
          </p:cNvSpPr>
          <p:nvPr>
            <p:ph type="body" idx="1"/>
          </p:nvPr>
        </p:nvSpPr>
        <p:spPr>
          <a:xfrm>
            <a:off x="457200" y="1025107"/>
            <a:ext cx="8229600" cy="568049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2" name="図形グループ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xStyles>
    <p:titleStyle>
      <a:lvl1pPr algn="l" rtl="0" eaLnBrk="1" latinLnBrk="0" hangingPunct="1">
        <a:spcBef>
          <a:spcPct val="0"/>
        </a:spcBef>
        <a:buNone/>
        <a:defRPr kumimoji="1" sz="5000" b="0" kern="1200">
          <a:ln>
            <a:noFill/>
          </a:ln>
          <a:solidFill>
            <a:srgbClr val="FE5619"/>
          </a:solidFill>
          <a:effectLst/>
          <a:latin typeface="メイリオ"/>
          <a:ea typeface="メイリオ"/>
          <a:cs typeface="メイリオ"/>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メイリオ"/>
          <a:ea typeface="メイリオ"/>
          <a:cs typeface="メイリオ"/>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メイリオ"/>
          <a:ea typeface="メイリオ"/>
          <a:cs typeface="メイリオ"/>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メイリオ"/>
          <a:ea typeface="メイリオ"/>
          <a:cs typeface="メイリオ"/>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メイリオ"/>
          <a:ea typeface="メイリオ"/>
          <a:cs typeface="メイリオ"/>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メイリオ"/>
          <a:ea typeface="メイリオ"/>
          <a:cs typeface="メイリオ"/>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406" y="1371600"/>
            <a:ext cx="8199642" cy="1828800"/>
          </a:xfrm>
        </p:spPr>
        <p:txBody>
          <a:bodyPr>
            <a:normAutofit/>
          </a:bodyPr>
          <a:lstStyle/>
          <a:p>
            <a:r>
              <a:rPr lang="ja-JP" altLang="en-US" dirty="0" smtClean="0"/>
              <a:t>コンピュータ基礎</a:t>
            </a:r>
            <a:r>
              <a:rPr lang="en-US" altLang="ja-JP" dirty="0" smtClean="0"/>
              <a:t>(9)</a:t>
            </a:r>
            <a:endParaRPr lang="ja-JP" altLang="en-US" dirty="0"/>
          </a:p>
        </p:txBody>
      </p:sp>
      <p:sp>
        <p:nvSpPr>
          <p:cNvPr id="3" name="サブタイトル 2"/>
          <p:cNvSpPr>
            <a:spLocks noGrp="1"/>
          </p:cNvSpPr>
          <p:nvPr>
            <p:ph type="subTitle" idx="1"/>
          </p:nvPr>
        </p:nvSpPr>
        <p:spPr/>
        <p:txBody>
          <a:bodyPr>
            <a:normAutofit/>
          </a:bodyPr>
          <a:lstStyle/>
          <a:p>
            <a:r>
              <a:rPr lang="en-US" altLang="ja-JP" dirty="0" smtClean="0"/>
              <a:t>10</a:t>
            </a:r>
            <a:r>
              <a:rPr lang="ja-JP" altLang="en-US" dirty="0" smtClean="0"/>
              <a:t>章</a:t>
            </a:r>
            <a:r>
              <a:rPr lang="en-US" altLang="ja-JP" dirty="0" smtClean="0"/>
              <a:t> </a:t>
            </a:r>
            <a:r>
              <a:rPr lang="ja-JP" altLang="en-US" dirty="0" smtClean="0"/>
              <a:t>ファイルとデータベース</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パソコンでのファイル管理</a:t>
            </a:r>
            <a:endParaRPr lang="ja-JP" altLang="en-US" dirty="0"/>
          </a:p>
        </p:txBody>
      </p:sp>
      <p:sp>
        <p:nvSpPr>
          <p:cNvPr id="3" name="コンテンツ プレースホルダ 2"/>
          <p:cNvSpPr>
            <a:spLocks noGrp="1"/>
          </p:cNvSpPr>
          <p:nvPr>
            <p:ph idx="1"/>
          </p:nvPr>
        </p:nvSpPr>
        <p:spPr/>
        <p:txBody>
          <a:bodyPr/>
          <a:lstStyle/>
          <a:p>
            <a:r>
              <a:rPr lang="ja-JP" altLang="en-US" dirty="0" smtClean="0"/>
              <a:t>パソコン用のオペレーティングシステムは基本的に，</a:t>
            </a:r>
            <a:r>
              <a:rPr lang="ja-JP" altLang="en-US" u="sng" dirty="0" smtClean="0"/>
              <a:t>順編成ファイルの機能しか持っていない</a:t>
            </a:r>
            <a:endParaRPr lang="en-US" altLang="ja-JP" u="sng" dirty="0" smtClean="0"/>
          </a:p>
          <a:p>
            <a:pPr lvl="1"/>
            <a:r>
              <a:rPr lang="ja-JP" altLang="en-US" dirty="0" smtClean="0"/>
              <a:t>データへのアクセスの高度化は，それぞれのプログラムが自前で処理することで実現することも多い</a:t>
            </a:r>
            <a:endParaRPr lang="en-US" altLang="ja-JP" dirty="0" smtClean="0"/>
          </a:p>
          <a:p>
            <a:pPr lvl="1"/>
            <a:r>
              <a:rPr lang="ja-JP" altLang="en-US" dirty="0" smtClean="0"/>
              <a:t>データを管理するソフトを別途，インストールして使うことも多い．</a:t>
            </a:r>
            <a:r>
              <a:rPr lang="en-US" altLang="ja-JP" dirty="0" smtClean="0">
                <a:solidFill>
                  <a:srgbClr val="FF0000"/>
                </a:solidFill>
              </a:rPr>
              <a:t>DBMS</a:t>
            </a:r>
            <a:r>
              <a:rPr lang="ja-JP" altLang="en-US" dirty="0" smtClean="0"/>
              <a:t>という（後述）．</a:t>
            </a:r>
            <a:endParaRPr lang="en-US" altLang="ja-JP" dirty="0" smtClean="0"/>
          </a:p>
          <a:p>
            <a:r>
              <a:rPr lang="ja-JP" altLang="en-US" dirty="0" smtClean="0"/>
              <a:t>数多くのファイルを整理するため</a:t>
            </a:r>
            <a:r>
              <a:rPr lang="en-US" altLang="en-US" dirty="0" smtClean="0"/>
              <a:t>に</a:t>
            </a:r>
            <a:br>
              <a:rPr lang="en-US" altLang="en-US" dirty="0" smtClean="0"/>
            </a:br>
            <a:r>
              <a:rPr lang="ja-JP" altLang="en-US" dirty="0" smtClean="0"/>
              <a:t>「</a:t>
            </a:r>
            <a:r>
              <a:rPr lang="ja-JP" altLang="en-US" dirty="0" smtClean="0">
                <a:solidFill>
                  <a:srgbClr val="FF0000"/>
                </a:solidFill>
              </a:rPr>
              <a:t>階層型ディレクトリ構造</a:t>
            </a:r>
            <a:r>
              <a:rPr lang="ja-JP" altLang="en-US" dirty="0" smtClean="0"/>
              <a:t>」が提供されている</a:t>
            </a:r>
            <a:endParaRPr lang="en-US" altLang="ja-JP" dirty="0" smtClean="0"/>
          </a:p>
          <a:p>
            <a:pPr lvl="1"/>
            <a:endParaRPr lang="en-US" altLang="ja-JP" dirty="0" smtClean="0"/>
          </a:p>
          <a:p>
            <a:pPr lvl="1"/>
            <a:endParaRPr lang="ja-JP" altLang="en-US" dirty="0"/>
          </a:p>
        </p:txBody>
      </p:sp>
      <p:sp>
        <p:nvSpPr>
          <p:cNvPr id="5" name="正方形/長方形 4"/>
          <p:cNvSpPr/>
          <p:nvPr/>
        </p:nvSpPr>
        <p:spPr>
          <a:xfrm>
            <a:off x="3969960" y="4585057"/>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 (root)</a:t>
            </a:r>
            <a:endParaRPr kumimoji="1" lang="ja-JP" altLang="en-US" dirty="0">
              <a:solidFill>
                <a:srgbClr val="000000"/>
              </a:solidFill>
            </a:endParaRPr>
          </a:p>
        </p:txBody>
      </p:sp>
      <p:sp>
        <p:nvSpPr>
          <p:cNvPr id="6" name="正方形/長方形 5"/>
          <p:cNvSpPr/>
          <p:nvPr/>
        </p:nvSpPr>
        <p:spPr>
          <a:xfrm>
            <a:off x="2448194" y="5256993"/>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home</a:t>
            </a:r>
            <a:endParaRPr kumimoji="1" lang="ja-JP" altLang="en-US" dirty="0">
              <a:solidFill>
                <a:srgbClr val="000000"/>
              </a:solidFill>
            </a:endParaRPr>
          </a:p>
        </p:txBody>
      </p:sp>
      <p:sp>
        <p:nvSpPr>
          <p:cNvPr id="8" name="正方形/長方形 7"/>
          <p:cNvSpPr/>
          <p:nvPr/>
        </p:nvSpPr>
        <p:spPr>
          <a:xfrm>
            <a:off x="3969960" y="5256993"/>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usr</a:t>
            </a:r>
            <a:endParaRPr kumimoji="1" lang="ja-JP" altLang="en-US" dirty="0">
              <a:solidFill>
                <a:srgbClr val="000000"/>
              </a:solidFill>
            </a:endParaRPr>
          </a:p>
        </p:txBody>
      </p:sp>
      <p:sp>
        <p:nvSpPr>
          <p:cNvPr id="9" name="正方形/長方形 8"/>
          <p:cNvSpPr/>
          <p:nvPr/>
        </p:nvSpPr>
        <p:spPr>
          <a:xfrm>
            <a:off x="5491726" y="5256993"/>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bin</a:t>
            </a:r>
            <a:endParaRPr kumimoji="1" lang="ja-JP" altLang="en-US" dirty="0">
              <a:solidFill>
                <a:srgbClr val="000000"/>
              </a:solidFill>
            </a:endParaRPr>
          </a:p>
        </p:txBody>
      </p:sp>
      <p:sp>
        <p:nvSpPr>
          <p:cNvPr id="10" name="正方形/長方形 9"/>
          <p:cNvSpPr/>
          <p:nvPr/>
        </p:nvSpPr>
        <p:spPr>
          <a:xfrm>
            <a:off x="1544962"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hiura</a:t>
            </a:r>
            <a:endParaRPr kumimoji="1" lang="ja-JP" altLang="en-US" dirty="0">
              <a:solidFill>
                <a:srgbClr val="000000"/>
              </a:solidFill>
            </a:endParaRPr>
          </a:p>
        </p:txBody>
      </p:sp>
      <p:sp>
        <p:nvSpPr>
          <p:cNvPr id="11" name="正方形/長方形 10"/>
          <p:cNvSpPr/>
          <p:nvPr/>
        </p:nvSpPr>
        <p:spPr>
          <a:xfrm>
            <a:off x="2882198"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aoyama</a:t>
            </a:r>
            <a:endParaRPr kumimoji="1" lang="ja-JP" altLang="en-US" dirty="0">
              <a:solidFill>
                <a:srgbClr val="000000"/>
              </a:solidFill>
            </a:endParaRPr>
          </a:p>
        </p:txBody>
      </p:sp>
      <p:sp>
        <p:nvSpPr>
          <p:cNvPr id="12" name="正方形/長方形 11"/>
          <p:cNvSpPr/>
          <p:nvPr/>
        </p:nvSpPr>
        <p:spPr>
          <a:xfrm>
            <a:off x="5182287"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cc</a:t>
            </a:r>
            <a:endParaRPr kumimoji="1" lang="ja-JP" altLang="en-US" dirty="0">
              <a:solidFill>
                <a:srgbClr val="000000"/>
              </a:solidFill>
            </a:endParaRPr>
          </a:p>
        </p:txBody>
      </p:sp>
      <p:sp>
        <p:nvSpPr>
          <p:cNvPr id="13" name="正方形/長方形 12"/>
          <p:cNvSpPr/>
          <p:nvPr/>
        </p:nvSpPr>
        <p:spPr>
          <a:xfrm>
            <a:off x="6533956"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ls</a:t>
            </a:r>
            <a:endParaRPr kumimoji="1" lang="ja-JP" altLang="en-US" dirty="0">
              <a:solidFill>
                <a:srgbClr val="000000"/>
              </a:solidFill>
            </a:endParaRPr>
          </a:p>
        </p:txBody>
      </p:sp>
      <p:cxnSp>
        <p:nvCxnSpPr>
          <p:cNvPr id="15" name="直線コネクタ 14"/>
          <p:cNvCxnSpPr>
            <a:stCxn id="5" idx="2"/>
            <a:endCxn id="8" idx="0"/>
          </p:cNvCxnSpPr>
          <p:nvPr/>
        </p:nvCxnSpPr>
        <p:spPr>
          <a:xfrm rot="5400000">
            <a:off x="4442195" y="5127187"/>
            <a:ext cx="259611" cy="158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a:stCxn id="5" idx="2"/>
            <a:endCxn id="6" idx="0"/>
          </p:cNvCxnSpPr>
          <p:nvPr/>
        </p:nvCxnSpPr>
        <p:spPr>
          <a:xfrm rot="5400000">
            <a:off x="3681312" y="4366304"/>
            <a:ext cx="259611" cy="1521766"/>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直線コネクタ 18"/>
          <p:cNvCxnSpPr>
            <a:stCxn id="5" idx="2"/>
            <a:endCxn id="9" idx="0"/>
          </p:cNvCxnSpPr>
          <p:nvPr/>
        </p:nvCxnSpPr>
        <p:spPr>
          <a:xfrm rot="16200000" flipH="1">
            <a:off x="5203078" y="4366304"/>
            <a:ext cx="259611" cy="1521766"/>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直線コネクタ 20"/>
          <p:cNvCxnSpPr>
            <a:stCxn id="6" idx="2"/>
            <a:endCxn id="10" idx="0"/>
          </p:cNvCxnSpPr>
          <p:nvPr/>
        </p:nvCxnSpPr>
        <p:spPr>
          <a:xfrm rot="5400000">
            <a:off x="2472936" y="5343384"/>
            <a:ext cx="251364" cy="903232"/>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直線コネクタ 22"/>
          <p:cNvCxnSpPr>
            <a:stCxn id="6" idx="2"/>
            <a:endCxn id="11" idx="0"/>
          </p:cNvCxnSpPr>
          <p:nvPr/>
        </p:nvCxnSpPr>
        <p:spPr>
          <a:xfrm rot="16200000" flipH="1">
            <a:off x="3141554" y="5577998"/>
            <a:ext cx="251364" cy="434004"/>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直線コネクタ 24"/>
          <p:cNvCxnSpPr>
            <a:stCxn id="9" idx="2"/>
            <a:endCxn id="12" idx="0"/>
          </p:cNvCxnSpPr>
          <p:nvPr/>
        </p:nvCxnSpPr>
        <p:spPr>
          <a:xfrm rot="5400000">
            <a:off x="5813365" y="5640281"/>
            <a:ext cx="251364" cy="309439"/>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直線コネクタ 26"/>
          <p:cNvCxnSpPr>
            <a:stCxn id="9" idx="2"/>
            <a:endCxn id="13" idx="0"/>
          </p:cNvCxnSpPr>
          <p:nvPr/>
        </p:nvCxnSpPr>
        <p:spPr>
          <a:xfrm rot="16200000" flipH="1">
            <a:off x="6489199" y="5273885"/>
            <a:ext cx="251364" cy="1042230"/>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四角形吹き出し 3"/>
          <p:cNvSpPr/>
          <p:nvPr/>
        </p:nvSpPr>
        <p:spPr>
          <a:xfrm>
            <a:off x="6364922" y="4411883"/>
            <a:ext cx="2321878" cy="346347"/>
          </a:xfrm>
          <a:prstGeom prst="wedgeRectCallout">
            <a:avLst>
              <a:gd name="adj1" fmla="val -104166"/>
              <a:gd name="adj2" fmla="val 69907"/>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0000"/>
                </a:solidFill>
              </a:rPr>
              <a:t>ルートディレクトリ</a:t>
            </a:r>
            <a:endParaRPr kumimoji="1" lang="ja-JP" altLang="en-US" dirty="0">
              <a:solidFill>
                <a:srgbClr val="FF0000"/>
              </a:solidFill>
            </a:endParaRPr>
          </a:p>
        </p:txBody>
      </p:sp>
      <p:sp>
        <p:nvSpPr>
          <p:cNvPr id="7" name="テキスト ボックス 6"/>
          <p:cNvSpPr txBox="1"/>
          <p:nvPr/>
        </p:nvSpPr>
        <p:spPr>
          <a:xfrm>
            <a:off x="158375" y="4443113"/>
            <a:ext cx="2723823" cy="646331"/>
          </a:xfrm>
          <a:prstGeom prst="rect">
            <a:avLst/>
          </a:prstGeom>
          <a:solidFill>
            <a:srgbClr val="DDD9C3"/>
          </a:solidFill>
        </p:spPr>
        <p:txBody>
          <a:bodyPr wrap="none" rtlCol="0">
            <a:spAutoFit/>
          </a:bodyPr>
          <a:lstStyle/>
          <a:p>
            <a:r>
              <a:rPr kumimoji="1" lang="ja-JP" altLang="en-US" dirty="0" smtClean="0">
                <a:solidFill>
                  <a:srgbClr val="FF0000"/>
                </a:solidFill>
              </a:rPr>
              <a:t>カレントディレクトリ</a:t>
            </a:r>
            <a:r>
              <a:rPr kumimoji="1" lang="ja-JP" altLang="en-US" dirty="0" smtClean="0"/>
              <a:t>：</a:t>
            </a:r>
            <a:endParaRPr kumimoji="1" lang="en-US" altLang="ja-JP" dirty="0" smtClean="0"/>
          </a:p>
          <a:p>
            <a:r>
              <a:rPr lang="ja-JP" altLang="en-US" dirty="0" smtClean="0"/>
              <a:t>今いる場所のこと</a:t>
            </a:r>
            <a:endParaRPr kumimoji="1" lang="ja-JP" altLang="en-US" dirty="0"/>
          </a:p>
        </p:txBody>
      </p:sp>
      <p:sp>
        <p:nvSpPr>
          <p:cNvPr id="22" name="メモ 21"/>
          <p:cNvSpPr/>
          <p:nvPr/>
        </p:nvSpPr>
        <p:spPr>
          <a:xfrm>
            <a:off x="1097417" y="3965345"/>
            <a:ext cx="3719129"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メモ 23"/>
          <p:cNvSpPr/>
          <p:nvPr/>
        </p:nvSpPr>
        <p:spPr>
          <a:xfrm>
            <a:off x="203293" y="4469848"/>
            <a:ext cx="2361696" cy="288382"/>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メモ 25"/>
          <p:cNvSpPr/>
          <p:nvPr/>
        </p:nvSpPr>
        <p:spPr>
          <a:xfrm>
            <a:off x="6438204" y="4443113"/>
            <a:ext cx="2196845" cy="288382"/>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2"/>
                                        </p:tgtEl>
                                        <p:attrNameLst>
                                          <p:attrName>ppt_x</p:attrName>
                                        </p:attrNameLst>
                                      </p:cBhvr>
                                      <p:tavLst>
                                        <p:tav tm="0">
                                          <p:val>
                                            <p:strVal val="ppt_x"/>
                                          </p:val>
                                        </p:tav>
                                        <p:tav tm="100000">
                                          <p:val>
                                            <p:strVal val="ppt_x"/>
                                          </p:val>
                                        </p:tav>
                                      </p:tavLst>
                                    </p:anim>
                                    <p:anim calcmode="lin" valueType="num">
                                      <p:cBhvr additive="base">
                                        <p:cTn id="7" dur="500"/>
                                        <p:tgtEl>
                                          <p:spTgt spid="22"/>
                                        </p:tgtEl>
                                        <p:attrNameLst>
                                          <p:attrName>ppt_y</p:attrName>
                                        </p:attrNameLst>
                                      </p:cBhvr>
                                      <p:tavLst>
                                        <p:tav tm="0">
                                          <p:val>
                                            <p:strVal val="ppt_y"/>
                                          </p:val>
                                        </p:tav>
                                        <p:tav tm="100000">
                                          <p:val>
                                            <p:strVal val="1+ppt_h/2"/>
                                          </p:val>
                                        </p:tav>
                                      </p:tavLst>
                                    </p:anim>
                                    <p:set>
                                      <p:cBhvr>
                                        <p:cTn id="8" dur="1" fill="hold">
                                          <p:stCondLst>
                                            <p:cond delay="499"/>
                                          </p:stCondLst>
                                        </p:cTn>
                                        <p:tgtEl>
                                          <p:spTgt spid="2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24"/>
                                        </p:tgtEl>
                                        <p:attrNameLst>
                                          <p:attrName>ppt_x</p:attrName>
                                        </p:attrNameLst>
                                      </p:cBhvr>
                                      <p:tavLst>
                                        <p:tav tm="0">
                                          <p:val>
                                            <p:strVal val="ppt_x"/>
                                          </p:val>
                                        </p:tav>
                                        <p:tav tm="100000">
                                          <p:val>
                                            <p:strVal val="ppt_x"/>
                                          </p:val>
                                        </p:tav>
                                      </p:tavLst>
                                    </p:anim>
                                    <p:anim calcmode="lin" valueType="num">
                                      <p:cBhvr additive="base">
                                        <p:cTn id="13" dur="500"/>
                                        <p:tgtEl>
                                          <p:spTgt spid="24"/>
                                        </p:tgtEl>
                                        <p:attrNameLst>
                                          <p:attrName>ppt_y</p:attrName>
                                        </p:attrNameLst>
                                      </p:cBhvr>
                                      <p:tavLst>
                                        <p:tav tm="0">
                                          <p:val>
                                            <p:strVal val="ppt_y"/>
                                          </p:val>
                                        </p:tav>
                                        <p:tav tm="100000">
                                          <p:val>
                                            <p:strVal val="1+ppt_h/2"/>
                                          </p:val>
                                        </p:tav>
                                      </p:tavLst>
                                    </p:anim>
                                    <p:set>
                                      <p:cBhvr>
                                        <p:cTn id="14" dur="1" fill="hold">
                                          <p:stCondLst>
                                            <p:cond delay="499"/>
                                          </p:stCondLst>
                                        </p:cTn>
                                        <p:tgtEl>
                                          <p:spTgt spid="2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26"/>
                                        </p:tgtEl>
                                        <p:attrNameLst>
                                          <p:attrName>ppt_x</p:attrName>
                                        </p:attrNameLst>
                                      </p:cBhvr>
                                      <p:tavLst>
                                        <p:tav tm="0">
                                          <p:val>
                                            <p:strVal val="ppt_x"/>
                                          </p:val>
                                        </p:tav>
                                        <p:tav tm="100000">
                                          <p:val>
                                            <p:strVal val="ppt_x"/>
                                          </p:val>
                                        </p:tav>
                                      </p:tavLst>
                                    </p:anim>
                                    <p:anim calcmode="lin" valueType="num">
                                      <p:cBhvr additive="base">
                                        <p:cTn id="19" dur="500"/>
                                        <p:tgtEl>
                                          <p:spTgt spid="26"/>
                                        </p:tgtEl>
                                        <p:attrNameLst>
                                          <p:attrName>ppt_y</p:attrName>
                                        </p:attrNameLst>
                                      </p:cBhvr>
                                      <p:tavLst>
                                        <p:tav tm="0">
                                          <p:val>
                                            <p:strVal val="ppt_y"/>
                                          </p:val>
                                        </p:tav>
                                        <p:tav tm="100000">
                                          <p:val>
                                            <p:strVal val="1+ppt_h/2"/>
                                          </p:val>
                                        </p:tav>
                                      </p:tavLst>
                                    </p:anim>
                                    <p:set>
                                      <p:cBhvr>
                                        <p:cTn id="20"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ファイルの最適化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ディスク上のファイルは，記録・消去を繰り返しているうちに，切れ切れになっていく</a:t>
            </a:r>
            <a:endParaRPr kumimoji="1" lang="en-US" altLang="ja-JP" dirty="0" smtClean="0"/>
          </a:p>
          <a:p>
            <a:pPr lvl="1"/>
            <a:r>
              <a:rPr lang="ja-JP" altLang="en-US" dirty="0" smtClean="0"/>
              <a:t>これを</a:t>
            </a:r>
            <a:r>
              <a:rPr lang="ja-JP" altLang="en-US" dirty="0" smtClean="0">
                <a:solidFill>
                  <a:srgbClr val="FF0000"/>
                </a:solidFill>
              </a:rPr>
              <a:t>断片化</a:t>
            </a:r>
            <a:r>
              <a:rPr lang="ja-JP" altLang="en-US" dirty="0" smtClean="0"/>
              <a:t>または</a:t>
            </a:r>
            <a:r>
              <a:rPr lang="ja-JP" altLang="en-US" dirty="0" smtClean="0">
                <a:solidFill>
                  <a:srgbClr val="FF0000"/>
                </a:solidFill>
              </a:rPr>
              <a:t>フラグメンテーション</a:t>
            </a:r>
            <a:r>
              <a:rPr lang="ja-JP" altLang="en-US" dirty="0" smtClean="0"/>
              <a:t>という．</a:t>
            </a:r>
            <a:endParaRPr lang="en-US" altLang="ja-JP" dirty="0" smtClean="0"/>
          </a:p>
          <a:p>
            <a:pPr lvl="1"/>
            <a:r>
              <a:rPr kumimoji="1" lang="ja-JP" altLang="en-US" dirty="0" smtClean="0">
                <a:solidFill>
                  <a:srgbClr val="FF0000"/>
                </a:solidFill>
              </a:rPr>
              <a:t>最適化</a:t>
            </a:r>
            <a:r>
              <a:rPr kumimoji="1" lang="ja-JP" altLang="en-US" dirty="0" smtClean="0"/>
              <a:t>によりデータを並べ替え直して，速くする．</a:t>
            </a:r>
            <a:endParaRPr kumimoji="1" lang="ja-JP" altLang="en-US" dirty="0"/>
          </a:p>
        </p:txBody>
      </p:sp>
      <p:pic>
        <p:nvPicPr>
          <p:cNvPr id="4" name="図 3"/>
          <p:cNvPicPr>
            <a:picLocks noChangeAspect="1"/>
          </p:cNvPicPr>
          <p:nvPr/>
        </p:nvPicPr>
        <p:blipFill>
          <a:blip r:embed="rId2"/>
          <a:stretch>
            <a:fillRect/>
          </a:stretch>
        </p:blipFill>
        <p:spPr>
          <a:xfrm>
            <a:off x="1948617" y="2781113"/>
            <a:ext cx="5080000" cy="3810000"/>
          </a:xfrm>
          <a:prstGeom prst="rect">
            <a:avLst/>
          </a:prstGeom>
        </p:spPr>
      </p:pic>
      <p:sp>
        <p:nvSpPr>
          <p:cNvPr id="5" name="メモ 4"/>
          <p:cNvSpPr/>
          <p:nvPr/>
        </p:nvSpPr>
        <p:spPr>
          <a:xfrm>
            <a:off x="2085910" y="1931873"/>
            <a:ext cx="900120"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3916425" y="1931873"/>
            <a:ext cx="3112191"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30482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データベース</a:t>
            </a:r>
            <a:r>
              <a:rPr lang="en-US" altLang="ja-JP" dirty="0" smtClean="0"/>
              <a:t>(1)</a:t>
            </a:r>
            <a:endParaRPr lang="ja-JP" altLang="en-US" dirty="0"/>
          </a:p>
        </p:txBody>
      </p:sp>
      <p:sp>
        <p:nvSpPr>
          <p:cNvPr id="3" name="コンテンツ プレースホルダ 2"/>
          <p:cNvSpPr>
            <a:spLocks noGrp="1"/>
          </p:cNvSpPr>
          <p:nvPr>
            <p:ph idx="1"/>
          </p:nvPr>
        </p:nvSpPr>
        <p:spPr/>
        <p:txBody>
          <a:bodyPr/>
          <a:lstStyle/>
          <a:p>
            <a:r>
              <a:rPr lang="ja-JP" altLang="en-US" dirty="0" smtClean="0"/>
              <a:t>業務に用いるデータを管理するシステム</a:t>
            </a:r>
            <a:endParaRPr lang="en-US" altLang="ja-JP" dirty="0" smtClean="0"/>
          </a:p>
          <a:p>
            <a:r>
              <a:rPr lang="ja-JP" altLang="en-US" dirty="0" smtClean="0"/>
              <a:t>データベースを使わないと</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lvl="1"/>
            <a:r>
              <a:rPr lang="ja-JP" altLang="en-US" dirty="0" smtClean="0"/>
              <a:t>それぞれのファイルへのデータ格納方法を，プログラムごとに決める・・</a:t>
            </a:r>
            <a:r>
              <a:rPr lang="ja-JP" altLang="en-US" u="sng" dirty="0" smtClean="0"/>
              <a:t>データの共用が難しい</a:t>
            </a:r>
            <a:endParaRPr lang="en-US" altLang="ja-JP" u="sng" dirty="0" smtClean="0"/>
          </a:p>
          <a:p>
            <a:pPr lvl="1"/>
            <a:r>
              <a:rPr lang="ja-JP" altLang="en-US" dirty="0" smtClean="0"/>
              <a:t>ファイルの形式を変えるにはプログラムを変えなくてはならない・・</a:t>
            </a:r>
            <a:r>
              <a:rPr lang="ja-JP" altLang="en-US" u="sng" dirty="0" smtClean="0"/>
              <a:t>保守コストの増大</a:t>
            </a:r>
            <a:endParaRPr lang="en-US" altLang="ja-JP" u="sng" dirty="0" smtClean="0"/>
          </a:p>
          <a:p>
            <a:pPr lvl="1"/>
            <a:r>
              <a:rPr lang="ja-JP" altLang="en-US" dirty="0" smtClean="0"/>
              <a:t>セキュリティやデータの安全性が低い・・プログラムのミスなどで</a:t>
            </a:r>
            <a:r>
              <a:rPr lang="ja-JP" altLang="en-US" u="sng" dirty="0" smtClean="0"/>
              <a:t>データを失いやすい</a:t>
            </a:r>
            <a:endParaRPr lang="ja-JP" altLang="en-US" u="sng" dirty="0"/>
          </a:p>
        </p:txBody>
      </p:sp>
      <p:sp>
        <p:nvSpPr>
          <p:cNvPr id="4" name="角丸四角形 3"/>
          <p:cNvSpPr/>
          <p:nvPr/>
        </p:nvSpPr>
        <p:spPr>
          <a:xfrm>
            <a:off x="2968966" y="1954426"/>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1</a:t>
            </a:r>
          </a:p>
        </p:txBody>
      </p:sp>
      <p:sp>
        <p:nvSpPr>
          <p:cNvPr id="5" name="角丸四角形 4"/>
          <p:cNvSpPr/>
          <p:nvPr/>
        </p:nvSpPr>
        <p:spPr>
          <a:xfrm>
            <a:off x="2968966" y="2618109"/>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2</a:t>
            </a:r>
          </a:p>
        </p:txBody>
      </p:sp>
      <p:sp>
        <p:nvSpPr>
          <p:cNvPr id="6" name="角丸四角形 5"/>
          <p:cNvSpPr/>
          <p:nvPr/>
        </p:nvSpPr>
        <p:spPr>
          <a:xfrm>
            <a:off x="2968966" y="3281792"/>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3</a:t>
            </a:r>
          </a:p>
        </p:txBody>
      </p:sp>
      <p:sp>
        <p:nvSpPr>
          <p:cNvPr id="7" name="正方形/長方形 6"/>
          <p:cNvSpPr/>
          <p:nvPr/>
        </p:nvSpPr>
        <p:spPr>
          <a:xfrm>
            <a:off x="6449252" y="1954426"/>
            <a:ext cx="1484483" cy="51128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ファイル１</a:t>
            </a:r>
            <a:endParaRPr kumimoji="1" lang="ja-JP" altLang="en-US" dirty="0">
              <a:solidFill>
                <a:srgbClr val="000000"/>
              </a:solidFill>
            </a:endParaRPr>
          </a:p>
        </p:txBody>
      </p:sp>
      <p:sp>
        <p:nvSpPr>
          <p:cNvPr id="9" name="正方形/長方形 8"/>
          <p:cNvSpPr/>
          <p:nvPr/>
        </p:nvSpPr>
        <p:spPr>
          <a:xfrm>
            <a:off x="6449252" y="2618109"/>
            <a:ext cx="1484483" cy="51128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ファイル</a:t>
            </a:r>
            <a:r>
              <a:rPr kumimoji="1" lang="en-US" altLang="ja-JP" dirty="0" smtClean="0">
                <a:solidFill>
                  <a:srgbClr val="000000"/>
                </a:solidFill>
              </a:rPr>
              <a:t>2</a:t>
            </a:r>
            <a:endParaRPr kumimoji="1" lang="ja-JP" altLang="en-US" dirty="0">
              <a:solidFill>
                <a:srgbClr val="000000"/>
              </a:solidFill>
            </a:endParaRPr>
          </a:p>
        </p:txBody>
      </p:sp>
      <p:sp>
        <p:nvSpPr>
          <p:cNvPr id="10" name="正方形/長方形 9"/>
          <p:cNvSpPr/>
          <p:nvPr/>
        </p:nvSpPr>
        <p:spPr>
          <a:xfrm>
            <a:off x="6449252" y="3281792"/>
            <a:ext cx="1484483" cy="51128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ファイル</a:t>
            </a:r>
            <a:r>
              <a:rPr lang="en-US" altLang="ja-JP" dirty="0" smtClean="0">
                <a:solidFill>
                  <a:srgbClr val="000000"/>
                </a:solidFill>
              </a:rPr>
              <a:t>3</a:t>
            </a:r>
            <a:endParaRPr kumimoji="1" lang="ja-JP" altLang="en-US" dirty="0">
              <a:solidFill>
                <a:srgbClr val="000000"/>
              </a:solidFill>
            </a:endParaRPr>
          </a:p>
        </p:txBody>
      </p:sp>
      <p:cxnSp>
        <p:nvCxnSpPr>
          <p:cNvPr id="12" name="直線コネクタ 11"/>
          <p:cNvCxnSpPr>
            <a:stCxn id="4" idx="3"/>
            <a:endCxn id="7" idx="1"/>
          </p:cNvCxnSpPr>
          <p:nvPr/>
        </p:nvCxnSpPr>
        <p:spPr>
          <a:xfrm>
            <a:off x="4808074" y="2210068"/>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a:stCxn id="5" idx="3"/>
            <a:endCxn id="9" idx="1"/>
          </p:cNvCxnSpPr>
          <p:nvPr/>
        </p:nvCxnSpPr>
        <p:spPr>
          <a:xfrm>
            <a:off x="4808074" y="2873751"/>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a:stCxn id="6" idx="3"/>
            <a:endCxn id="10" idx="1"/>
          </p:cNvCxnSpPr>
          <p:nvPr/>
        </p:nvCxnSpPr>
        <p:spPr>
          <a:xfrm>
            <a:off x="4808074" y="3537434"/>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データベース</a:t>
            </a:r>
            <a:r>
              <a:rPr lang="en-US" altLang="ja-JP" dirty="0" smtClean="0"/>
              <a:t>(2)</a:t>
            </a:r>
            <a:endParaRPr lang="ja-JP" altLang="en-US" dirty="0"/>
          </a:p>
        </p:txBody>
      </p:sp>
      <p:sp>
        <p:nvSpPr>
          <p:cNvPr id="3" name="コンテンツ プレースホルダ 2"/>
          <p:cNvSpPr>
            <a:spLocks noGrp="1"/>
          </p:cNvSpPr>
          <p:nvPr>
            <p:ph idx="1"/>
          </p:nvPr>
        </p:nvSpPr>
        <p:spPr>
          <a:xfrm>
            <a:off x="457200" y="1025107"/>
            <a:ext cx="8229600" cy="6107085"/>
          </a:xfrm>
        </p:spPr>
        <p:txBody>
          <a:bodyPr>
            <a:normAutofit/>
          </a:bodyPr>
          <a:lstStyle/>
          <a:p>
            <a:r>
              <a:rPr lang="ja-JP" altLang="en-US" dirty="0" smtClean="0"/>
              <a:t>データベースを用いたシステム</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lvl="1"/>
            <a:r>
              <a:rPr lang="ja-JP" altLang="en-US" dirty="0" smtClean="0"/>
              <a:t>データベースが必要なデータを一元管理する</a:t>
            </a:r>
            <a:endParaRPr lang="en-US" altLang="ja-JP" dirty="0" smtClean="0"/>
          </a:p>
          <a:p>
            <a:pPr lvl="2"/>
            <a:r>
              <a:rPr lang="ja-JP" altLang="en-US" u="sng" dirty="0" smtClean="0"/>
              <a:t>データの安全性が高い</a:t>
            </a:r>
            <a:r>
              <a:rPr lang="ja-JP" altLang="en-US" dirty="0" smtClean="0"/>
              <a:t>．プログラムのミスによりデータが壊れたりしにくい．</a:t>
            </a:r>
            <a:endParaRPr lang="en-US" altLang="ja-JP" dirty="0" smtClean="0"/>
          </a:p>
          <a:p>
            <a:pPr lvl="2"/>
            <a:r>
              <a:rPr lang="ja-JP" altLang="en-US" u="sng" dirty="0" smtClean="0"/>
              <a:t>セキュリティ機能</a:t>
            </a:r>
            <a:r>
              <a:rPr lang="ja-JP" altLang="en-US" dirty="0" smtClean="0"/>
              <a:t>．権限のないユーザからのデータ削除などを禁じることが出来る</a:t>
            </a:r>
            <a:endParaRPr lang="en-US" altLang="ja-JP" dirty="0" smtClean="0"/>
          </a:p>
          <a:p>
            <a:pPr lvl="2"/>
            <a:r>
              <a:rPr lang="ja-JP" altLang="en-US" u="sng" dirty="0" smtClean="0"/>
              <a:t>データをプログラムとは独立に管理できる</a:t>
            </a:r>
            <a:r>
              <a:rPr lang="ja-JP" altLang="en-US" dirty="0" smtClean="0"/>
              <a:t>．</a:t>
            </a:r>
            <a:r>
              <a:rPr lang="ja-JP" altLang="en-US" dirty="0" smtClean="0">
                <a:solidFill>
                  <a:srgbClr val="FF0000"/>
                </a:solidFill>
              </a:rPr>
              <a:t>バックアップ</a:t>
            </a:r>
            <a:r>
              <a:rPr lang="ja-JP" altLang="en-US" dirty="0" smtClean="0"/>
              <a:t>を取ったり，整理をしたり．</a:t>
            </a:r>
            <a:endParaRPr lang="en-US" altLang="ja-JP" dirty="0" smtClean="0"/>
          </a:p>
          <a:p>
            <a:pPr lvl="1"/>
            <a:r>
              <a:rPr lang="ja-JP" altLang="en-US" dirty="0" smtClean="0"/>
              <a:t>データベースには，専用の言語（データベース言語）を用いてアクセスする．</a:t>
            </a:r>
            <a:r>
              <a:rPr lang="en-US" altLang="ja-JP" dirty="0" smtClean="0">
                <a:solidFill>
                  <a:srgbClr val="FF0000"/>
                </a:solidFill>
              </a:rPr>
              <a:t>SQL</a:t>
            </a:r>
            <a:r>
              <a:rPr lang="ja-JP" altLang="en-US" dirty="0" smtClean="0"/>
              <a:t>が広く使われている</a:t>
            </a:r>
            <a:endParaRPr lang="en-US" altLang="ja-JP" dirty="0" smtClean="0"/>
          </a:p>
        </p:txBody>
      </p:sp>
      <p:sp>
        <p:nvSpPr>
          <p:cNvPr id="4" name="角丸四角形 3"/>
          <p:cNvSpPr/>
          <p:nvPr/>
        </p:nvSpPr>
        <p:spPr>
          <a:xfrm>
            <a:off x="1129858" y="1550343"/>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1</a:t>
            </a:r>
          </a:p>
        </p:txBody>
      </p:sp>
      <p:sp>
        <p:nvSpPr>
          <p:cNvPr id="5" name="角丸四角形 4"/>
          <p:cNvSpPr/>
          <p:nvPr/>
        </p:nvSpPr>
        <p:spPr>
          <a:xfrm>
            <a:off x="1129858" y="2214026"/>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2</a:t>
            </a:r>
          </a:p>
        </p:txBody>
      </p:sp>
      <p:sp>
        <p:nvSpPr>
          <p:cNvPr id="6" name="角丸四角形 5"/>
          <p:cNvSpPr/>
          <p:nvPr/>
        </p:nvSpPr>
        <p:spPr>
          <a:xfrm>
            <a:off x="1129858" y="2877709"/>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3</a:t>
            </a:r>
          </a:p>
        </p:txBody>
      </p:sp>
      <p:cxnSp>
        <p:nvCxnSpPr>
          <p:cNvPr id="12" name="直線コネクタ 11"/>
          <p:cNvCxnSpPr>
            <a:stCxn id="4" idx="3"/>
          </p:cNvCxnSpPr>
          <p:nvPr/>
        </p:nvCxnSpPr>
        <p:spPr>
          <a:xfrm>
            <a:off x="2968966" y="1805985"/>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a:stCxn id="5" idx="3"/>
          </p:cNvCxnSpPr>
          <p:nvPr/>
        </p:nvCxnSpPr>
        <p:spPr>
          <a:xfrm>
            <a:off x="2968966" y="2469668"/>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a:stCxn id="6" idx="3"/>
          </p:cNvCxnSpPr>
          <p:nvPr/>
        </p:nvCxnSpPr>
        <p:spPr>
          <a:xfrm>
            <a:off x="2968966" y="3133351"/>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3" name="正方形/長方形 12"/>
          <p:cNvSpPr/>
          <p:nvPr/>
        </p:nvSpPr>
        <p:spPr>
          <a:xfrm>
            <a:off x="4748558" y="1973681"/>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顧客情報</a:t>
            </a:r>
            <a:endParaRPr kumimoji="1" lang="ja-JP" altLang="en-US" dirty="0">
              <a:solidFill>
                <a:schemeClr val="tx1"/>
              </a:solidFill>
            </a:endParaRPr>
          </a:p>
        </p:txBody>
      </p:sp>
      <p:sp>
        <p:nvSpPr>
          <p:cNvPr id="14" name="正方形/長方形 13"/>
          <p:cNvSpPr/>
          <p:nvPr/>
        </p:nvSpPr>
        <p:spPr>
          <a:xfrm>
            <a:off x="4610144" y="1550343"/>
            <a:ext cx="1902107" cy="183864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dirty="0">
              <a:solidFill>
                <a:schemeClr val="tx1"/>
              </a:solidFill>
            </a:endParaRPr>
          </a:p>
        </p:txBody>
      </p:sp>
      <p:sp>
        <p:nvSpPr>
          <p:cNvPr id="15" name="テキスト ボックス 14"/>
          <p:cNvSpPr txBox="1"/>
          <p:nvPr/>
        </p:nvSpPr>
        <p:spPr>
          <a:xfrm>
            <a:off x="4610144" y="1570355"/>
            <a:ext cx="1727943"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17" name="正方形/長方形 16"/>
          <p:cNvSpPr/>
          <p:nvPr/>
        </p:nvSpPr>
        <p:spPr>
          <a:xfrm>
            <a:off x="4748558" y="2646499"/>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商品情報</a:t>
            </a:r>
            <a:endParaRPr kumimoji="1" lang="ja-JP" altLang="en-US" dirty="0">
              <a:solidFill>
                <a:schemeClr val="tx1"/>
              </a:solidFill>
            </a:endParaRPr>
          </a:p>
        </p:txBody>
      </p:sp>
      <p:sp>
        <p:nvSpPr>
          <p:cNvPr id="7" name="テキスト ボックス 6"/>
          <p:cNvSpPr txBox="1"/>
          <p:nvPr/>
        </p:nvSpPr>
        <p:spPr>
          <a:xfrm rot="1385051">
            <a:off x="6174051" y="1363529"/>
            <a:ext cx="2485551" cy="646331"/>
          </a:xfrm>
          <a:prstGeom prst="rect">
            <a:avLst/>
          </a:prstGeom>
          <a:solidFill>
            <a:srgbClr val="DDD9C3"/>
          </a:solidFill>
          <a:ln>
            <a:solidFill>
              <a:srgbClr val="FF0000"/>
            </a:solidFill>
          </a:ln>
        </p:spPr>
        <p:txBody>
          <a:bodyPr wrap="none" rtlCol="0">
            <a:spAutoFit/>
          </a:bodyPr>
          <a:lstStyle/>
          <a:p>
            <a:r>
              <a:rPr kumimoji="1" lang="en-US" altLang="ja-JP" dirty="0" smtClean="0">
                <a:solidFill>
                  <a:srgbClr val="FF0000"/>
                </a:solidFill>
              </a:rPr>
              <a:t>DBMS</a:t>
            </a:r>
            <a:r>
              <a:rPr kumimoji="1" lang="ja-JP" altLang="en-US" dirty="0" smtClean="0"/>
              <a:t>（データベース</a:t>
            </a:r>
            <a:r>
              <a:rPr kumimoji="1" lang="en-US" altLang="ja-JP" dirty="0" smtClean="0"/>
              <a:t/>
            </a:r>
            <a:br>
              <a:rPr kumimoji="1" lang="en-US" altLang="ja-JP" dirty="0" smtClean="0"/>
            </a:br>
            <a:r>
              <a:rPr kumimoji="1" lang="ja-JP" altLang="en-US" dirty="0" smtClean="0"/>
              <a:t>管理システム）</a:t>
            </a:r>
            <a:endParaRPr kumimoji="1" lang="ja-JP" altLang="en-US" dirty="0"/>
          </a:p>
        </p:txBody>
      </p:sp>
      <p:sp>
        <p:nvSpPr>
          <p:cNvPr id="19" name="メモ 18"/>
          <p:cNvSpPr/>
          <p:nvPr/>
        </p:nvSpPr>
        <p:spPr>
          <a:xfrm>
            <a:off x="4495256" y="6370547"/>
            <a:ext cx="640948"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メモ 19"/>
          <p:cNvSpPr/>
          <p:nvPr/>
        </p:nvSpPr>
        <p:spPr>
          <a:xfrm rot="1429224">
            <a:off x="6310451" y="1066642"/>
            <a:ext cx="863968" cy="322992"/>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9"/>
                                        </p:tgtEl>
                                        <p:attrNameLst>
                                          <p:attrName>ppt_x</p:attrName>
                                        </p:attrNameLst>
                                      </p:cBhvr>
                                      <p:tavLst>
                                        <p:tav tm="0">
                                          <p:val>
                                            <p:strVal val="ppt_x"/>
                                          </p:val>
                                        </p:tav>
                                        <p:tav tm="100000">
                                          <p:val>
                                            <p:strVal val="ppt_x"/>
                                          </p:val>
                                        </p:tav>
                                      </p:tavLst>
                                    </p:anim>
                                    <p:anim calcmode="lin" valueType="num">
                                      <p:cBhvr additive="base">
                                        <p:cTn id="7" dur="500"/>
                                        <p:tgtEl>
                                          <p:spTgt spid="19"/>
                                        </p:tgtEl>
                                        <p:attrNameLst>
                                          <p:attrName>ppt_y</p:attrName>
                                        </p:attrNameLst>
                                      </p:cBhvr>
                                      <p:tavLst>
                                        <p:tav tm="0">
                                          <p:val>
                                            <p:strVal val="ppt_y"/>
                                          </p:val>
                                        </p:tav>
                                        <p:tav tm="100000">
                                          <p:val>
                                            <p:strVal val="1+ppt_h/2"/>
                                          </p:val>
                                        </p:tav>
                                      </p:tavLst>
                                    </p:anim>
                                    <p:set>
                                      <p:cBhvr>
                                        <p:cTn id="8" dur="1" fill="hold">
                                          <p:stCondLst>
                                            <p:cond delay="499"/>
                                          </p:stCondLst>
                                        </p:cTn>
                                        <p:tgtEl>
                                          <p:spTgt spid="1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20"/>
                                        </p:tgtEl>
                                        <p:attrNameLst>
                                          <p:attrName>ppt_x</p:attrName>
                                        </p:attrNameLst>
                                      </p:cBhvr>
                                      <p:tavLst>
                                        <p:tav tm="0">
                                          <p:val>
                                            <p:strVal val="ppt_x"/>
                                          </p:val>
                                        </p:tav>
                                        <p:tav tm="100000">
                                          <p:val>
                                            <p:strVal val="ppt_x"/>
                                          </p:val>
                                        </p:tav>
                                      </p:tavLst>
                                    </p:anim>
                                    <p:anim calcmode="lin" valueType="num">
                                      <p:cBhvr additive="base">
                                        <p:cTn id="13" dur="500"/>
                                        <p:tgtEl>
                                          <p:spTgt spid="20"/>
                                        </p:tgtEl>
                                        <p:attrNameLst>
                                          <p:attrName>ppt_y</p:attrName>
                                        </p:attrNameLst>
                                      </p:cBhvr>
                                      <p:tavLst>
                                        <p:tav tm="0">
                                          <p:val>
                                            <p:strVal val="ppt_y"/>
                                          </p:val>
                                        </p:tav>
                                        <p:tav tm="100000">
                                          <p:val>
                                            <p:strVal val="1+ppt_h/2"/>
                                          </p:val>
                                        </p:tav>
                                      </p:tavLst>
                                    </p:anim>
                                    <p:set>
                                      <p:cBhvr>
                                        <p:cTn id="14"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データベースの利用例</a:t>
            </a:r>
            <a:endParaRPr lang="ja-JP" altLang="en-US" dirty="0"/>
          </a:p>
        </p:txBody>
      </p:sp>
      <p:sp>
        <p:nvSpPr>
          <p:cNvPr id="3" name="コンテンツ プレースホルダ 2"/>
          <p:cNvSpPr>
            <a:spLocks noGrp="1"/>
          </p:cNvSpPr>
          <p:nvPr>
            <p:ph idx="1"/>
          </p:nvPr>
        </p:nvSpPr>
        <p:spPr>
          <a:xfrm>
            <a:off x="457200" y="1025107"/>
            <a:ext cx="8229600" cy="5646315"/>
          </a:xfrm>
        </p:spPr>
        <p:txBody>
          <a:bodyPr>
            <a:normAutofit lnSpcReduction="10000"/>
          </a:bodyPr>
          <a:lstStyle/>
          <a:p>
            <a:r>
              <a:rPr lang="ja-JP" altLang="en-US" dirty="0" smtClean="0"/>
              <a:t>ウェブでのデータの入出力</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r>
              <a:rPr lang="ja-JP" altLang="en-US" dirty="0" smtClean="0"/>
              <a:t>インターネットショッピング</a:t>
            </a:r>
            <a:endParaRPr lang="en-US" altLang="ja-JP" dirty="0" smtClean="0"/>
          </a:p>
          <a:p>
            <a:r>
              <a:rPr lang="ja-JP" altLang="en-US" dirty="0" smtClean="0"/>
              <a:t>ブログ，</a:t>
            </a:r>
            <a:r>
              <a:rPr lang="en-US" altLang="ja-JP" dirty="0" smtClean="0"/>
              <a:t>SNS(</a:t>
            </a:r>
            <a:r>
              <a:rPr lang="en-US" altLang="ja-JP" dirty="0" err="1" smtClean="0"/>
              <a:t>facebook</a:t>
            </a:r>
            <a:r>
              <a:rPr lang="en-US" altLang="ja-JP" dirty="0" smtClean="0"/>
              <a:t>, twitter</a:t>
            </a:r>
            <a:r>
              <a:rPr lang="ja-JP" altLang="en-US" dirty="0" smtClean="0"/>
              <a:t>等）</a:t>
            </a:r>
            <a:endParaRPr lang="en-US" altLang="ja-JP" dirty="0" smtClean="0"/>
          </a:p>
          <a:p>
            <a:r>
              <a:rPr lang="ja-JP" altLang="en-US" dirty="0" smtClean="0"/>
              <a:t>検索エンジン（</a:t>
            </a:r>
            <a:r>
              <a:rPr lang="en-US" altLang="ja-JP" dirty="0" err="1" smtClean="0"/>
              <a:t>google</a:t>
            </a:r>
            <a:r>
              <a:rPr lang="ja-JP" altLang="en-US" dirty="0" smtClean="0"/>
              <a:t>等）　などなど</a:t>
            </a:r>
            <a:endParaRPr lang="en-US" altLang="ja-JP" dirty="0" smtClean="0"/>
          </a:p>
        </p:txBody>
      </p:sp>
      <p:sp>
        <p:nvSpPr>
          <p:cNvPr id="4" name="角丸四角形 3"/>
          <p:cNvSpPr/>
          <p:nvPr/>
        </p:nvSpPr>
        <p:spPr>
          <a:xfrm>
            <a:off x="280402" y="1542435"/>
            <a:ext cx="1839108" cy="1879865"/>
          </a:xfrm>
          <a:prstGeom prst="roundRect">
            <a:avLst>
              <a:gd name="adj" fmla="val 5456"/>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solidFill>
                <a:srgbClr val="000000"/>
              </a:solidFill>
            </a:endParaRPr>
          </a:p>
        </p:txBody>
      </p:sp>
      <p:sp>
        <p:nvSpPr>
          <p:cNvPr id="5" name="角丸四角形 4"/>
          <p:cNvSpPr/>
          <p:nvPr/>
        </p:nvSpPr>
        <p:spPr>
          <a:xfrm>
            <a:off x="280402" y="3576638"/>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ユーザ</a:t>
            </a:r>
            <a:r>
              <a:rPr kumimoji="1" lang="en-US" altLang="ja-JP" dirty="0" smtClean="0">
                <a:solidFill>
                  <a:srgbClr val="000000"/>
                </a:solidFill>
              </a:rPr>
              <a:t>2</a:t>
            </a:r>
          </a:p>
        </p:txBody>
      </p:sp>
      <p:sp>
        <p:nvSpPr>
          <p:cNvPr id="6" name="角丸四角形 5"/>
          <p:cNvSpPr/>
          <p:nvPr/>
        </p:nvSpPr>
        <p:spPr>
          <a:xfrm>
            <a:off x="280402" y="4240321"/>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ユーザ</a:t>
            </a:r>
            <a:r>
              <a:rPr kumimoji="1" lang="en-US" altLang="ja-JP" dirty="0" smtClean="0">
                <a:solidFill>
                  <a:srgbClr val="000000"/>
                </a:solidFill>
              </a:rPr>
              <a:t>3</a:t>
            </a:r>
          </a:p>
        </p:txBody>
      </p:sp>
      <p:sp>
        <p:nvSpPr>
          <p:cNvPr id="17" name="正方形/長方形 16"/>
          <p:cNvSpPr/>
          <p:nvPr/>
        </p:nvSpPr>
        <p:spPr>
          <a:xfrm>
            <a:off x="4090574" y="1542435"/>
            <a:ext cx="4280258" cy="3339496"/>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4090574" y="1542435"/>
            <a:ext cx="877163" cy="369332"/>
          </a:xfrm>
          <a:prstGeom prst="rect">
            <a:avLst/>
          </a:prstGeom>
          <a:noFill/>
        </p:spPr>
        <p:txBody>
          <a:bodyPr wrap="none" rtlCol="0">
            <a:spAutoFit/>
          </a:bodyPr>
          <a:lstStyle/>
          <a:p>
            <a:r>
              <a:rPr kumimoji="1" lang="ja-JP" altLang="en-US" dirty="0" smtClean="0"/>
              <a:t>サーバ</a:t>
            </a:r>
            <a:endParaRPr kumimoji="1" lang="ja-JP" altLang="en-US" dirty="0"/>
          </a:p>
        </p:txBody>
      </p:sp>
      <p:sp>
        <p:nvSpPr>
          <p:cNvPr id="28" name="正方形/長方形 27"/>
          <p:cNvSpPr/>
          <p:nvPr/>
        </p:nvSpPr>
        <p:spPr>
          <a:xfrm>
            <a:off x="4235356" y="1985645"/>
            <a:ext cx="1364443" cy="96982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dirty="0">
              <a:solidFill>
                <a:schemeClr val="tx1"/>
              </a:solidFill>
            </a:endParaRPr>
          </a:p>
        </p:txBody>
      </p:sp>
      <p:sp>
        <p:nvSpPr>
          <p:cNvPr id="29" name="正方形/長方形 28"/>
          <p:cNvSpPr/>
          <p:nvPr/>
        </p:nvSpPr>
        <p:spPr>
          <a:xfrm>
            <a:off x="4343492" y="3420448"/>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
        <p:nvSpPr>
          <p:cNvPr id="30" name="正方形/長方形 29"/>
          <p:cNvSpPr/>
          <p:nvPr/>
        </p:nvSpPr>
        <p:spPr>
          <a:xfrm>
            <a:off x="6463959" y="2408983"/>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顧客情報</a:t>
            </a:r>
            <a:endParaRPr kumimoji="1" lang="ja-JP" altLang="en-US" dirty="0">
              <a:solidFill>
                <a:schemeClr val="tx1"/>
              </a:solidFill>
            </a:endParaRPr>
          </a:p>
        </p:txBody>
      </p:sp>
      <p:sp>
        <p:nvSpPr>
          <p:cNvPr id="33" name="正方形/長方形 32"/>
          <p:cNvSpPr/>
          <p:nvPr/>
        </p:nvSpPr>
        <p:spPr>
          <a:xfrm>
            <a:off x="432459" y="2053718"/>
            <a:ext cx="1546851" cy="1224922"/>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ウェブ</a:t>
            </a:r>
            <a:endParaRPr kumimoji="1" lang="en-US" altLang="ja-JP" dirty="0" smtClean="0">
              <a:solidFill>
                <a:srgbClr val="000000"/>
              </a:solidFill>
            </a:endParaRPr>
          </a:p>
          <a:p>
            <a:pPr algn="ctr"/>
            <a:r>
              <a:rPr lang="ja-JP" altLang="en-US" dirty="0" smtClean="0">
                <a:solidFill>
                  <a:srgbClr val="000000"/>
                </a:solidFill>
              </a:rPr>
              <a:t>ブラウザ</a:t>
            </a:r>
            <a:endParaRPr lang="en-US" altLang="ja-JP" dirty="0" smtClean="0">
              <a:solidFill>
                <a:srgbClr val="000000"/>
              </a:solidFill>
            </a:endParaRPr>
          </a:p>
          <a:p>
            <a:pPr algn="ctr"/>
            <a:r>
              <a:rPr kumimoji="1" lang="ja-JP" altLang="en-US" dirty="0" smtClean="0">
                <a:solidFill>
                  <a:srgbClr val="000000"/>
                </a:solidFill>
              </a:rPr>
              <a:t>プログラム</a:t>
            </a:r>
            <a:endParaRPr kumimoji="1" lang="ja-JP" altLang="en-US" dirty="0">
              <a:solidFill>
                <a:srgbClr val="000000"/>
              </a:solidFill>
            </a:endParaRPr>
          </a:p>
        </p:txBody>
      </p:sp>
      <p:sp>
        <p:nvSpPr>
          <p:cNvPr id="34" name="テキスト ボックス 33"/>
          <p:cNvSpPr txBox="1"/>
          <p:nvPr/>
        </p:nvSpPr>
        <p:spPr>
          <a:xfrm>
            <a:off x="692759" y="1616313"/>
            <a:ext cx="1021433" cy="369332"/>
          </a:xfrm>
          <a:prstGeom prst="rect">
            <a:avLst/>
          </a:prstGeom>
          <a:noFill/>
        </p:spPr>
        <p:txBody>
          <a:bodyPr wrap="none" rtlCol="0">
            <a:spAutoFit/>
          </a:bodyPr>
          <a:lstStyle/>
          <a:p>
            <a:r>
              <a:rPr kumimoji="1" lang="ja-JP" altLang="en-US" dirty="0" smtClean="0"/>
              <a:t>ユーザ</a:t>
            </a:r>
            <a:r>
              <a:rPr kumimoji="1" lang="en-US" altLang="ja-JP" dirty="0" smtClean="0"/>
              <a:t>1</a:t>
            </a:r>
            <a:endParaRPr kumimoji="1" lang="ja-JP" altLang="en-US" dirty="0"/>
          </a:p>
        </p:txBody>
      </p:sp>
      <p:sp>
        <p:nvSpPr>
          <p:cNvPr id="37" name="テキスト ボックス 36"/>
          <p:cNvSpPr txBox="1"/>
          <p:nvPr/>
        </p:nvSpPr>
        <p:spPr>
          <a:xfrm>
            <a:off x="4235357" y="2005657"/>
            <a:ext cx="1364442" cy="923330"/>
          </a:xfrm>
          <a:prstGeom prst="rect">
            <a:avLst/>
          </a:prstGeom>
          <a:noFill/>
        </p:spPr>
        <p:txBody>
          <a:bodyPr wrap="square" rtlCol="0">
            <a:spAutoFit/>
          </a:bodyPr>
          <a:lstStyle/>
          <a:p>
            <a:pPr algn="ctr"/>
            <a:r>
              <a:rPr kumimoji="1" lang="ja-JP" altLang="en-US" dirty="0" smtClean="0"/>
              <a:t>ウェブ</a:t>
            </a:r>
            <a:r>
              <a:rPr kumimoji="1" lang="en-US" altLang="ja-JP" dirty="0" smtClean="0"/>
              <a:t/>
            </a:r>
            <a:br>
              <a:rPr kumimoji="1" lang="en-US" altLang="ja-JP" dirty="0" smtClean="0"/>
            </a:br>
            <a:r>
              <a:rPr kumimoji="1" lang="ja-JP" altLang="en-US" dirty="0" smtClean="0"/>
              <a:t>サーバ</a:t>
            </a:r>
            <a:endParaRPr kumimoji="1" lang="en-US" altLang="ja-JP" dirty="0" smtClean="0"/>
          </a:p>
          <a:p>
            <a:pPr algn="ctr"/>
            <a:r>
              <a:rPr lang="ja-JP" altLang="en-US" dirty="0" smtClean="0"/>
              <a:t>プログラム</a:t>
            </a:r>
            <a:endParaRPr kumimoji="1" lang="ja-JP" altLang="en-US" dirty="0"/>
          </a:p>
        </p:txBody>
      </p:sp>
      <p:cxnSp>
        <p:nvCxnSpPr>
          <p:cNvPr id="40" name="直線矢印コネクタ 39"/>
          <p:cNvCxnSpPr>
            <a:stCxn id="29" idx="0"/>
          </p:cNvCxnSpPr>
          <p:nvPr/>
        </p:nvCxnSpPr>
        <p:spPr>
          <a:xfrm rot="5400000" flipH="1" flipV="1">
            <a:off x="4730499" y="3174718"/>
            <a:ext cx="491461" cy="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1" name="正方形/長方形 40"/>
          <p:cNvSpPr/>
          <p:nvPr/>
        </p:nvSpPr>
        <p:spPr>
          <a:xfrm>
            <a:off x="6325545" y="1985645"/>
            <a:ext cx="1902107" cy="276595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dirty="0">
              <a:solidFill>
                <a:schemeClr val="tx1"/>
              </a:solidFill>
            </a:endParaRPr>
          </a:p>
        </p:txBody>
      </p:sp>
      <p:sp>
        <p:nvSpPr>
          <p:cNvPr id="42" name="テキスト ボックス 41"/>
          <p:cNvSpPr txBox="1"/>
          <p:nvPr/>
        </p:nvSpPr>
        <p:spPr>
          <a:xfrm>
            <a:off x="6325545" y="2005657"/>
            <a:ext cx="1727943"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43" name="正方形/長方形 42"/>
          <p:cNvSpPr/>
          <p:nvPr/>
        </p:nvSpPr>
        <p:spPr>
          <a:xfrm>
            <a:off x="6463959" y="3081801"/>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商品情報</a:t>
            </a:r>
            <a:endParaRPr kumimoji="1" lang="ja-JP" altLang="en-US" dirty="0">
              <a:solidFill>
                <a:schemeClr val="tx1"/>
              </a:solidFill>
            </a:endParaRPr>
          </a:p>
        </p:txBody>
      </p:sp>
      <p:sp>
        <p:nvSpPr>
          <p:cNvPr id="44" name="正方形/長方形 43"/>
          <p:cNvSpPr/>
          <p:nvPr/>
        </p:nvSpPr>
        <p:spPr>
          <a:xfrm>
            <a:off x="6463959" y="3720317"/>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購入履歴</a:t>
            </a:r>
            <a:endParaRPr kumimoji="1" lang="ja-JP" altLang="en-US" dirty="0">
              <a:solidFill>
                <a:schemeClr val="tx1"/>
              </a:solidFill>
            </a:endParaRPr>
          </a:p>
        </p:txBody>
      </p:sp>
      <p:cxnSp>
        <p:nvCxnSpPr>
          <p:cNvPr id="46" name="直線矢印コネクタ 45"/>
          <p:cNvCxnSpPr/>
          <p:nvPr/>
        </p:nvCxnSpPr>
        <p:spPr>
          <a:xfrm>
            <a:off x="5624539" y="2457459"/>
            <a:ext cx="701006" cy="1588"/>
          </a:xfrm>
          <a:prstGeom prst="straightConnector1">
            <a:avLst/>
          </a:prstGeom>
          <a:ln>
            <a:solidFill>
              <a:srgbClr val="000000"/>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48" name="フリーフォーム 47"/>
          <p:cNvSpPr/>
          <p:nvPr/>
        </p:nvSpPr>
        <p:spPr>
          <a:xfrm>
            <a:off x="2111264" y="2457459"/>
            <a:ext cx="1971063" cy="773797"/>
          </a:xfrm>
          <a:custGeom>
            <a:avLst/>
            <a:gdLst>
              <a:gd name="connsiteX0" fmla="*/ 0 w 1971063"/>
              <a:gd name="connsiteY0" fmla="*/ 0 h 773797"/>
              <a:gd name="connsiteX1" fmla="*/ 882442 w 1971063"/>
              <a:gd name="connsiteY1" fmla="*/ 717446 h 773797"/>
              <a:gd name="connsiteX2" fmla="*/ 1971063 w 1971063"/>
              <a:gd name="connsiteY2" fmla="*/ 338106 h 773797"/>
            </a:gdLst>
            <a:ahLst/>
            <a:cxnLst>
              <a:cxn ang="0">
                <a:pos x="connsiteX0" y="connsiteY0"/>
              </a:cxn>
              <a:cxn ang="0">
                <a:pos x="connsiteX1" y="connsiteY1"/>
              </a:cxn>
              <a:cxn ang="0">
                <a:pos x="connsiteX2" y="connsiteY2"/>
              </a:cxn>
            </a:cxnLst>
            <a:rect l="l" t="t" r="r" b="b"/>
            <a:pathLst>
              <a:path w="1971063" h="773797">
                <a:moveTo>
                  <a:pt x="0" y="0"/>
                </a:moveTo>
                <a:cubicBezTo>
                  <a:pt x="276966" y="330547"/>
                  <a:pt x="553932" y="661095"/>
                  <a:pt x="882442" y="717446"/>
                </a:cubicBezTo>
                <a:cubicBezTo>
                  <a:pt x="1210953" y="773797"/>
                  <a:pt x="1591008" y="555951"/>
                  <a:pt x="1971063" y="338106"/>
                </a:cubicBezTo>
              </a:path>
            </a:pathLst>
          </a:custGeom>
          <a:ln>
            <a:solidFill>
              <a:srgbClr val="000000"/>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50" name="フリーフォーム 49"/>
          <p:cNvSpPr/>
          <p:nvPr/>
        </p:nvSpPr>
        <p:spPr>
          <a:xfrm>
            <a:off x="2127758" y="3273863"/>
            <a:ext cx="1962816" cy="569008"/>
          </a:xfrm>
          <a:custGeom>
            <a:avLst/>
            <a:gdLst>
              <a:gd name="connsiteX0" fmla="*/ 0 w 1962816"/>
              <a:gd name="connsiteY0" fmla="*/ 569008 h 569008"/>
              <a:gd name="connsiteX1" fmla="*/ 890690 w 1962816"/>
              <a:gd name="connsiteY1" fmla="*/ 181423 h 569008"/>
              <a:gd name="connsiteX2" fmla="*/ 1962816 w 1962816"/>
              <a:gd name="connsiteY2" fmla="*/ 0 h 569008"/>
            </a:gdLst>
            <a:ahLst/>
            <a:cxnLst>
              <a:cxn ang="0">
                <a:pos x="connsiteX0" y="connsiteY0"/>
              </a:cxn>
              <a:cxn ang="0">
                <a:pos x="connsiteX1" y="connsiteY1"/>
              </a:cxn>
              <a:cxn ang="0">
                <a:pos x="connsiteX2" y="connsiteY2"/>
              </a:cxn>
            </a:cxnLst>
            <a:rect l="l" t="t" r="r" b="b"/>
            <a:pathLst>
              <a:path w="1962816" h="569008">
                <a:moveTo>
                  <a:pt x="0" y="569008"/>
                </a:moveTo>
                <a:cubicBezTo>
                  <a:pt x="281777" y="422633"/>
                  <a:pt x="563554" y="276258"/>
                  <a:pt x="890690" y="181423"/>
                </a:cubicBezTo>
                <a:cubicBezTo>
                  <a:pt x="1217826" y="86588"/>
                  <a:pt x="1962816" y="0"/>
                  <a:pt x="1962816" y="0"/>
                </a:cubicBezTo>
              </a:path>
            </a:pathLst>
          </a:custGeom>
          <a:ln>
            <a:solidFill>
              <a:srgbClr val="000000"/>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51" name="フリーフォーム 50"/>
          <p:cNvSpPr/>
          <p:nvPr/>
        </p:nvSpPr>
        <p:spPr>
          <a:xfrm>
            <a:off x="2119511" y="3499267"/>
            <a:ext cx="1962816" cy="995078"/>
          </a:xfrm>
          <a:custGeom>
            <a:avLst/>
            <a:gdLst>
              <a:gd name="connsiteX0" fmla="*/ 0 w 1962816"/>
              <a:gd name="connsiteY0" fmla="*/ 995078 h 995078"/>
              <a:gd name="connsiteX1" fmla="*/ 849454 w 1962816"/>
              <a:gd name="connsiteY1" fmla="*/ 137442 h 995078"/>
              <a:gd name="connsiteX2" fmla="*/ 1962816 w 1962816"/>
              <a:gd name="connsiteY2" fmla="*/ 170428 h 995078"/>
            </a:gdLst>
            <a:ahLst/>
            <a:cxnLst>
              <a:cxn ang="0">
                <a:pos x="connsiteX0" y="connsiteY0"/>
              </a:cxn>
              <a:cxn ang="0">
                <a:pos x="connsiteX1" y="connsiteY1"/>
              </a:cxn>
              <a:cxn ang="0">
                <a:pos x="connsiteX2" y="connsiteY2"/>
              </a:cxn>
            </a:cxnLst>
            <a:rect l="l" t="t" r="r" b="b"/>
            <a:pathLst>
              <a:path w="1962816" h="995078">
                <a:moveTo>
                  <a:pt x="0" y="995078"/>
                </a:moveTo>
                <a:cubicBezTo>
                  <a:pt x="261159" y="634981"/>
                  <a:pt x="522318" y="274884"/>
                  <a:pt x="849454" y="137442"/>
                </a:cubicBezTo>
                <a:cubicBezTo>
                  <a:pt x="1176590" y="0"/>
                  <a:pt x="1962816" y="170428"/>
                  <a:pt x="1962816" y="170428"/>
                </a:cubicBezTo>
              </a:path>
            </a:pathLst>
          </a:custGeom>
          <a:ln>
            <a:solidFill>
              <a:srgbClr val="000000"/>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35" name="爆発 2 34"/>
          <p:cNvSpPr/>
          <p:nvPr/>
        </p:nvSpPr>
        <p:spPr>
          <a:xfrm>
            <a:off x="2284454" y="2457459"/>
            <a:ext cx="1550459" cy="1630462"/>
          </a:xfrm>
          <a:prstGeom prst="irregularSeal2">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000000"/>
              </a:solidFill>
            </a:endParaRPr>
          </a:p>
        </p:txBody>
      </p:sp>
      <p:sp>
        <p:nvSpPr>
          <p:cNvPr id="36" name="テキスト ボックス 35"/>
          <p:cNvSpPr txBox="1"/>
          <p:nvPr/>
        </p:nvSpPr>
        <p:spPr>
          <a:xfrm>
            <a:off x="2490632" y="2955474"/>
            <a:ext cx="1107996" cy="646331"/>
          </a:xfrm>
          <a:prstGeom prst="rect">
            <a:avLst/>
          </a:prstGeom>
          <a:noFill/>
        </p:spPr>
        <p:txBody>
          <a:bodyPr wrap="none" rtlCol="0">
            <a:spAutoFit/>
          </a:bodyPr>
          <a:lstStyle/>
          <a:p>
            <a:r>
              <a:rPr kumimoji="1" lang="ja-JP" altLang="en-US" dirty="0" smtClean="0"/>
              <a:t>インター</a:t>
            </a:r>
            <a:endParaRPr kumimoji="1" lang="en-US" altLang="ja-JP" dirty="0" smtClean="0"/>
          </a:p>
          <a:p>
            <a:r>
              <a:rPr kumimoji="1" lang="ja-JP" altLang="en-US" dirty="0" smtClean="0"/>
              <a:t>ネット</a:t>
            </a:r>
            <a:endParaRPr kumimoji="1" lang="ja-JP" altLang="en-US" dirty="0"/>
          </a:p>
        </p:txBody>
      </p:sp>
      <p:sp>
        <p:nvSpPr>
          <p:cNvPr id="54" name="正方形/長方形 53"/>
          <p:cNvSpPr/>
          <p:nvPr/>
        </p:nvSpPr>
        <p:spPr>
          <a:xfrm>
            <a:off x="4289425" y="3360336"/>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
        <p:nvSpPr>
          <p:cNvPr id="55" name="正方形/長方形 54"/>
          <p:cNvSpPr/>
          <p:nvPr/>
        </p:nvSpPr>
        <p:spPr>
          <a:xfrm>
            <a:off x="4235358" y="3300224"/>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
        <p:nvSpPr>
          <p:cNvPr id="56" name="正方形/長方形 55"/>
          <p:cNvSpPr/>
          <p:nvPr/>
        </p:nvSpPr>
        <p:spPr>
          <a:xfrm>
            <a:off x="4181291" y="3240112"/>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データベースについて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データベースの構造（教科書参照）</a:t>
            </a:r>
            <a:endParaRPr kumimoji="1" lang="en-US" altLang="ja-JP" dirty="0" smtClean="0"/>
          </a:p>
          <a:p>
            <a:pPr lvl="1"/>
            <a:r>
              <a:rPr lang="ja-JP" altLang="en-US" dirty="0" smtClean="0"/>
              <a:t>階層型データベース・・木構造になっている．</a:t>
            </a:r>
            <a:endParaRPr lang="en-US" altLang="ja-JP" dirty="0" smtClean="0"/>
          </a:p>
          <a:p>
            <a:pPr lvl="1"/>
            <a:r>
              <a:rPr kumimoji="1" lang="ja-JP" altLang="en-US" dirty="0" smtClean="0"/>
              <a:t>ネットワーク型データベース・・網目状になっている．</a:t>
            </a:r>
            <a:endParaRPr kumimoji="1" lang="en-US" altLang="ja-JP" dirty="0" smtClean="0"/>
          </a:p>
          <a:p>
            <a:pPr lvl="1"/>
            <a:r>
              <a:rPr lang="ja-JP" altLang="en-US" dirty="0" smtClean="0">
                <a:solidFill>
                  <a:srgbClr val="FF0000"/>
                </a:solidFill>
              </a:rPr>
              <a:t>リレーショナル型</a:t>
            </a:r>
            <a:r>
              <a:rPr lang="ja-JP" altLang="en-US" dirty="0" smtClean="0"/>
              <a:t>データベース</a:t>
            </a:r>
            <a:r>
              <a:rPr lang="en-US" altLang="ja-JP" dirty="0" smtClean="0"/>
              <a:t>(</a:t>
            </a:r>
            <a:r>
              <a:rPr lang="en-US" altLang="ja-JP" dirty="0" smtClean="0">
                <a:solidFill>
                  <a:srgbClr val="FF0000"/>
                </a:solidFill>
              </a:rPr>
              <a:t>RDB</a:t>
            </a:r>
            <a:r>
              <a:rPr lang="en-US" altLang="ja-JP" dirty="0" smtClean="0"/>
              <a:t>)</a:t>
            </a:r>
            <a:r>
              <a:rPr lang="ja-JP" altLang="en-US" dirty="0" smtClean="0"/>
              <a:t>・・複数の表を組み合わせた処理ができるようなデータベース．</a:t>
            </a:r>
            <a:endParaRPr lang="en-US" altLang="ja-JP" dirty="0" smtClean="0"/>
          </a:p>
          <a:p>
            <a:r>
              <a:rPr kumimoji="1" lang="ja-JP" altLang="en-US" dirty="0" smtClean="0"/>
              <a:t>データベースの管理</a:t>
            </a:r>
            <a:endParaRPr kumimoji="1" lang="en-US" altLang="ja-JP" dirty="0" smtClean="0"/>
          </a:p>
          <a:p>
            <a:pPr lvl="1"/>
            <a:r>
              <a:rPr lang="ja-JP" altLang="en-US" dirty="0" smtClean="0"/>
              <a:t>データベース定義・・表の項目を決めるような作業．名簿なら，氏名，住所，電話番号．．など．</a:t>
            </a:r>
            <a:endParaRPr lang="en-US" altLang="ja-JP" dirty="0" smtClean="0"/>
          </a:p>
          <a:p>
            <a:pPr lvl="1"/>
            <a:r>
              <a:rPr kumimoji="1" lang="ja-JP" altLang="en-US" dirty="0" smtClean="0"/>
              <a:t>データベース操作・・データベースにデータを入れたり，１列分のデータを削除したりする．</a:t>
            </a:r>
            <a:endParaRPr kumimoji="1" lang="en-US" altLang="ja-JP" dirty="0" smtClean="0"/>
          </a:p>
          <a:p>
            <a:pPr lvl="1"/>
            <a:r>
              <a:rPr lang="ja-JP" altLang="en-US" dirty="0" smtClean="0"/>
              <a:t>データベース制御・・データの正しさを検証したり，障害回復などを行う．</a:t>
            </a:r>
            <a:endParaRPr kumimoji="1" lang="ja-JP" altLang="en-US" dirty="0"/>
          </a:p>
        </p:txBody>
      </p:sp>
      <p:sp>
        <p:nvSpPr>
          <p:cNvPr id="4" name="メモ 3"/>
          <p:cNvSpPr/>
          <p:nvPr/>
        </p:nvSpPr>
        <p:spPr>
          <a:xfrm>
            <a:off x="1154742" y="2409244"/>
            <a:ext cx="246052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53616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データベースの利用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「台帳」としてのデータの管理</a:t>
            </a:r>
            <a:endParaRPr kumimoji="1" lang="en-US" altLang="ja-JP" dirty="0" smtClean="0"/>
          </a:p>
          <a:p>
            <a:pPr lvl="1"/>
            <a:r>
              <a:rPr lang="ja-JP" altLang="en-US" dirty="0" smtClean="0"/>
              <a:t>社員名簿，顧客名簿，商品リスト，売上，・・・</a:t>
            </a:r>
            <a:endParaRPr lang="en-US" altLang="ja-JP" dirty="0" smtClean="0"/>
          </a:p>
          <a:p>
            <a:r>
              <a:rPr lang="ja-JP" altLang="en-US" dirty="0" smtClean="0"/>
              <a:t>商売だけでなく，いろいろなものに使われている</a:t>
            </a:r>
            <a:endParaRPr lang="en-US" altLang="ja-JP" dirty="0" smtClean="0"/>
          </a:p>
          <a:p>
            <a:pPr lvl="1"/>
            <a:r>
              <a:rPr lang="ja-JP" altLang="en-US" dirty="0" smtClean="0"/>
              <a:t>ウェブサイトの構築には広く用いられている</a:t>
            </a:r>
            <a:endParaRPr lang="en-US" altLang="ja-JP" dirty="0" smtClean="0"/>
          </a:p>
          <a:p>
            <a:pPr lvl="2"/>
            <a:r>
              <a:rPr lang="ja-JP" altLang="en-US" dirty="0" smtClean="0"/>
              <a:t>ブログの各項目．記事内容，更新日，コメント・・</a:t>
            </a:r>
            <a:endParaRPr lang="en-US" altLang="ja-JP" dirty="0" smtClean="0"/>
          </a:p>
          <a:p>
            <a:pPr lvl="2"/>
            <a:r>
              <a:rPr lang="ja-JP" altLang="en-US" dirty="0" smtClean="0"/>
              <a:t>ニュースサイトの各ニュース記事</a:t>
            </a:r>
            <a:endParaRPr lang="en-US" altLang="ja-JP" dirty="0" smtClean="0"/>
          </a:p>
          <a:p>
            <a:pPr lvl="2"/>
            <a:r>
              <a:rPr lang="en-US" altLang="ja-JP" dirty="0" smtClean="0"/>
              <a:t>Wikipedia </a:t>
            </a:r>
            <a:r>
              <a:rPr lang="ja-JP" altLang="en-US" dirty="0" smtClean="0"/>
              <a:t>の各項目　などなど．</a:t>
            </a:r>
            <a:endParaRPr lang="en-US" altLang="ja-JP" dirty="0" smtClean="0"/>
          </a:p>
          <a:p>
            <a:r>
              <a:rPr lang="ja-JP" altLang="en-US" dirty="0" smtClean="0"/>
              <a:t>その他の利用方法</a:t>
            </a:r>
            <a:endParaRPr lang="en-US" altLang="ja-JP" dirty="0" smtClean="0"/>
          </a:p>
          <a:p>
            <a:pPr lvl="1"/>
            <a:r>
              <a:rPr lang="ja-JP" altLang="en-US" dirty="0" smtClean="0">
                <a:solidFill>
                  <a:srgbClr val="FF0000"/>
                </a:solidFill>
              </a:rPr>
              <a:t>データマイニング</a:t>
            </a:r>
            <a:r>
              <a:rPr lang="ja-JP" altLang="en-US" dirty="0" smtClean="0"/>
              <a:t>・・データベースの内容から法則を探し出し，不正の防止や，よりよいサービス提供などに役立てる．</a:t>
            </a:r>
            <a:endParaRPr lang="en-US" altLang="ja-JP" dirty="0"/>
          </a:p>
          <a:p>
            <a:pPr lvl="2"/>
            <a:r>
              <a:rPr lang="ja-JP" altLang="en-US" dirty="0" smtClean="0"/>
              <a:t>教科書の例</a:t>
            </a:r>
            <a:endParaRPr lang="en-US" altLang="ja-JP" dirty="0" smtClean="0"/>
          </a:p>
          <a:p>
            <a:pPr lvl="2"/>
            <a:endParaRPr lang="en-US" altLang="ja-JP" dirty="0" smtClean="0"/>
          </a:p>
          <a:p>
            <a:pPr lvl="2"/>
            <a:endParaRPr lang="en-US" altLang="ja-JP" dirty="0" smtClean="0"/>
          </a:p>
        </p:txBody>
      </p:sp>
    </p:spTree>
    <p:extLst>
      <p:ext uri="{BB962C8B-B14F-4D97-AF65-F5344CB8AC3E}">
        <p14:creationId xmlns:p14="http://schemas.microsoft.com/office/powerpoint/2010/main" val="15654112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ファイル種類（用途別）</a:t>
            </a:r>
            <a:endParaRPr lang="ja-JP" altLang="en-US" dirty="0"/>
          </a:p>
        </p:txBody>
      </p:sp>
      <p:graphicFrame>
        <p:nvGraphicFramePr>
          <p:cNvPr id="5" name="コンテンツ プレースホルダ 4"/>
          <p:cNvGraphicFramePr>
            <a:graphicFrameLocks noGrp="1"/>
          </p:cNvGraphicFramePr>
          <p:nvPr>
            <p:ph idx="1"/>
          </p:nvPr>
        </p:nvGraphicFramePr>
        <p:xfrm>
          <a:off x="2648149" y="3722452"/>
          <a:ext cx="3399249" cy="1551730"/>
        </p:xfrm>
        <a:graphic>
          <a:graphicData uri="http://schemas.openxmlformats.org/drawingml/2006/table">
            <a:tbl>
              <a:tblPr firstRow="1" bandRow="1">
                <a:tableStyleId>{5C22544A-7EE6-4342-B048-85BDC9FD1C3A}</a:tableStyleId>
              </a:tblPr>
              <a:tblGrid>
                <a:gridCol w="521683"/>
                <a:gridCol w="940070"/>
                <a:gridCol w="713814"/>
                <a:gridCol w="1223682"/>
              </a:tblGrid>
              <a:tr h="310346">
                <a:tc>
                  <a:txBody>
                    <a:bodyPr/>
                    <a:lstStyle/>
                    <a:p>
                      <a:r>
                        <a:rPr kumimoji="1" lang="ja-JP" altLang="en-US" sz="1200" dirty="0" smtClean="0"/>
                        <a:t>日時</a:t>
                      </a:r>
                      <a:endParaRPr kumimoji="1" lang="ja-JP" altLang="en-US" sz="12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r>
                        <a:rPr kumimoji="1" lang="ja-JP" altLang="en-US" sz="1200" dirty="0" smtClean="0"/>
                        <a:t>商品名称</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r>
                        <a:rPr kumimoji="1" lang="ja-JP" altLang="en-US" sz="1200" dirty="0" smtClean="0"/>
                        <a:t>個数</a:t>
                      </a:r>
                      <a:endParaRPr kumimoji="1" lang="ja-JP" altLang="en-US" sz="1200" dirty="0"/>
                    </a:p>
                  </a:txBody>
                  <a:tcPr>
                    <a:lnR w="12700" cap="flat" cmpd="sng" algn="ctr">
                      <a:solidFill>
                        <a:prstClr val="white"/>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kumimoji="1" lang="ja-JP" altLang="en-US" sz="1200" dirty="0" smtClean="0"/>
                        <a:t>価格</a:t>
                      </a:r>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10346">
                <a:tc>
                  <a:txBody>
                    <a:bodyPr/>
                    <a:lstStyle/>
                    <a:p>
                      <a:r>
                        <a:rPr kumimoji="1" lang="en-US" altLang="ja-JP" sz="1200" dirty="0" smtClean="0"/>
                        <a:t>7/6</a:t>
                      </a:r>
                      <a:endParaRPr kumimoji="1" lang="ja-JP" altLang="en-US" sz="1200" dirty="0"/>
                    </a:p>
                  </a:txBody>
                  <a:tcPr>
                    <a:lnL w="12700" cap="flat" cmpd="sng" algn="ctr">
                      <a:solidFill>
                        <a:scrgbClr r="0" g="0" b="0"/>
                      </a:solidFill>
                      <a:prstDash val="solid"/>
                      <a:round/>
                      <a:headEnd type="none" w="med" len="med"/>
                      <a:tailEnd type="none" w="med" len="med"/>
                    </a:lnL>
                  </a:tcPr>
                </a:tc>
                <a:tc>
                  <a:txBody>
                    <a:bodyPr/>
                    <a:lstStyle/>
                    <a:p>
                      <a:r>
                        <a:rPr kumimoji="1" lang="ja-JP" altLang="en-US" sz="1200" dirty="0" smtClean="0"/>
                        <a:t>笹</a:t>
                      </a:r>
                      <a:endParaRPr kumimoji="1" lang="ja-JP" altLang="en-US" sz="1200" dirty="0"/>
                    </a:p>
                  </a:txBody>
                  <a:tcPr/>
                </a:tc>
                <a:tc>
                  <a:txBody>
                    <a:bodyPr/>
                    <a:lstStyle/>
                    <a:p>
                      <a:r>
                        <a:rPr kumimoji="1" lang="en-US" altLang="ja-JP" sz="1200" dirty="0" smtClean="0"/>
                        <a:t>1</a:t>
                      </a:r>
                      <a:endParaRPr kumimoji="1" lang="ja-JP" altLang="en-US" sz="1200" dirty="0"/>
                    </a:p>
                  </a:txBody>
                  <a:tcPr>
                    <a:lnR w="12700" cap="flat" cmpd="sng" algn="ctr">
                      <a:solidFill>
                        <a:prstClr val="white"/>
                      </a:solidFill>
                      <a:prstDash val="solid"/>
                      <a:round/>
                      <a:headEnd type="none" w="med" len="med"/>
                      <a:tailEnd type="none" w="med" len="med"/>
                    </a:lnR>
                  </a:tcPr>
                </a:tc>
                <a:tc>
                  <a:txBody>
                    <a:bodyPr/>
                    <a:lstStyle/>
                    <a:p>
                      <a:r>
                        <a:rPr kumimoji="1" lang="en-US" altLang="ja-JP" sz="1200" dirty="0" smtClean="0"/>
                        <a:t>1000</a:t>
                      </a:r>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r>
              <a:tr h="310346">
                <a:tc>
                  <a:txBody>
                    <a:bodyPr/>
                    <a:lstStyle/>
                    <a:p>
                      <a:r>
                        <a:rPr kumimoji="1" lang="en-US" altLang="ja-JP" sz="1200" dirty="0" smtClean="0"/>
                        <a:t>7/7</a:t>
                      </a:r>
                      <a:endParaRPr kumimoji="1" lang="ja-JP" altLang="en-US" sz="1200" dirty="0"/>
                    </a:p>
                  </a:txBody>
                  <a:tcPr>
                    <a:lnL w="12700" cap="flat" cmpd="sng" algn="ctr">
                      <a:solidFill>
                        <a:scrgbClr r="0" g="0" b="0"/>
                      </a:solidFill>
                      <a:prstDash val="solid"/>
                      <a:round/>
                      <a:headEnd type="none" w="med" len="med"/>
                      <a:tailEnd type="none" w="med" len="med"/>
                    </a:lnL>
                  </a:tcPr>
                </a:tc>
                <a:tc>
                  <a:txBody>
                    <a:bodyPr/>
                    <a:lstStyle/>
                    <a:p>
                      <a:r>
                        <a:rPr kumimoji="1" lang="ja-JP" altLang="en-US" sz="1200" dirty="0" smtClean="0"/>
                        <a:t>短冊</a:t>
                      </a:r>
                      <a:endParaRPr kumimoji="1" lang="ja-JP" altLang="en-US" sz="1200" dirty="0"/>
                    </a:p>
                  </a:txBody>
                  <a:tcPr/>
                </a:tc>
                <a:tc>
                  <a:txBody>
                    <a:bodyPr/>
                    <a:lstStyle/>
                    <a:p>
                      <a:r>
                        <a:rPr kumimoji="1" lang="en-US" altLang="ja-JP" sz="1200" dirty="0" smtClean="0"/>
                        <a:t>30</a:t>
                      </a:r>
                      <a:endParaRPr kumimoji="1" lang="ja-JP" altLang="en-US" sz="1200" dirty="0"/>
                    </a:p>
                  </a:txBody>
                  <a:tcPr>
                    <a:lnR w="12700" cap="flat" cmpd="sng" algn="ctr">
                      <a:solidFill>
                        <a:prstClr val="white"/>
                      </a:solidFill>
                      <a:prstDash val="solid"/>
                      <a:round/>
                      <a:headEnd type="none" w="med" len="med"/>
                      <a:tailEnd type="none" w="med" len="med"/>
                    </a:lnR>
                  </a:tcPr>
                </a:tc>
                <a:tc>
                  <a:txBody>
                    <a:bodyPr/>
                    <a:lstStyle/>
                    <a:p>
                      <a:r>
                        <a:rPr kumimoji="1" lang="en-US" altLang="ja-JP" sz="1200" dirty="0" smtClean="0"/>
                        <a:t>3000</a:t>
                      </a:r>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r>
              <a:tr h="310346">
                <a:tc>
                  <a:txBody>
                    <a:bodyPr/>
                    <a:lstStyle/>
                    <a:p>
                      <a:endParaRPr kumimoji="1" lang="ja-JP" altLang="en-US" sz="1200" dirty="0"/>
                    </a:p>
                  </a:txBody>
                  <a:tcPr>
                    <a:lnL w="12700" cap="flat" cmpd="sng" algn="ctr">
                      <a:solidFill>
                        <a:scrgbClr r="0" g="0" b="0"/>
                      </a:solidFill>
                      <a:prstDash val="solid"/>
                      <a:round/>
                      <a:headEnd type="none" w="med" len="med"/>
                      <a:tailEnd type="none" w="med" len="med"/>
                    </a:lnL>
                  </a:tcPr>
                </a:tc>
                <a:tc>
                  <a:txBody>
                    <a:bodyPr/>
                    <a:lstStyle/>
                    <a:p>
                      <a:endParaRPr kumimoji="1" lang="ja-JP" altLang="en-US" sz="1200"/>
                    </a:p>
                  </a:txBody>
                  <a:tcPr/>
                </a:tc>
                <a:tc>
                  <a:txBody>
                    <a:bodyPr/>
                    <a:lstStyle/>
                    <a:p>
                      <a:endParaRPr kumimoji="1" lang="ja-JP" altLang="en-US" sz="1200" dirty="0"/>
                    </a:p>
                  </a:txBody>
                  <a:tcPr>
                    <a:lnR w="12700" cap="flat" cmpd="sng" algn="ctr">
                      <a:solidFill>
                        <a:prstClr val="white"/>
                      </a:solidFill>
                      <a:prstDash val="solid"/>
                      <a:round/>
                      <a:headEnd type="none" w="med" len="med"/>
                      <a:tailEnd type="none" w="med" len="med"/>
                    </a:lnR>
                  </a:tcPr>
                </a:tc>
                <a:tc>
                  <a:txBody>
                    <a:bodyPr/>
                    <a:lstStyle/>
                    <a:p>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r>
              <a:tr h="310346">
                <a:tc>
                  <a:txBody>
                    <a:bodyPr/>
                    <a:lstStyle/>
                    <a:p>
                      <a:endParaRPr kumimoji="1" lang="ja-JP" altLang="en-US" sz="12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sz="1200"/>
                    </a:p>
                  </a:txBody>
                  <a:tcPr>
                    <a:lnB w="12700" cap="flat" cmpd="sng" algn="ctr">
                      <a:solidFill>
                        <a:scrgbClr r="0" g="0" b="0"/>
                      </a:solidFill>
                      <a:prstDash val="solid"/>
                      <a:round/>
                      <a:headEnd type="none" w="med" len="med"/>
                      <a:tailEnd type="none" w="med" len="med"/>
                    </a:lnB>
                  </a:tcPr>
                </a:tc>
                <a:tc>
                  <a:txBody>
                    <a:bodyPr/>
                    <a:lstStyle/>
                    <a:p>
                      <a:endParaRPr kumimoji="1" lang="ja-JP" altLang="en-US" sz="1200" dirty="0"/>
                    </a:p>
                  </a:txBody>
                  <a:tcPr>
                    <a:lnR w="12700" cap="flat" cmpd="sng" algn="ctr">
                      <a:solidFill>
                        <a:prstClr val="white"/>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6" name="テキスト ボックス 5"/>
          <p:cNvSpPr txBox="1"/>
          <p:nvPr/>
        </p:nvSpPr>
        <p:spPr>
          <a:xfrm>
            <a:off x="2978924" y="5274182"/>
            <a:ext cx="2723823" cy="369332"/>
          </a:xfrm>
          <a:prstGeom prst="rect">
            <a:avLst/>
          </a:prstGeom>
          <a:noFill/>
        </p:spPr>
        <p:txBody>
          <a:bodyPr wrap="none" rtlCol="0">
            <a:spAutoFit/>
          </a:bodyPr>
          <a:lstStyle/>
          <a:p>
            <a:r>
              <a:rPr kumimoji="1" lang="ja-JP" altLang="en-US" dirty="0" smtClean="0"/>
              <a:t>台帳（</a:t>
            </a:r>
            <a:r>
              <a:rPr kumimoji="1" lang="ja-JP" altLang="en-US" dirty="0" smtClean="0">
                <a:solidFill>
                  <a:srgbClr val="FF0000"/>
                </a:solidFill>
              </a:rPr>
              <a:t>マスタファイル</a:t>
            </a:r>
            <a:r>
              <a:rPr kumimoji="1" lang="ja-JP" altLang="en-US" dirty="0" smtClean="0"/>
              <a:t>）</a:t>
            </a:r>
            <a:endParaRPr kumimoji="1" lang="ja-JP" altLang="en-US" dirty="0"/>
          </a:p>
        </p:txBody>
      </p:sp>
      <p:sp>
        <p:nvSpPr>
          <p:cNvPr id="7" name="正方形/長方形 6"/>
          <p:cNvSpPr/>
          <p:nvPr/>
        </p:nvSpPr>
        <p:spPr>
          <a:xfrm>
            <a:off x="1461550" y="1900493"/>
            <a:ext cx="1186599" cy="11310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u="sng" dirty="0" smtClean="0">
                <a:solidFill>
                  <a:schemeClr val="tx1"/>
                </a:solidFill>
              </a:rPr>
              <a:t>注文票</a:t>
            </a:r>
            <a:endParaRPr lang="en-US" altLang="ja-JP" u="sng" dirty="0" smtClean="0">
              <a:solidFill>
                <a:schemeClr val="tx1"/>
              </a:solidFill>
            </a:endParaRPr>
          </a:p>
          <a:p>
            <a:pPr algn="ctr"/>
            <a:r>
              <a:rPr lang="ja-JP" altLang="en-US" dirty="0" smtClean="0">
                <a:solidFill>
                  <a:schemeClr val="tx1"/>
                </a:solidFill>
              </a:rPr>
              <a:t>こより</a:t>
            </a:r>
            <a:endParaRPr lang="en-US" altLang="ja-JP" dirty="0" smtClean="0">
              <a:solidFill>
                <a:schemeClr val="tx1"/>
              </a:solidFill>
            </a:endParaRPr>
          </a:p>
          <a:p>
            <a:pPr algn="ctr"/>
            <a:r>
              <a:rPr lang="ja-JP" altLang="en-US" dirty="0" smtClean="0">
                <a:solidFill>
                  <a:schemeClr val="tx1"/>
                </a:solidFill>
              </a:rPr>
              <a:t>３０本</a:t>
            </a:r>
          </a:p>
        </p:txBody>
      </p:sp>
      <p:sp>
        <p:nvSpPr>
          <p:cNvPr id="9" name="テキスト ボックス 8"/>
          <p:cNvSpPr txBox="1"/>
          <p:nvPr/>
        </p:nvSpPr>
        <p:spPr>
          <a:xfrm>
            <a:off x="146826" y="3031518"/>
            <a:ext cx="3877985" cy="369332"/>
          </a:xfrm>
          <a:prstGeom prst="rect">
            <a:avLst/>
          </a:prstGeom>
          <a:noFill/>
        </p:spPr>
        <p:txBody>
          <a:bodyPr wrap="none" rtlCol="0">
            <a:spAutoFit/>
          </a:bodyPr>
          <a:lstStyle/>
          <a:p>
            <a:r>
              <a:rPr kumimoji="1" lang="ja-JP" altLang="en-US" dirty="0" smtClean="0"/>
              <a:t>伝票（</a:t>
            </a:r>
            <a:r>
              <a:rPr kumimoji="1" lang="ja-JP" altLang="en-US" dirty="0" smtClean="0">
                <a:solidFill>
                  <a:srgbClr val="FF0000"/>
                </a:solidFill>
              </a:rPr>
              <a:t>トランザクションファイル</a:t>
            </a:r>
            <a:r>
              <a:rPr kumimoji="1" lang="ja-JP" altLang="en-US" dirty="0" smtClean="0"/>
              <a:t>）</a:t>
            </a:r>
            <a:endParaRPr kumimoji="1" lang="ja-JP" altLang="en-US" dirty="0"/>
          </a:p>
        </p:txBody>
      </p:sp>
      <p:sp>
        <p:nvSpPr>
          <p:cNvPr id="10" name="直方体 9"/>
          <p:cNvSpPr/>
          <p:nvPr/>
        </p:nvSpPr>
        <p:spPr>
          <a:xfrm>
            <a:off x="6239621" y="1242602"/>
            <a:ext cx="2771822" cy="1668726"/>
          </a:xfrm>
          <a:prstGeom prst="cube">
            <a:avLst>
              <a:gd name="adj" fmla="val 61111"/>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平行四辺形 10"/>
          <p:cNvSpPr/>
          <p:nvPr/>
        </p:nvSpPr>
        <p:spPr>
          <a:xfrm>
            <a:off x="6973192" y="1956775"/>
            <a:ext cx="1270554" cy="287921"/>
          </a:xfrm>
          <a:prstGeom prst="parallelogram">
            <a:avLst>
              <a:gd name="adj" fmla="val 109142"/>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5400000">
            <a:off x="6973441" y="1534629"/>
            <a:ext cx="584054" cy="1588"/>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7264674" y="1826656"/>
            <a:ext cx="1122501" cy="1588"/>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rot="10800000" flipV="1">
            <a:off x="6829764" y="1826655"/>
            <a:ext cx="436501" cy="418041"/>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5133458" y="3031518"/>
            <a:ext cx="3877985" cy="369332"/>
          </a:xfrm>
          <a:prstGeom prst="rect">
            <a:avLst/>
          </a:prstGeom>
          <a:noFill/>
        </p:spPr>
        <p:txBody>
          <a:bodyPr wrap="none" rtlCol="0">
            <a:spAutoFit/>
          </a:bodyPr>
          <a:lstStyle/>
          <a:p>
            <a:r>
              <a:rPr lang="ja-JP" altLang="en-US" dirty="0" smtClean="0"/>
              <a:t>保管</a:t>
            </a:r>
            <a:r>
              <a:rPr kumimoji="1" lang="ja-JP" altLang="en-US" dirty="0" smtClean="0"/>
              <a:t>伝票（</a:t>
            </a:r>
            <a:r>
              <a:rPr kumimoji="1" lang="ja-JP" altLang="en-US" dirty="0" smtClean="0">
                <a:solidFill>
                  <a:srgbClr val="FF0000"/>
                </a:solidFill>
              </a:rPr>
              <a:t>ヒストリカルファイル</a:t>
            </a:r>
            <a:r>
              <a:rPr kumimoji="1" lang="ja-JP" altLang="en-US" dirty="0" smtClean="0"/>
              <a:t>）</a:t>
            </a:r>
            <a:endParaRPr kumimoji="1" lang="ja-JP" altLang="en-US" dirty="0"/>
          </a:p>
        </p:txBody>
      </p:sp>
      <p:sp>
        <p:nvSpPr>
          <p:cNvPr id="25" name="曲折矢印 24"/>
          <p:cNvSpPr/>
          <p:nvPr/>
        </p:nvSpPr>
        <p:spPr>
          <a:xfrm rot="5400000">
            <a:off x="3004598" y="2009239"/>
            <a:ext cx="1388719" cy="1746082"/>
          </a:xfrm>
          <a:prstGeom prst="ben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右矢印 26"/>
          <p:cNvSpPr/>
          <p:nvPr/>
        </p:nvSpPr>
        <p:spPr>
          <a:xfrm>
            <a:off x="4437431" y="1986420"/>
            <a:ext cx="1392054" cy="756931"/>
          </a:xfrm>
          <a:prstGeom prst="righ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9" name="メモ 28"/>
          <p:cNvSpPr/>
          <p:nvPr/>
        </p:nvSpPr>
        <p:spPr>
          <a:xfrm>
            <a:off x="6546887" y="4820764"/>
            <a:ext cx="2139913" cy="1260815"/>
          </a:xfrm>
          <a:prstGeom prst="foldedCorner">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30x100=3000</a:t>
            </a:r>
            <a:endParaRPr kumimoji="1" lang="ja-JP" altLang="en-US" dirty="0">
              <a:solidFill>
                <a:srgbClr val="000000"/>
              </a:solidFill>
            </a:endParaRPr>
          </a:p>
        </p:txBody>
      </p:sp>
      <p:sp>
        <p:nvSpPr>
          <p:cNvPr id="30" name="テキスト ボックス 29"/>
          <p:cNvSpPr txBox="1"/>
          <p:nvPr/>
        </p:nvSpPr>
        <p:spPr>
          <a:xfrm>
            <a:off x="6056788" y="6203594"/>
            <a:ext cx="2954655" cy="369332"/>
          </a:xfrm>
          <a:prstGeom prst="rect">
            <a:avLst/>
          </a:prstGeom>
          <a:noFill/>
        </p:spPr>
        <p:txBody>
          <a:bodyPr wrap="none" rtlCol="0">
            <a:spAutoFit/>
          </a:bodyPr>
          <a:lstStyle/>
          <a:p>
            <a:r>
              <a:rPr kumimoji="1" lang="ja-JP" altLang="en-US" dirty="0" smtClean="0"/>
              <a:t>計算メモ（</a:t>
            </a:r>
            <a:r>
              <a:rPr lang="ja-JP" altLang="en-US" dirty="0" smtClean="0">
                <a:solidFill>
                  <a:srgbClr val="FF0000"/>
                </a:solidFill>
              </a:rPr>
              <a:t>一時</a:t>
            </a:r>
            <a:r>
              <a:rPr kumimoji="1" lang="ja-JP" altLang="en-US" dirty="0" smtClean="0">
                <a:solidFill>
                  <a:srgbClr val="FF0000"/>
                </a:solidFill>
              </a:rPr>
              <a:t>ファイル</a:t>
            </a:r>
            <a:r>
              <a:rPr kumimoji="1" lang="ja-JP" altLang="en-US" dirty="0" smtClean="0"/>
              <a:t>）</a:t>
            </a:r>
            <a:endParaRPr kumimoji="1" lang="ja-JP" altLang="en-US" dirty="0"/>
          </a:p>
        </p:txBody>
      </p:sp>
    </p:spTree>
    <p:extLst>
      <p:ext uri="{BB962C8B-B14F-4D97-AF65-F5344CB8AC3E}">
        <p14:creationId xmlns:p14="http://schemas.microsoft.com/office/powerpoint/2010/main" val="39759343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ファイルの種類（利用者別）</a:t>
            </a:r>
            <a:endParaRPr lang="ja-JP" altLang="en-US" dirty="0"/>
          </a:p>
        </p:txBody>
      </p:sp>
      <p:sp>
        <p:nvSpPr>
          <p:cNvPr id="3" name="コンテンツ プレースホルダ 2"/>
          <p:cNvSpPr>
            <a:spLocks noGrp="1"/>
          </p:cNvSpPr>
          <p:nvPr>
            <p:ph idx="1"/>
          </p:nvPr>
        </p:nvSpPr>
        <p:spPr/>
        <p:txBody>
          <a:bodyPr/>
          <a:lstStyle/>
          <a:p>
            <a:r>
              <a:rPr lang="ja-JP" altLang="en-US" dirty="0" smtClean="0"/>
              <a:t>利用者による分類</a:t>
            </a:r>
            <a:endParaRPr lang="en-US" altLang="ja-JP" dirty="0" smtClean="0"/>
          </a:p>
          <a:p>
            <a:pPr lvl="1"/>
            <a:r>
              <a:rPr lang="ja-JP" altLang="en-US" dirty="0" smtClean="0">
                <a:solidFill>
                  <a:srgbClr val="FF0000"/>
                </a:solidFill>
              </a:rPr>
              <a:t>システムファイル</a:t>
            </a:r>
            <a:r>
              <a:rPr lang="ja-JP" altLang="en-US" dirty="0" smtClean="0"/>
              <a:t>・・システム（オペレーティングシステム）が使用するファイル．</a:t>
            </a:r>
            <a:endParaRPr lang="en-US" altLang="ja-JP" dirty="0" smtClean="0"/>
          </a:p>
          <a:p>
            <a:pPr lvl="2"/>
            <a:r>
              <a:rPr lang="en-US" altLang="ja-JP" dirty="0" smtClean="0"/>
              <a:t>OS</a:t>
            </a:r>
            <a:r>
              <a:rPr lang="ja-JP" altLang="en-US" dirty="0" smtClean="0"/>
              <a:t>のプログラムそのもの</a:t>
            </a:r>
            <a:endParaRPr lang="en-US" altLang="ja-JP" dirty="0" smtClean="0"/>
          </a:p>
          <a:p>
            <a:pPr lvl="2"/>
            <a:r>
              <a:rPr lang="en-US" altLang="ja-JP" dirty="0" smtClean="0"/>
              <a:t>OS</a:t>
            </a:r>
            <a:r>
              <a:rPr lang="ja-JP" altLang="en-US" dirty="0" smtClean="0"/>
              <a:t>の制御用・管理用の情報　など．</a:t>
            </a:r>
            <a:endParaRPr lang="en-US" altLang="ja-JP" dirty="0" smtClean="0"/>
          </a:p>
          <a:p>
            <a:pPr lvl="2"/>
            <a:r>
              <a:rPr lang="ja-JP" altLang="en-US" dirty="0" smtClean="0"/>
              <a:t>普通，ユーザは操作してはいけない（操作できない）</a:t>
            </a:r>
            <a:endParaRPr lang="en-US" altLang="ja-JP" dirty="0" smtClean="0"/>
          </a:p>
          <a:p>
            <a:pPr lvl="1"/>
            <a:r>
              <a:rPr lang="ja-JP" altLang="en-US" dirty="0" smtClean="0">
                <a:solidFill>
                  <a:srgbClr val="FF0000"/>
                </a:solidFill>
              </a:rPr>
              <a:t>ユーザファイル</a:t>
            </a:r>
            <a:r>
              <a:rPr lang="ja-JP" altLang="en-US" dirty="0" smtClean="0"/>
              <a:t>・・計算機の利用者のファイル．</a:t>
            </a:r>
            <a:endParaRPr lang="en-US" altLang="ja-JP" dirty="0" smtClean="0"/>
          </a:p>
          <a:p>
            <a:pPr lvl="2"/>
            <a:r>
              <a:rPr lang="ja-JP" altLang="en-US" dirty="0" smtClean="0"/>
              <a:t>利用者が使用する情報を格納したファイル</a:t>
            </a:r>
            <a:endParaRPr lang="en-US" altLang="ja-JP" dirty="0" smtClean="0"/>
          </a:p>
          <a:p>
            <a:pPr lvl="2"/>
            <a:r>
              <a:rPr lang="ja-JP" altLang="en-US" dirty="0" smtClean="0"/>
              <a:t>利用者が作ったり，インストールしたプログラム</a:t>
            </a:r>
            <a:endParaRPr lang="en-US" altLang="ja-JP" dirty="0" smtClean="0"/>
          </a:p>
          <a:p>
            <a:pPr lvl="1"/>
            <a:endParaRPr lang="ja-JP" altLang="en-US" dirty="0"/>
          </a:p>
        </p:txBody>
      </p:sp>
      <p:sp>
        <p:nvSpPr>
          <p:cNvPr id="4" name="メモ 3"/>
          <p:cNvSpPr/>
          <p:nvPr/>
        </p:nvSpPr>
        <p:spPr>
          <a:xfrm>
            <a:off x="1175446" y="1562542"/>
            <a:ext cx="1192784"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1175446" y="3519111"/>
            <a:ext cx="91820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ファイルの入力</a:t>
            </a:r>
            <a:r>
              <a:rPr lang="en-US" altLang="ja-JP" dirty="0" smtClean="0"/>
              <a:t>(1)</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入力変換・媒体変換</a:t>
            </a:r>
            <a:endParaRPr lang="en-US" altLang="ja-JP" dirty="0" smtClean="0">
              <a:solidFill>
                <a:srgbClr val="FF0000"/>
              </a:solidFill>
            </a:endParaRPr>
          </a:p>
          <a:p>
            <a:pPr lvl="1"/>
            <a:r>
              <a:rPr lang="ja-JP" altLang="en-US" dirty="0" smtClean="0"/>
              <a:t>入力装置から，補助記憶装置にデータを入力する．</a:t>
            </a:r>
            <a:endParaRPr lang="en-US" altLang="ja-JP" dirty="0" smtClean="0"/>
          </a:p>
          <a:p>
            <a:pPr lvl="1"/>
            <a:r>
              <a:rPr lang="ja-JP" altLang="en-US" dirty="0" smtClean="0"/>
              <a:t>誤りがないかどうかチェックする必要がある．</a:t>
            </a:r>
            <a:endParaRPr lang="en-US" altLang="ja-JP" dirty="0" smtClean="0"/>
          </a:p>
          <a:p>
            <a:r>
              <a:rPr lang="ja-JP" altLang="en-US" dirty="0" smtClean="0">
                <a:solidFill>
                  <a:srgbClr val="FF0000"/>
                </a:solidFill>
              </a:rPr>
              <a:t>データチェック</a:t>
            </a:r>
            <a:r>
              <a:rPr lang="ja-JP" altLang="en-US" dirty="0" smtClean="0"/>
              <a:t>の方法</a:t>
            </a:r>
            <a:r>
              <a:rPr lang="en-US" altLang="ja-JP" dirty="0" smtClean="0"/>
              <a:t>(1)</a:t>
            </a:r>
          </a:p>
          <a:p>
            <a:pPr lvl="1"/>
            <a:r>
              <a:rPr lang="ja-JP" altLang="en-US" dirty="0" smtClean="0">
                <a:solidFill>
                  <a:srgbClr val="FF0000"/>
                </a:solidFill>
              </a:rPr>
              <a:t>サイト</a:t>
            </a:r>
            <a:r>
              <a:rPr lang="en-US" altLang="ja-JP" dirty="0" smtClean="0">
                <a:solidFill>
                  <a:srgbClr val="FF0000"/>
                </a:solidFill>
              </a:rPr>
              <a:t>(sight)</a:t>
            </a:r>
            <a:r>
              <a:rPr lang="ja-JP" altLang="en-US" dirty="0" smtClean="0">
                <a:solidFill>
                  <a:srgbClr val="FF0000"/>
                </a:solidFill>
              </a:rPr>
              <a:t>チェック</a:t>
            </a:r>
            <a:r>
              <a:rPr lang="ja-JP" altLang="en-US" dirty="0" smtClean="0"/>
              <a:t>：目視検査．</a:t>
            </a:r>
            <a:r>
              <a:rPr lang="en-US" altLang="ja-JP" dirty="0" smtClean="0"/>
              <a:t/>
            </a:r>
            <a:br>
              <a:rPr lang="en-US" altLang="ja-JP" dirty="0" smtClean="0"/>
            </a:br>
            <a:r>
              <a:rPr lang="ja-JP" altLang="en-US" dirty="0" smtClean="0"/>
              <a:t>人手で読みあわせをするなど．</a:t>
            </a:r>
            <a:endParaRPr lang="en-US" altLang="ja-JP" dirty="0" smtClean="0"/>
          </a:p>
          <a:p>
            <a:pPr lvl="1"/>
            <a:r>
              <a:rPr lang="ja-JP" altLang="en-US" dirty="0" smtClean="0">
                <a:solidFill>
                  <a:srgbClr val="FF0000"/>
                </a:solidFill>
              </a:rPr>
              <a:t>ニューメリックチェック</a:t>
            </a:r>
            <a:r>
              <a:rPr lang="ja-JP" altLang="en-US" dirty="0" smtClean="0"/>
              <a:t>：数字検査．</a:t>
            </a:r>
            <a:r>
              <a:rPr lang="en-US" altLang="ja-JP" dirty="0" smtClean="0"/>
              <a:t/>
            </a:r>
            <a:br>
              <a:rPr lang="en-US" altLang="ja-JP" dirty="0" smtClean="0"/>
            </a:br>
            <a:r>
              <a:rPr lang="ja-JP" altLang="en-US" dirty="0" smtClean="0"/>
              <a:t>数字が入るべきところに数字以外の</a:t>
            </a:r>
            <a:r>
              <a:rPr lang="en-US" altLang="ja-JP" dirty="0" smtClean="0"/>
              <a:t/>
            </a:r>
            <a:br>
              <a:rPr lang="en-US" altLang="ja-JP" dirty="0" smtClean="0"/>
            </a:br>
            <a:r>
              <a:rPr lang="ja-JP" altLang="en-US" dirty="0" smtClean="0"/>
              <a:t>文字が入っているかどうかなど．</a:t>
            </a:r>
            <a:endParaRPr lang="en-US" altLang="ja-JP" dirty="0" smtClean="0"/>
          </a:p>
          <a:p>
            <a:pPr lvl="1"/>
            <a:r>
              <a:rPr lang="ja-JP" altLang="en-US" dirty="0" smtClean="0">
                <a:solidFill>
                  <a:srgbClr val="FF0000"/>
                </a:solidFill>
              </a:rPr>
              <a:t>リミットチェック</a:t>
            </a:r>
            <a:r>
              <a:rPr lang="ja-JP" altLang="en-US" dirty="0" smtClean="0"/>
              <a:t>：限界検査．数値の範囲を調べる．</a:t>
            </a:r>
            <a:r>
              <a:rPr lang="en-US" altLang="ja-JP" dirty="0" smtClean="0"/>
              <a:t/>
            </a:r>
            <a:br>
              <a:rPr lang="en-US" altLang="ja-JP" dirty="0" smtClean="0"/>
            </a:br>
            <a:r>
              <a:rPr lang="ja-JP" altLang="en-US" dirty="0" smtClean="0"/>
              <a:t>たとえば，月なら</a:t>
            </a:r>
            <a:r>
              <a:rPr lang="en-US" altLang="ja-JP" dirty="0" smtClean="0"/>
              <a:t>1~12</a:t>
            </a:r>
            <a:r>
              <a:rPr lang="ja-JP" altLang="en-US" dirty="0" smtClean="0"/>
              <a:t>でなければおかしいなど．</a:t>
            </a:r>
            <a:endParaRPr lang="en-US" altLang="ja-JP" dirty="0" smtClean="0"/>
          </a:p>
          <a:p>
            <a:pPr lvl="1"/>
            <a:r>
              <a:rPr lang="ja-JP" altLang="en-US" dirty="0" smtClean="0">
                <a:solidFill>
                  <a:srgbClr val="FF0000"/>
                </a:solidFill>
              </a:rPr>
              <a:t>シーケンスチェック</a:t>
            </a:r>
            <a:r>
              <a:rPr lang="ja-JP" altLang="en-US" dirty="0" smtClean="0"/>
              <a:t>：順番検査．たとえば，カードの学籍番号が順番になっているかどうかなどを調べる．</a:t>
            </a:r>
            <a:endParaRPr lang="ja-JP" altLang="en-US" dirty="0"/>
          </a:p>
        </p:txBody>
      </p:sp>
      <p:pic>
        <p:nvPicPr>
          <p:cNvPr id="4" name="図 3"/>
          <p:cNvPicPr>
            <a:picLocks noChangeAspect="1"/>
          </p:cNvPicPr>
          <p:nvPr/>
        </p:nvPicPr>
        <p:blipFill>
          <a:blip r:embed="rId2"/>
          <a:stretch>
            <a:fillRect/>
          </a:stretch>
        </p:blipFill>
        <p:spPr>
          <a:xfrm>
            <a:off x="6226797" y="2430965"/>
            <a:ext cx="2540000" cy="1778000"/>
          </a:xfrm>
          <a:prstGeom prst="rect">
            <a:avLst/>
          </a:prstGeom>
        </p:spPr>
      </p:pic>
      <p:sp>
        <p:nvSpPr>
          <p:cNvPr id="5" name="テキスト ボックス 4"/>
          <p:cNvSpPr txBox="1"/>
          <p:nvPr/>
        </p:nvSpPr>
        <p:spPr>
          <a:xfrm>
            <a:off x="6478169" y="4024299"/>
            <a:ext cx="2492990" cy="369332"/>
          </a:xfrm>
          <a:prstGeom prst="rect">
            <a:avLst/>
          </a:prstGeom>
          <a:noFill/>
        </p:spPr>
        <p:txBody>
          <a:bodyPr wrap="none" rtlCol="0">
            <a:spAutoFit/>
          </a:bodyPr>
          <a:lstStyle/>
          <a:p>
            <a:r>
              <a:rPr kumimoji="1" lang="ja-JP" altLang="en-US" dirty="0" smtClean="0"/>
              <a:t>マークシートリーダー</a:t>
            </a:r>
            <a:endParaRPr kumimoji="1" lang="ja-JP" altLang="en-US" dirty="0"/>
          </a:p>
        </p:txBody>
      </p:sp>
    </p:spTree>
    <p:extLst>
      <p:ext uri="{BB962C8B-B14F-4D97-AF65-F5344CB8AC3E}">
        <p14:creationId xmlns:p14="http://schemas.microsoft.com/office/powerpoint/2010/main" val="1185093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ファイルの入力</a:t>
            </a:r>
            <a:r>
              <a:rPr lang="en-US" altLang="ja-JP" dirty="0" smtClean="0"/>
              <a:t>(2)</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データチェック</a:t>
            </a:r>
            <a:r>
              <a:rPr lang="ja-JP" altLang="en-US" dirty="0" smtClean="0"/>
              <a:t>の方法</a:t>
            </a:r>
            <a:r>
              <a:rPr lang="en-US" altLang="ja-JP" dirty="0" smtClean="0"/>
              <a:t>(2)</a:t>
            </a:r>
          </a:p>
          <a:p>
            <a:pPr lvl="1"/>
            <a:r>
              <a:rPr lang="ja-JP" altLang="en-US" dirty="0" smtClean="0">
                <a:solidFill>
                  <a:srgbClr val="FF0000"/>
                </a:solidFill>
              </a:rPr>
              <a:t>トータルチェック</a:t>
            </a:r>
            <a:r>
              <a:rPr lang="ja-JP" altLang="en-US" dirty="0" smtClean="0"/>
              <a:t>：合計検査．合計の数値が合うかどうかを検査する．</a:t>
            </a:r>
            <a:endParaRPr lang="en-US" altLang="ja-JP" dirty="0" smtClean="0"/>
          </a:p>
          <a:p>
            <a:pPr lvl="1"/>
            <a:r>
              <a:rPr lang="ja-JP" altLang="en-US" dirty="0" smtClean="0">
                <a:solidFill>
                  <a:srgbClr val="FF0000"/>
                </a:solidFill>
              </a:rPr>
              <a:t>バランスチェック</a:t>
            </a:r>
            <a:r>
              <a:rPr lang="ja-JP" altLang="en-US" dirty="0" smtClean="0"/>
              <a:t>：平衡検査．一致するはずの項目同士を比べ，合っているかチェックする．</a:t>
            </a:r>
            <a:endParaRPr lang="en-US" altLang="ja-JP" dirty="0"/>
          </a:p>
          <a:p>
            <a:pPr lvl="1"/>
            <a:r>
              <a:rPr lang="ja-JP" altLang="en-US" dirty="0" smtClean="0">
                <a:solidFill>
                  <a:srgbClr val="FF0000"/>
                </a:solidFill>
              </a:rPr>
              <a:t>チェックディジットチェック</a:t>
            </a:r>
            <a:r>
              <a:rPr lang="ja-JP" altLang="en-US" dirty="0" smtClean="0"/>
              <a:t>：検査用の数字を付加しておき，それが正しいかどうかを調べる．</a:t>
            </a:r>
            <a:endParaRPr lang="en-US" altLang="ja-JP" dirty="0" smtClean="0"/>
          </a:p>
          <a:p>
            <a:pPr lvl="2"/>
            <a:r>
              <a:rPr lang="ja-JP" altLang="en-US" dirty="0" smtClean="0"/>
              <a:t>たとえば，センター試験の受験番号</a:t>
            </a:r>
            <a:r>
              <a:rPr lang="en-US" altLang="ja-JP" dirty="0" smtClean="0"/>
              <a:t> 1234X </a:t>
            </a:r>
            <a:r>
              <a:rPr lang="ja-JP" altLang="en-US" dirty="0" smtClean="0"/>
              <a:t>では，</a:t>
            </a:r>
            <a:r>
              <a:rPr lang="en-US" altLang="ja-JP" dirty="0" smtClean="0"/>
              <a:t>X</a:t>
            </a:r>
            <a:r>
              <a:rPr lang="ja-JP" altLang="en-US" dirty="0" smtClean="0"/>
              <a:t>がチェックディジットになっている．</a:t>
            </a:r>
            <a:endParaRPr lang="en-US" altLang="ja-JP" dirty="0" smtClean="0"/>
          </a:p>
          <a:p>
            <a:pPr lvl="2"/>
            <a:r>
              <a:rPr lang="ja-JP" altLang="en-US" dirty="0" smtClean="0"/>
              <a:t>全ての図書につけられている図書コード（</a:t>
            </a:r>
            <a:r>
              <a:rPr lang="en-US" altLang="ja-JP" dirty="0" smtClean="0"/>
              <a:t>ISBN</a:t>
            </a:r>
            <a:r>
              <a:rPr lang="ja-JP" altLang="en-US" dirty="0" smtClean="0"/>
              <a:t>コード）も最後の数字がチェックディジットになっている．</a:t>
            </a:r>
          </a:p>
        </p:txBody>
      </p:sp>
      <p:sp>
        <p:nvSpPr>
          <p:cNvPr id="6" name="メモ 5"/>
          <p:cNvSpPr/>
          <p:nvPr/>
        </p:nvSpPr>
        <p:spPr>
          <a:xfrm>
            <a:off x="1175446" y="3118642"/>
            <a:ext cx="2783045"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チェックディジットの例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ISBN</a:t>
            </a:r>
            <a:r>
              <a:rPr kumimoji="1" lang="ja-JP" altLang="en-US" dirty="0" smtClean="0"/>
              <a:t>コード（書籍の番号）の例</a:t>
            </a:r>
            <a:endParaRPr kumimoji="1" lang="en-US" altLang="ja-JP" dirty="0" smtClean="0"/>
          </a:p>
          <a:p>
            <a:r>
              <a:rPr kumimoji="1" lang="ja-JP" altLang="en-US" dirty="0" smtClean="0"/>
              <a:t>右の書籍の例</a:t>
            </a:r>
            <a:endParaRPr kumimoji="1" lang="en-US" altLang="ja-JP" dirty="0" smtClean="0"/>
          </a:p>
          <a:p>
            <a:pPr lvl="1"/>
            <a:r>
              <a:rPr lang="en-US" altLang="ja-JP" dirty="0" smtClean="0"/>
              <a:t>ISBN-13</a:t>
            </a:r>
            <a:r>
              <a:rPr lang="ja-JP" altLang="en-US" dirty="0"/>
              <a:t>　</a:t>
            </a:r>
            <a:r>
              <a:rPr lang="en-US" altLang="ja-JP" dirty="0" smtClean="0"/>
              <a:t>978-4</a:t>
            </a:r>
            <a:r>
              <a:rPr lang="en-US" altLang="ja-JP" dirty="0"/>
              <a:t>-274-21014-</a:t>
            </a:r>
            <a:r>
              <a:rPr lang="en-US" altLang="ja-JP" dirty="0" smtClean="0">
                <a:solidFill>
                  <a:srgbClr val="FF0000"/>
                </a:solidFill>
              </a:rPr>
              <a:t>3</a:t>
            </a:r>
          </a:p>
          <a:p>
            <a:r>
              <a:rPr lang="ja-JP" altLang="en-US" dirty="0" smtClean="0"/>
              <a:t>頭の数字から順に，</a:t>
            </a:r>
            <a:r>
              <a:rPr lang="en-US" altLang="ja-JP" dirty="0" smtClean="0"/>
              <a:t>1, 3, 1, 3, … </a:t>
            </a:r>
            <a:r>
              <a:rPr lang="ja-JP" altLang="en-US" dirty="0" smtClean="0"/>
              <a:t>を</a:t>
            </a:r>
            <a:r>
              <a:rPr lang="en-US" altLang="ja-JP" dirty="0" smtClean="0"/>
              <a:t/>
            </a:r>
            <a:br>
              <a:rPr lang="en-US" altLang="ja-JP" dirty="0" smtClean="0"/>
            </a:br>
            <a:r>
              <a:rPr lang="ja-JP" altLang="en-US" dirty="0" smtClean="0"/>
              <a:t>かけた和を計算する</a:t>
            </a:r>
            <a:endParaRPr lang="en-US" altLang="ja-JP" dirty="0" smtClean="0"/>
          </a:p>
          <a:p>
            <a:pPr lvl="1"/>
            <a:r>
              <a:rPr lang="en-US" altLang="ja-JP" dirty="0" smtClean="0"/>
              <a:t>9x1 + 7x3 + 8x1 + ..</a:t>
            </a:r>
            <a:r>
              <a:rPr lang="ja-JP" altLang="en-US" dirty="0" smtClean="0"/>
              <a:t>　</a:t>
            </a:r>
            <a:r>
              <a:rPr lang="en-US" altLang="ja-JP" dirty="0" smtClean="0"/>
              <a:t>= 97</a:t>
            </a:r>
          </a:p>
          <a:p>
            <a:r>
              <a:rPr lang="ja-JP" altLang="en-US" dirty="0" smtClean="0"/>
              <a:t>合計を</a:t>
            </a:r>
            <a:r>
              <a:rPr lang="en-US" altLang="ja-JP" dirty="0" smtClean="0"/>
              <a:t>10</a:t>
            </a:r>
            <a:r>
              <a:rPr lang="ja-JP" altLang="en-US" dirty="0" smtClean="0"/>
              <a:t>で割った余り（つまり，１の位）を求め，</a:t>
            </a:r>
            <a:r>
              <a:rPr lang="en-US" altLang="ja-JP" dirty="0" smtClean="0"/>
              <a:t/>
            </a:r>
            <a:br>
              <a:rPr lang="en-US" altLang="ja-JP" dirty="0" smtClean="0"/>
            </a:br>
            <a:r>
              <a:rPr lang="ja-JP" altLang="en-US" dirty="0" smtClean="0"/>
              <a:t>１０から引く</a:t>
            </a:r>
            <a:endParaRPr lang="en-US" altLang="ja-JP" dirty="0" smtClean="0"/>
          </a:p>
          <a:p>
            <a:pPr lvl="1"/>
            <a:r>
              <a:rPr lang="ja-JP" altLang="en-US" dirty="0" smtClean="0"/>
              <a:t>この場合，</a:t>
            </a:r>
            <a:r>
              <a:rPr lang="en-US" altLang="ja-JP" dirty="0" smtClean="0"/>
              <a:t>10 – 7 = </a:t>
            </a:r>
            <a:r>
              <a:rPr lang="en-US" altLang="ja-JP" dirty="0" smtClean="0">
                <a:solidFill>
                  <a:srgbClr val="FF0000"/>
                </a:solidFill>
              </a:rPr>
              <a:t>3</a:t>
            </a:r>
          </a:p>
          <a:p>
            <a:endParaRPr lang="en-US" altLang="ja-JP" dirty="0"/>
          </a:p>
          <a:p>
            <a:endParaRPr kumimoji="1" lang="ja-JP" altLang="en-US" dirty="0"/>
          </a:p>
        </p:txBody>
      </p:sp>
      <p:pic>
        <p:nvPicPr>
          <p:cNvPr id="5" name="図 4"/>
          <p:cNvPicPr>
            <a:picLocks noChangeAspect="1"/>
          </p:cNvPicPr>
          <p:nvPr/>
        </p:nvPicPr>
        <p:blipFill>
          <a:blip r:embed="rId2"/>
          <a:stretch>
            <a:fillRect/>
          </a:stretch>
        </p:blipFill>
        <p:spPr>
          <a:xfrm>
            <a:off x="6787134" y="664064"/>
            <a:ext cx="1714500" cy="2438400"/>
          </a:xfrm>
          <a:prstGeom prst="rect">
            <a:avLst/>
          </a:prstGeom>
        </p:spPr>
      </p:pic>
    </p:spTree>
    <p:extLst>
      <p:ext uri="{BB962C8B-B14F-4D97-AF65-F5344CB8AC3E}">
        <p14:creationId xmlns:p14="http://schemas.microsoft.com/office/powerpoint/2010/main" val="12678178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チェックディジット</a:t>
            </a:r>
            <a:r>
              <a:rPr kumimoji="1" lang="ja-JP" altLang="en-US" dirty="0" smtClean="0"/>
              <a:t>の例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センター試験の受験番号の例</a:t>
            </a:r>
            <a:endParaRPr kumimoji="1" lang="en-US" altLang="ja-JP" dirty="0" smtClean="0"/>
          </a:p>
          <a:p>
            <a:r>
              <a:rPr kumimoji="1" lang="ja-JP" altLang="en-US" dirty="0" smtClean="0"/>
              <a:t>試験場コードと受験番号から計算</a:t>
            </a:r>
            <a:endParaRPr kumimoji="1" lang="ja-JP" altLang="en-US" dirty="0"/>
          </a:p>
        </p:txBody>
      </p:sp>
      <p:pic>
        <p:nvPicPr>
          <p:cNvPr id="4" name="図 3"/>
          <p:cNvPicPr>
            <a:picLocks noChangeAspect="1"/>
          </p:cNvPicPr>
          <p:nvPr/>
        </p:nvPicPr>
        <p:blipFill>
          <a:blip r:embed="rId2"/>
          <a:stretch>
            <a:fillRect/>
          </a:stretch>
        </p:blipFill>
        <p:spPr>
          <a:xfrm>
            <a:off x="0" y="2208072"/>
            <a:ext cx="9144000" cy="3464760"/>
          </a:xfrm>
          <a:prstGeom prst="rect">
            <a:avLst/>
          </a:prstGeom>
          <a:ln>
            <a:solidFill>
              <a:srgbClr val="FF0000"/>
            </a:solidFill>
          </a:ln>
        </p:spPr>
      </p:pic>
    </p:spTree>
    <p:extLst>
      <p:ext uri="{BB962C8B-B14F-4D97-AF65-F5344CB8AC3E}">
        <p14:creationId xmlns:p14="http://schemas.microsoft.com/office/powerpoint/2010/main" val="9490352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ファイルとレコード</a:t>
            </a:r>
            <a:endParaRPr lang="ja-JP" altLang="en-US" dirty="0"/>
          </a:p>
        </p:txBody>
      </p:sp>
      <p:sp>
        <p:nvSpPr>
          <p:cNvPr id="3" name="コンテンツ プレースホルダ 2"/>
          <p:cNvSpPr>
            <a:spLocks noGrp="1"/>
          </p:cNvSpPr>
          <p:nvPr>
            <p:ph idx="1"/>
          </p:nvPr>
        </p:nvSpPr>
        <p:spPr>
          <a:xfrm>
            <a:off x="457200" y="1025107"/>
            <a:ext cx="8229600" cy="5832893"/>
          </a:xfrm>
        </p:spPr>
        <p:txBody>
          <a:bodyPr>
            <a:normAutofit fontScale="92500" lnSpcReduction="10000"/>
          </a:bodyPr>
          <a:lstStyle/>
          <a:p>
            <a:r>
              <a:rPr lang="ja-JP" altLang="en-US" dirty="0" smtClean="0">
                <a:solidFill>
                  <a:srgbClr val="FF0000"/>
                </a:solidFill>
              </a:rPr>
              <a:t>ファイル</a:t>
            </a:r>
            <a:r>
              <a:rPr lang="ja-JP" altLang="en-US" dirty="0" smtClean="0"/>
              <a:t>とは？</a:t>
            </a:r>
            <a:endParaRPr lang="en-US" altLang="ja-JP" dirty="0" smtClean="0"/>
          </a:p>
          <a:p>
            <a:pPr lvl="1"/>
            <a:r>
              <a:rPr lang="ja-JP" altLang="en-US" dirty="0" smtClean="0"/>
              <a:t>補助記憶装置に置かれた，</a:t>
            </a:r>
            <a:r>
              <a:rPr lang="en-US" altLang="ja-JP" dirty="0" smtClean="0"/>
              <a:t/>
            </a:r>
            <a:br>
              <a:rPr lang="en-US" altLang="ja-JP" dirty="0" smtClean="0"/>
            </a:br>
            <a:r>
              <a:rPr lang="ja-JP" altLang="en-US" dirty="0" smtClean="0"/>
              <a:t>１まとまりのデータ</a:t>
            </a:r>
            <a:endParaRPr lang="en-US" altLang="ja-JP" dirty="0" smtClean="0"/>
          </a:p>
          <a:p>
            <a:pPr lvl="2"/>
            <a:r>
              <a:rPr lang="ja-JP" altLang="en-US" dirty="0" smtClean="0"/>
              <a:t>ハードディスク</a:t>
            </a:r>
            <a:endParaRPr lang="en-US" altLang="ja-JP" dirty="0" smtClean="0"/>
          </a:p>
          <a:p>
            <a:pPr lvl="2"/>
            <a:r>
              <a:rPr lang="en-US" altLang="ja-JP" dirty="0" smtClean="0"/>
              <a:t>USB</a:t>
            </a:r>
            <a:r>
              <a:rPr lang="ja-JP" altLang="en-US" dirty="0" smtClean="0"/>
              <a:t>メモリやメモリカード</a:t>
            </a:r>
            <a:endParaRPr lang="en-US" altLang="ja-JP" dirty="0" smtClean="0"/>
          </a:p>
          <a:p>
            <a:pPr lvl="1"/>
            <a:r>
              <a:rPr lang="ja-JP" altLang="en-US" dirty="0" smtClean="0"/>
              <a:t>主記憶（メインメモリ）に</a:t>
            </a:r>
            <a:r>
              <a:rPr lang="en-US" altLang="ja-JP" dirty="0" smtClean="0"/>
              <a:t/>
            </a:r>
            <a:br>
              <a:rPr lang="en-US" altLang="ja-JP" dirty="0" smtClean="0"/>
            </a:br>
            <a:r>
              <a:rPr lang="ja-JP" altLang="en-US" dirty="0" smtClean="0"/>
              <a:t>読み込まれたデータではない</a:t>
            </a:r>
            <a:endParaRPr lang="en-US" altLang="ja-JP" dirty="0" smtClean="0"/>
          </a:p>
          <a:p>
            <a:r>
              <a:rPr lang="ja-JP" altLang="en-US" dirty="0" smtClean="0">
                <a:solidFill>
                  <a:srgbClr val="FF0000"/>
                </a:solidFill>
              </a:rPr>
              <a:t>アクセス権</a:t>
            </a:r>
            <a:r>
              <a:rPr lang="ja-JP" altLang="en-US" dirty="0" smtClean="0"/>
              <a:t>と</a:t>
            </a:r>
            <a:r>
              <a:rPr lang="ja-JP" altLang="en-US" dirty="0" smtClean="0"/>
              <a:t>は？</a:t>
            </a:r>
            <a:endParaRPr lang="en-US" altLang="ja-JP" dirty="0" smtClean="0"/>
          </a:p>
          <a:p>
            <a:pPr lvl="1"/>
            <a:r>
              <a:rPr lang="ja-JP" altLang="en-US" dirty="0" smtClean="0"/>
              <a:t>それぞれのファイルに対して，</a:t>
            </a:r>
            <a:endParaRPr lang="en-US" altLang="ja-JP" dirty="0" smtClean="0"/>
          </a:p>
          <a:p>
            <a:pPr lvl="2"/>
            <a:r>
              <a:rPr lang="ja-JP" altLang="en-US" dirty="0" smtClean="0"/>
              <a:t>自分</a:t>
            </a:r>
            <a:endParaRPr lang="en-US" altLang="ja-JP" dirty="0" smtClean="0"/>
          </a:p>
          <a:p>
            <a:pPr lvl="2"/>
            <a:r>
              <a:rPr lang="ja-JP" altLang="en-US" dirty="0" smtClean="0"/>
              <a:t>自分の属するグループ</a:t>
            </a:r>
            <a:endParaRPr lang="en-US" altLang="ja-JP" dirty="0"/>
          </a:p>
          <a:p>
            <a:pPr lvl="2"/>
            <a:r>
              <a:rPr lang="ja-JP" altLang="en-US" dirty="0" smtClean="0"/>
              <a:t>他人</a:t>
            </a:r>
            <a:endParaRPr lang="en-US" altLang="ja-JP" dirty="0" smtClean="0"/>
          </a:p>
          <a:p>
            <a:pPr marL="667512" lvl="2" indent="0">
              <a:buNone/>
            </a:pPr>
            <a:r>
              <a:rPr lang="ja-JP" altLang="en-US" dirty="0" smtClean="0"/>
              <a:t>のそれぞれについて</a:t>
            </a:r>
            <a:endParaRPr lang="en-US" altLang="ja-JP" dirty="0" smtClean="0"/>
          </a:p>
          <a:p>
            <a:pPr lvl="2"/>
            <a:r>
              <a:rPr lang="ja-JP" altLang="en-US" dirty="0" smtClean="0"/>
              <a:t>読み出しを行う権限</a:t>
            </a:r>
            <a:endParaRPr lang="en-US" altLang="ja-JP" dirty="0" smtClean="0"/>
          </a:p>
          <a:p>
            <a:pPr lvl="2"/>
            <a:r>
              <a:rPr lang="ja-JP" altLang="en-US" dirty="0" smtClean="0"/>
              <a:t>書き込みを行う権限</a:t>
            </a:r>
            <a:endParaRPr lang="en-US" altLang="ja-JP" dirty="0" smtClean="0"/>
          </a:p>
          <a:p>
            <a:pPr lvl="2"/>
            <a:r>
              <a:rPr lang="ja-JP" altLang="en-US" dirty="0" smtClean="0"/>
              <a:t>実行を行う権限</a:t>
            </a:r>
            <a:endParaRPr lang="en-US" altLang="ja-JP" dirty="0"/>
          </a:p>
          <a:p>
            <a:pPr marL="667512" lvl="2" indent="0">
              <a:buNone/>
            </a:pPr>
            <a:r>
              <a:rPr lang="ja-JP" altLang="en-US" dirty="0" smtClean="0"/>
              <a:t>を設定できる．</a:t>
            </a:r>
            <a:endParaRPr lang="en-US" altLang="ja-JP" dirty="0" smtClean="0"/>
          </a:p>
        </p:txBody>
      </p:sp>
      <p:pic>
        <p:nvPicPr>
          <p:cNvPr id="4" name="図 3"/>
          <p:cNvPicPr>
            <a:picLocks noChangeAspect="1"/>
          </p:cNvPicPr>
          <p:nvPr/>
        </p:nvPicPr>
        <p:blipFill>
          <a:blip r:embed="rId2"/>
          <a:stretch>
            <a:fillRect/>
          </a:stretch>
        </p:blipFill>
        <p:spPr>
          <a:xfrm>
            <a:off x="5744036" y="1019442"/>
            <a:ext cx="3248955" cy="2179679"/>
          </a:xfrm>
          <a:prstGeom prst="rect">
            <a:avLst/>
          </a:prstGeom>
          <a:ln>
            <a:solidFill>
              <a:schemeClr val="tx1"/>
            </a:solidFill>
          </a:ln>
          <a:effectLst>
            <a:outerShdw blurRad="38100" dist="38100" dir="2700000">
              <a:srgbClr val="000000">
                <a:alpha val="43000"/>
              </a:srgbClr>
            </a:outerShdw>
          </a:effectLst>
        </p:spPr>
      </p:pic>
      <p:pic>
        <p:nvPicPr>
          <p:cNvPr id="5" name="図 4"/>
          <p:cNvPicPr>
            <a:picLocks noChangeAspect="1"/>
          </p:cNvPicPr>
          <p:nvPr/>
        </p:nvPicPr>
        <p:blipFill>
          <a:blip r:embed="rId3"/>
          <a:stretch>
            <a:fillRect/>
          </a:stretch>
        </p:blipFill>
        <p:spPr>
          <a:xfrm>
            <a:off x="5744036" y="3279723"/>
            <a:ext cx="3248955" cy="2032680"/>
          </a:xfrm>
          <a:prstGeom prst="rect">
            <a:avLst/>
          </a:prstGeom>
          <a:ln>
            <a:solidFill>
              <a:schemeClr val="tx1"/>
            </a:solidFill>
          </a:ln>
          <a:effectLst>
            <a:outerShdw blurRad="38100" dist="38100" dir="2700000">
              <a:srgbClr val="000000">
                <a:alpha val="43000"/>
              </a:srgbClr>
            </a:outerShdw>
          </a:effectLst>
        </p:spPr>
      </p:pic>
      <p:sp>
        <p:nvSpPr>
          <p:cNvPr id="6" name="角丸四角形 5"/>
          <p:cNvSpPr/>
          <p:nvPr/>
        </p:nvSpPr>
        <p:spPr>
          <a:xfrm>
            <a:off x="5744036" y="3568500"/>
            <a:ext cx="2804272" cy="631639"/>
          </a:xfrm>
          <a:prstGeom prst="roundRect">
            <a:avLst>
              <a:gd name="adj" fmla="val 11111"/>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6784748" y="1363144"/>
            <a:ext cx="2036139" cy="1659305"/>
          </a:xfrm>
          <a:prstGeom prst="roundRect">
            <a:avLst>
              <a:gd name="adj" fmla="val 4766"/>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メモ 15"/>
          <p:cNvSpPr/>
          <p:nvPr/>
        </p:nvSpPr>
        <p:spPr>
          <a:xfrm>
            <a:off x="776497" y="3405731"/>
            <a:ext cx="1595724"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74605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6"/>
                                        </p:tgtEl>
                                        <p:attrNameLst>
                                          <p:attrName>ppt_x</p:attrName>
                                        </p:attrNameLst>
                                      </p:cBhvr>
                                      <p:tavLst>
                                        <p:tav tm="0">
                                          <p:val>
                                            <p:strVal val="ppt_x"/>
                                          </p:val>
                                        </p:tav>
                                        <p:tav tm="100000">
                                          <p:val>
                                            <p:strVal val="ppt_x"/>
                                          </p:val>
                                        </p:tav>
                                      </p:tavLst>
                                    </p:anim>
                                    <p:anim calcmode="lin" valueType="num">
                                      <p:cBhvr additive="base">
                                        <p:cTn id="7" dur="500"/>
                                        <p:tgtEl>
                                          <p:spTgt spid="16"/>
                                        </p:tgtEl>
                                        <p:attrNameLst>
                                          <p:attrName>ppt_y</p:attrName>
                                        </p:attrNameLst>
                                      </p:cBhvr>
                                      <p:tavLst>
                                        <p:tav tm="0">
                                          <p:val>
                                            <p:strVal val="ppt_y"/>
                                          </p:val>
                                        </p:tav>
                                        <p:tav tm="100000">
                                          <p:val>
                                            <p:strVal val="1+ppt_h/2"/>
                                          </p:val>
                                        </p:tav>
                                      </p:tavLst>
                                    </p:anim>
                                    <p:set>
                                      <p:cBhvr>
                                        <p:cTn id="8"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ファイルのアクセス方法</a:t>
            </a:r>
            <a:r>
              <a:rPr lang="en-US" altLang="ja-JP" dirty="0" smtClean="0"/>
              <a:t>(2)</a:t>
            </a:r>
            <a:endParaRPr lang="ja-JP" altLang="en-US" dirty="0"/>
          </a:p>
        </p:txBody>
      </p:sp>
      <p:sp>
        <p:nvSpPr>
          <p:cNvPr id="3" name="コンテンツ プレースホルダ 2"/>
          <p:cNvSpPr>
            <a:spLocks noGrp="1"/>
          </p:cNvSpPr>
          <p:nvPr>
            <p:ph idx="1"/>
          </p:nvPr>
        </p:nvSpPr>
        <p:spPr/>
        <p:txBody>
          <a:bodyPr/>
          <a:lstStyle/>
          <a:p>
            <a:r>
              <a:rPr lang="ja-JP" altLang="en-US" dirty="0" smtClean="0">
                <a:solidFill>
                  <a:srgbClr val="FF0000"/>
                </a:solidFill>
              </a:rPr>
              <a:t>順次アクセス</a:t>
            </a:r>
            <a:endParaRPr lang="en-US" altLang="ja-JP" dirty="0" smtClean="0">
              <a:solidFill>
                <a:srgbClr val="FF0000"/>
              </a:solidFill>
            </a:endParaRPr>
          </a:p>
          <a:p>
            <a:pPr lvl="1"/>
            <a:r>
              <a:rPr lang="ja-JP" altLang="en-US" dirty="0" smtClean="0"/>
              <a:t>順次呼び出し，</a:t>
            </a:r>
            <a:r>
              <a:rPr lang="ja-JP" altLang="en-US" dirty="0" smtClean="0"/>
              <a:t>シーケンシャルアクセス</a:t>
            </a:r>
            <a:r>
              <a:rPr lang="ja-JP" altLang="en-US" dirty="0" smtClean="0"/>
              <a:t>　とも言う．</a:t>
            </a:r>
            <a:endParaRPr lang="en-US" altLang="ja-JP" dirty="0" smtClean="0"/>
          </a:p>
          <a:p>
            <a:pPr lvl="1"/>
            <a:r>
              <a:rPr lang="ja-JP" altLang="en-US" u="sng" dirty="0" smtClean="0"/>
              <a:t>記録されている順番</a:t>
            </a:r>
            <a:r>
              <a:rPr lang="ja-JP" altLang="en-US" dirty="0" smtClean="0"/>
              <a:t>にアクセスする</a:t>
            </a:r>
            <a:endParaRPr lang="en-US" altLang="ja-JP" dirty="0" smtClean="0"/>
          </a:p>
          <a:p>
            <a:pPr lvl="1"/>
            <a:r>
              <a:rPr lang="ja-JP" altLang="en-US" dirty="0" smtClean="0"/>
              <a:t>磁気テープ</a:t>
            </a:r>
            <a:r>
              <a:rPr lang="ja-JP" altLang="en-US" dirty="0" smtClean="0"/>
              <a:t>は</a:t>
            </a:r>
            <a:r>
              <a:rPr lang="ja-JP" altLang="en-US" dirty="0" smtClean="0"/>
              <a:t>順次</a:t>
            </a:r>
            <a:r>
              <a:rPr lang="ja-JP" altLang="en-US" dirty="0" smtClean="0"/>
              <a:t>アクセス</a:t>
            </a:r>
            <a:r>
              <a:rPr lang="ja-JP" altLang="en-US" dirty="0" smtClean="0"/>
              <a:t>しか出来ない</a:t>
            </a:r>
            <a:endParaRPr lang="en-US" altLang="ja-JP" dirty="0" smtClean="0"/>
          </a:p>
          <a:p>
            <a:r>
              <a:rPr lang="ja-JP" altLang="en-US" dirty="0" smtClean="0">
                <a:solidFill>
                  <a:srgbClr val="FF0000"/>
                </a:solidFill>
              </a:rPr>
              <a:t>直接アクセス</a:t>
            </a:r>
            <a:endParaRPr lang="en-US" altLang="ja-JP" dirty="0" smtClean="0">
              <a:solidFill>
                <a:srgbClr val="FF0000"/>
              </a:solidFill>
            </a:endParaRPr>
          </a:p>
          <a:p>
            <a:pPr lvl="1"/>
            <a:r>
              <a:rPr lang="ja-JP" altLang="en-US" dirty="0" smtClean="0"/>
              <a:t>ランダムアクセス</a:t>
            </a:r>
            <a:r>
              <a:rPr lang="ja-JP" altLang="en-US" dirty="0" smtClean="0"/>
              <a:t>　とも言う．</a:t>
            </a:r>
            <a:endParaRPr lang="en-US" altLang="ja-JP" dirty="0" smtClean="0"/>
          </a:p>
          <a:p>
            <a:pPr lvl="1"/>
            <a:r>
              <a:rPr lang="ja-JP" altLang="en-US" u="sng" dirty="0" smtClean="0"/>
              <a:t>記録順にかかわらず</a:t>
            </a:r>
            <a:r>
              <a:rPr lang="ja-JP" altLang="en-US" dirty="0" smtClean="0"/>
              <a:t>，必要なレコードにアクセスする</a:t>
            </a:r>
            <a:endParaRPr lang="en-US" altLang="ja-JP" dirty="0" smtClean="0"/>
          </a:p>
          <a:p>
            <a:pPr lvl="1"/>
            <a:r>
              <a:rPr lang="ja-JP" altLang="en-US" dirty="0" smtClean="0"/>
              <a:t>磁気ディスク装置などで可能</a:t>
            </a:r>
            <a:endParaRPr lang="en-US" altLang="ja-JP" dirty="0" smtClean="0"/>
          </a:p>
          <a:p>
            <a:pPr lvl="1">
              <a:buNone/>
            </a:pP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majorFont>
      <a:minorFont>
        <a:latin typeface="News Gothic MT"/>
        <a:ea typeface=""/>
        <a:cs typeface=""/>
        <a:font script="Jpan" typeface="メイリオ"/>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リゾート.thmx</Template>
  <TotalTime>1311</TotalTime>
  <Words>856</Words>
  <Application>Microsoft Macintosh PowerPoint</Application>
  <PresentationFormat>画面に合わせる (4:3)</PresentationFormat>
  <Paragraphs>195</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リゾート</vt:lpstr>
      <vt:lpstr>コンピュータ基礎(9)</vt:lpstr>
      <vt:lpstr>ファイル種類（用途別）</vt:lpstr>
      <vt:lpstr>ファイルの種類（利用者別）</vt:lpstr>
      <vt:lpstr>ファイルの入力(1)</vt:lpstr>
      <vt:lpstr>ファイルの入力(2)</vt:lpstr>
      <vt:lpstr>チェックディジットの例</vt:lpstr>
      <vt:lpstr>チェックディジットの例</vt:lpstr>
      <vt:lpstr>ファイルとレコード</vt:lpstr>
      <vt:lpstr>ファイルのアクセス方法(2)</vt:lpstr>
      <vt:lpstr>パソコンでのファイル管理</vt:lpstr>
      <vt:lpstr>ファイルの最適化</vt:lpstr>
      <vt:lpstr>データベース(1)</vt:lpstr>
      <vt:lpstr>データベース(2)</vt:lpstr>
      <vt:lpstr>データベースの利用例</vt:lpstr>
      <vt:lpstr>データベースについて</vt:lpstr>
      <vt:lpstr>データベースの利用</vt:lpstr>
    </vt:vector>
  </TitlesOfParts>
  <Company>大阪大学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情報社会と コミュニケーションネットワーク</dc:title>
  <dc:creator>日浦 慎作</dc:creator>
  <cp:lastModifiedBy>日浦 慎作</cp:lastModifiedBy>
  <cp:revision>62</cp:revision>
  <dcterms:created xsi:type="dcterms:W3CDTF">2010-07-07T05:31:26Z</dcterms:created>
  <dcterms:modified xsi:type="dcterms:W3CDTF">2014-06-24T01:00:21Z</dcterms:modified>
</cp:coreProperties>
</file>