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5" r:id="rId1"/>
    <p:sldMasterId id="2147483917" r:id="rId2"/>
    <p:sldMasterId id="2147483929" r:id="rId3"/>
    <p:sldMasterId id="2147483941" r:id="rId4"/>
  </p:sldMasterIdLst>
  <p:notesMasterIdLst>
    <p:notesMasterId r:id="rId20"/>
  </p:notesMasterIdLst>
  <p:sldIdLst>
    <p:sldId id="256" r:id="rId5"/>
    <p:sldId id="275" r:id="rId6"/>
    <p:sldId id="282" r:id="rId7"/>
    <p:sldId id="283" r:id="rId8"/>
    <p:sldId id="285" r:id="rId9"/>
    <p:sldId id="284" r:id="rId10"/>
    <p:sldId id="276" r:id="rId11"/>
    <p:sldId id="277" r:id="rId12"/>
    <p:sldId id="273" r:id="rId13"/>
    <p:sldId id="278" r:id="rId14"/>
    <p:sldId id="279" r:id="rId15"/>
    <p:sldId id="274" r:id="rId16"/>
    <p:sldId id="259" r:id="rId17"/>
    <p:sldId id="280" r:id="rId18"/>
    <p:sldId id="281" r:id="rId1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5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1" d="100"/>
          <a:sy n="161" d="100"/>
        </p:scale>
        <p:origin x="-120" y="-1248"/>
      </p:cViewPr>
      <p:guideLst>
        <p:guide orient="horz" pos="35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F80BD-48A9-BC47-8389-D501CFBD0E5F}" type="datetimeFigureOut">
              <a:rPr lang="ja-JP" altLang="en-US" smtClean="0"/>
              <a:pPr/>
              <a:t>2014/04/25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5F211-8658-A242-B46D-3672D235F57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9443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9CB88-5E1A-4FAC-892A-60949ACB1F6F}" type="datetimeFigureOut">
              <a:rPr lang="en-US" altLang="ja-JP" smtClean="0"/>
              <a:pPr/>
              <a:t>2014/04/25</a:t>
            </a:fld>
            <a:endParaRPr 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2014/04/25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2014/04/25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400">
                <a:solidFill>
                  <a:srgbClr val="000000"/>
                </a:solidFill>
                <a:latin typeface="Times" charset="0"/>
                <a:ea typeface="Osaka" charset="0"/>
                <a:cs typeface="Osaka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400">
                <a:solidFill>
                  <a:srgbClr val="000000"/>
                </a:solidFill>
                <a:latin typeface="Times" charset="0"/>
                <a:ea typeface="Osaka" charset="0"/>
                <a:cs typeface="Osaka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400">
                <a:solidFill>
                  <a:srgbClr val="000000"/>
                </a:solidFill>
                <a:latin typeface="Times" charset="0"/>
                <a:ea typeface="Osaka" charset="0"/>
                <a:cs typeface="Osaka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400">
                <a:solidFill>
                  <a:srgbClr val="000000"/>
                </a:solidFill>
                <a:latin typeface="Times" charset="0"/>
                <a:ea typeface="Osaka" charset="0"/>
                <a:cs typeface="Osaka" charset="0"/>
              </a:endParaRPr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</a:t>
            </a:r>
            <a:r>
              <a:rPr lang="en-US" altLang="ja-JP" noProof="0" smtClean="0"/>
              <a:t> </a:t>
            </a:r>
            <a:r>
              <a:rPr lang="ja-JP" altLang="en-US" noProof="0" smtClean="0"/>
              <a:t>タイトルの書式設定</a:t>
            </a:r>
            <a:endParaRPr lang="en-US" noProof="0" smtClean="0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ja-JP" altLang="en-US" noProof="0" smtClean="0"/>
              <a:t>マスタ</a:t>
            </a:r>
            <a:r>
              <a:rPr lang="en-US" altLang="ja-JP" noProof="0" smtClean="0"/>
              <a:t> </a:t>
            </a:r>
            <a:r>
              <a:rPr lang="ja-JP" altLang="en-US" noProof="0" smtClean="0"/>
              <a:t>サブタイトルの書式設定</a:t>
            </a:r>
            <a:endParaRPr lang="en-US" noProof="0" smtClean="0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5FC4CCB-6289-364B-91F9-26F85119381C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318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605B6-518A-3544-96FD-B197C2C383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926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F1A2-6DFA-674D-9A75-5C1DC99973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055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9BEF0-593B-2A49-B0FF-0C1A9B411A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22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DCF6A-2F77-8044-A541-86A92D3C1C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42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32408-F38D-4143-9C99-507B186671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103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D3CFD-E867-2940-B54A-08256653F0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97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D8342-C5CE-4540-A8D6-8E8C58D369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02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2014/04/25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C9673-C152-C84C-B2EB-651E931858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8640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EEE35-004E-644B-A380-EC954532FF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66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19E91-7B31-2C46-9D88-231D4B3C3C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8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400">
                <a:solidFill>
                  <a:srgbClr val="000000"/>
                </a:solidFill>
                <a:latin typeface="Times" charset="0"/>
                <a:ea typeface="Osaka" charset="0"/>
                <a:cs typeface="Osaka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400">
                <a:solidFill>
                  <a:srgbClr val="000000"/>
                </a:solidFill>
                <a:latin typeface="Times" charset="0"/>
                <a:ea typeface="Osaka" charset="0"/>
                <a:cs typeface="Osaka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400">
                <a:solidFill>
                  <a:srgbClr val="000000"/>
                </a:solidFill>
                <a:latin typeface="Times" charset="0"/>
                <a:ea typeface="Osaka" charset="0"/>
                <a:cs typeface="Osaka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400">
                <a:solidFill>
                  <a:srgbClr val="000000"/>
                </a:solidFill>
                <a:latin typeface="Times" charset="0"/>
                <a:ea typeface="Osaka" charset="0"/>
                <a:cs typeface="Osaka" charset="0"/>
              </a:endParaRPr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</a:t>
            </a:r>
            <a:r>
              <a:rPr lang="en-US" altLang="ja-JP" noProof="0" smtClean="0"/>
              <a:t> </a:t>
            </a:r>
            <a:r>
              <a:rPr lang="ja-JP" altLang="en-US" noProof="0" smtClean="0"/>
              <a:t>タイトルの書式設定</a:t>
            </a:r>
            <a:endParaRPr lang="en-US" noProof="0" smtClean="0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ja-JP" altLang="en-US" noProof="0" smtClean="0"/>
              <a:t>マスタ</a:t>
            </a:r>
            <a:r>
              <a:rPr lang="en-US" altLang="ja-JP" noProof="0" smtClean="0"/>
              <a:t> </a:t>
            </a:r>
            <a:r>
              <a:rPr lang="ja-JP" altLang="en-US" noProof="0" smtClean="0"/>
              <a:t>サブタイトルの書式設定</a:t>
            </a:r>
            <a:endParaRPr lang="en-US" noProof="0" smtClean="0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5FC4CCB-6289-364B-91F9-26F85119381C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141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605B6-518A-3544-96FD-B197C2C383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455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F1A2-6DFA-674D-9A75-5C1DC99973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783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9BEF0-593B-2A49-B0FF-0C1A9B411A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57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DCF6A-2F77-8044-A541-86A92D3C1C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231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32408-F38D-4143-9C99-507B186671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519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D3CFD-E867-2940-B54A-08256653F0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79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9CB88-5E1A-4FAC-892A-60949ACB1F6F}" type="datetimeFigureOut">
              <a:rPr lang="en-US" altLang="ja-JP" smtClean="0"/>
              <a:pPr/>
              <a:t>2014/04/25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D8342-C5CE-4540-A8D6-8E8C58D369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118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C9673-C152-C84C-B2EB-651E931858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6858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EEE35-004E-644B-A380-EC954532FF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146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19E91-7B31-2C46-9D88-231D4B3C3C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822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400">
                <a:solidFill>
                  <a:srgbClr val="000000"/>
                </a:solidFill>
                <a:latin typeface="Times" charset="0"/>
                <a:ea typeface="Osaka" charset="0"/>
                <a:cs typeface="Osaka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400">
                <a:solidFill>
                  <a:srgbClr val="000000"/>
                </a:solidFill>
                <a:latin typeface="Times" charset="0"/>
                <a:ea typeface="Osaka" charset="0"/>
                <a:cs typeface="Osaka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400">
                <a:solidFill>
                  <a:srgbClr val="000000"/>
                </a:solidFill>
                <a:latin typeface="Times" charset="0"/>
                <a:ea typeface="Osaka" charset="0"/>
                <a:cs typeface="Osaka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400">
                <a:solidFill>
                  <a:srgbClr val="000000"/>
                </a:solidFill>
                <a:latin typeface="Times" charset="0"/>
                <a:ea typeface="Osaka" charset="0"/>
                <a:cs typeface="Osaka" charset="0"/>
              </a:endParaRPr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</a:t>
            </a:r>
            <a:r>
              <a:rPr lang="en-US" altLang="ja-JP" noProof="0" smtClean="0"/>
              <a:t> </a:t>
            </a:r>
            <a:r>
              <a:rPr lang="ja-JP" altLang="en-US" noProof="0" smtClean="0"/>
              <a:t>タイトルの書式設定</a:t>
            </a:r>
            <a:endParaRPr lang="en-US" noProof="0" smtClean="0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ja-JP" altLang="en-US" noProof="0" smtClean="0"/>
              <a:t>マスタ</a:t>
            </a:r>
            <a:r>
              <a:rPr lang="en-US" altLang="ja-JP" noProof="0" smtClean="0"/>
              <a:t> </a:t>
            </a:r>
            <a:r>
              <a:rPr lang="ja-JP" altLang="en-US" noProof="0" smtClean="0"/>
              <a:t>サブタイトルの書式設定</a:t>
            </a:r>
            <a:endParaRPr lang="en-US" noProof="0" smtClean="0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5FC4CCB-6289-364B-91F9-26F85119381C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364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605B6-518A-3544-96FD-B197C2C383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514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F1A2-6DFA-674D-9A75-5C1DC99973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4635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9BEF0-593B-2A49-B0FF-0C1A9B411A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825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DCF6A-2F77-8044-A541-86A92D3C1C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9727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32408-F38D-4143-9C99-507B186671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2014/04/25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D3CFD-E867-2940-B54A-08256653F0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6389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D8342-C5CE-4540-A8D6-8E8C58D369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3333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C9673-C152-C84C-B2EB-651E931858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6599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EEE35-004E-644B-A380-EC954532FF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818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19E91-7B31-2C46-9D88-231D4B3C3C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8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2014/04/25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2014/04/25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2014/04/25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2014/04/25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2014/04/25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132588"/>
            <a:ext cx="8229600" cy="773345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025107"/>
            <a:ext cx="8229600" cy="568049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2" name="図形グループ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rgbClr val="FE5619"/>
          </a:solidFill>
          <a:effectLst/>
          <a:latin typeface="メイリオ"/>
          <a:ea typeface="メイリオ"/>
          <a:cs typeface="メイリオ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メイリオ"/>
          <a:ea typeface="メイリオ"/>
          <a:cs typeface="メイリオ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メイリオ"/>
          <a:ea typeface="メイリオ"/>
          <a:cs typeface="メイリオ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メイリオ"/>
          <a:ea typeface="メイリオ"/>
          <a:cs typeface="メイリオ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Osaka" charset="0"/>
              <a:cs typeface="Osaka" charset="0"/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Osaka" charset="0"/>
              <a:cs typeface="Osaka" charset="0"/>
            </a:endParaRP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3F202AF-174B-4D4E-BB96-D9D640C88F6E}" type="slidenum">
              <a:rPr lang="en-US">
                <a:solidFill>
                  <a:srgbClr val="000000"/>
                </a:solidFill>
                <a:ea typeface="Osaka" charset="0"/>
                <a:cs typeface="Osaka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Osaka" charset="0"/>
              <a:cs typeface="Osak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7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Osaka" charset="0"/>
          <a:ea typeface="Osaka" charset="0"/>
          <a:cs typeface="Osaka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Osaka" charset="0"/>
          <a:ea typeface="Osaka" charset="0"/>
          <a:cs typeface="Osaka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Osaka" charset="0"/>
          <a:ea typeface="Osaka" charset="0"/>
          <a:cs typeface="Osaka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Osaka" charset="0"/>
          <a:ea typeface="Osaka" charset="0"/>
          <a:cs typeface="Osak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saka" charset="0"/>
          <a:ea typeface="Osaka" charset="0"/>
          <a:cs typeface="Osak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saka" charset="0"/>
          <a:ea typeface="Osaka" charset="0"/>
          <a:cs typeface="Osak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saka" charset="0"/>
          <a:ea typeface="Osaka" charset="0"/>
          <a:cs typeface="Osak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saka" charset="0"/>
          <a:ea typeface="Osaka" charset="0"/>
          <a:cs typeface="Osak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Osaka" charset="0"/>
              <a:cs typeface="Osaka" charset="0"/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Osaka" charset="0"/>
              <a:cs typeface="Osaka" charset="0"/>
            </a:endParaRP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3F202AF-174B-4D4E-BB96-D9D640C88F6E}" type="slidenum">
              <a:rPr lang="en-US">
                <a:solidFill>
                  <a:srgbClr val="000000"/>
                </a:solidFill>
                <a:ea typeface="Osaka" charset="0"/>
                <a:cs typeface="Osaka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Osaka" charset="0"/>
              <a:cs typeface="Osak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41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Osaka" charset="0"/>
          <a:ea typeface="Osaka" charset="0"/>
          <a:cs typeface="Osaka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Osaka" charset="0"/>
          <a:ea typeface="Osaka" charset="0"/>
          <a:cs typeface="Osaka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Osaka" charset="0"/>
          <a:ea typeface="Osaka" charset="0"/>
          <a:cs typeface="Osaka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Osaka" charset="0"/>
          <a:ea typeface="Osaka" charset="0"/>
          <a:cs typeface="Osak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saka" charset="0"/>
          <a:ea typeface="Osaka" charset="0"/>
          <a:cs typeface="Osak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saka" charset="0"/>
          <a:ea typeface="Osaka" charset="0"/>
          <a:cs typeface="Osak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saka" charset="0"/>
          <a:ea typeface="Osaka" charset="0"/>
          <a:cs typeface="Osak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saka" charset="0"/>
          <a:ea typeface="Osaka" charset="0"/>
          <a:cs typeface="Osak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Osaka" charset="0"/>
              <a:cs typeface="Osaka" charset="0"/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Osaka" charset="0"/>
              <a:cs typeface="Osaka" charset="0"/>
            </a:endParaRP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3F202AF-174B-4D4E-BB96-D9D640C88F6E}" type="slidenum">
              <a:rPr lang="en-US">
                <a:solidFill>
                  <a:srgbClr val="000000"/>
                </a:solidFill>
                <a:ea typeface="Osaka" charset="0"/>
                <a:cs typeface="Osaka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Osaka" charset="0"/>
              <a:cs typeface="Osak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73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Osaka" charset="0"/>
          <a:ea typeface="Osaka" charset="0"/>
          <a:cs typeface="Osaka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Osaka" charset="0"/>
          <a:ea typeface="Osaka" charset="0"/>
          <a:cs typeface="Osaka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Osaka" charset="0"/>
          <a:ea typeface="Osaka" charset="0"/>
          <a:cs typeface="Osaka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Osaka" charset="0"/>
          <a:ea typeface="Osaka" charset="0"/>
          <a:cs typeface="Osak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saka" charset="0"/>
          <a:ea typeface="Osaka" charset="0"/>
          <a:cs typeface="Osak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saka" charset="0"/>
          <a:ea typeface="Osaka" charset="0"/>
          <a:cs typeface="Osak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saka" charset="0"/>
          <a:ea typeface="Osaka" charset="0"/>
          <a:cs typeface="Osak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saka" charset="0"/>
          <a:ea typeface="Osaka" charset="0"/>
          <a:cs typeface="Osak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1" Type="http://schemas.microsoft.com/office/2007/relationships/media" Target="file://localhost/Users/shinsaku/Documents/%E8%AC%9B%E7%BE%A9/%E3%82%B3%E3%83%B3%E3%83%92%E3%82%9A%E3%83%A5%E3%83%BC%E3%82%BF%E5%9F%BA%E7%A4%8E(702)/08/3103-1.mpg" TargetMode="External"/><Relationship Id="rId2" Type="http://schemas.openxmlformats.org/officeDocument/2006/relationships/video" Target="file://localhost/Users/shinsaku/Documents/%E8%AC%9B%E7%BE%A9/%E3%82%B3%E3%83%B3%E3%83%92%E3%82%9A%E3%83%A5%E3%83%BC%E3%82%BF%E5%9F%BA%E7%A4%8E(702)/08/3103-1.m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1" Type="http://schemas.microsoft.com/office/2007/relationships/media" Target="file://localhost/Users/shinsaku/Documents/%E8%AC%9B%E7%BE%A9/%E3%82%B3%E3%83%B3%E3%83%92%E3%82%9A%E3%83%A5%E3%83%BC%E3%82%BF%E5%9F%BA%E7%A4%8E(702)/08/3102-1.mpg" TargetMode="External"/><Relationship Id="rId2" Type="http://schemas.openxmlformats.org/officeDocument/2006/relationships/video" Target="file://localhost/Users/shinsaku/Documents/%E8%AC%9B%E7%BE%A9/%E3%82%B3%E3%83%B3%E3%83%92%E3%82%9A%E3%83%A5%E3%83%BC%E3%82%BF%E5%9F%BA%E7%A4%8E(702)/08/3102-1.m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406" y="1371600"/>
            <a:ext cx="8199642" cy="18288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コンピュータ基礎</a:t>
            </a:r>
            <a:r>
              <a:rPr lang="en-US" altLang="ja-JP" dirty="0" smtClean="0"/>
              <a:t>(6)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  <a:p>
            <a:r>
              <a:rPr lang="ja-JP" altLang="en-US" dirty="0" smtClean="0"/>
              <a:t>６章</a:t>
            </a:r>
            <a:r>
              <a:rPr lang="en-US" altLang="ja-JP" dirty="0" smtClean="0"/>
              <a:t> </a:t>
            </a:r>
            <a:r>
              <a:rPr lang="ja-JP" altLang="en-US" dirty="0" smtClean="0"/>
              <a:t>アルゴリズムとプログラミング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Ｃ言語とアセンブラ言</a:t>
            </a:r>
            <a:r>
              <a:rPr kumimoji="1" lang="ja-JP" altLang="en-US" dirty="0" smtClean="0"/>
              <a:t>語の例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Ｃ言語：</a:t>
            </a:r>
            <a:endParaRPr lang="ro-RO" altLang="ja-JP" dirty="0" smtClean="0"/>
          </a:p>
          <a:p>
            <a:pPr marL="0" indent="0">
              <a:buNone/>
            </a:pPr>
            <a:r>
              <a:rPr lang="ro-RO" altLang="ja-JP" dirty="0"/>
              <a:t>	</a:t>
            </a:r>
            <a:r>
              <a:rPr lang="ja-JP" altLang="en-US" dirty="0"/>
              <a:t>	</a:t>
            </a:r>
            <a:r>
              <a:rPr lang="en-US" altLang="ja-JP" dirty="0"/>
              <a:t>a = 10;</a:t>
            </a:r>
          </a:p>
          <a:p>
            <a:pPr marL="0" indent="0">
              <a:buNone/>
            </a:pPr>
            <a:r>
              <a:rPr lang="en-US" altLang="ja-JP" dirty="0"/>
              <a:t>	b = 20;</a:t>
            </a:r>
          </a:p>
          <a:p>
            <a:pPr marL="0" indent="0">
              <a:buNone/>
            </a:pPr>
            <a:r>
              <a:rPr lang="en-US" altLang="ja-JP" dirty="0"/>
              <a:t>	c = a + b;</a:t>
            </a:r>
            <a:endParaRPr lang="ro-RO" altLang="ja-JP" dirty="0" smtClean="0"/>
          </a:p>
          <a:p>
            <a:pPr marL="0" indent="0">
              <a:buNone/>
            </a:pPr>
            <a:endParaRPr lang="ro-RO" altLang="ja-JP" dirty="0" smtClean="0"/>
          </a:p>
          <a:p>
            <a:pPr marL="0" indent="0">
              <a:buNone/>
            </a:pPr>
            <a:r>
              <a:rPr lang="ja-JP" altLang="en-US" dirty="0" smtClean="0"/>
              <a:t>アセンブラ言語（</a:t>
            </a:r>
            <a:r>
              <a:rPr lang="cs-CZ" altLang="ja-JP" dirty="0" smtClean="0"/>
              <a:t>Intel </a:t>
            </a:r>
            <a:r>
              <a:rPr lang="ja-JP" altLang="en-US" dirty="0"/>
              <a:t>社</a:t>
            </a:r>
            <a:r>
              <a:rPr lang="ja-JP" altLang="en-US" dirty="0" smtClean="0"/>
              <a:t>の</a:t>
            </a:r>
            <a:r>
              <a:rPr lang="en-US" altLang="ja-JP" dirty="0" smtClean="0"/>
              <a:t> CPU </a:t>
            </a:r>
            <a:r>
              <a:rPr lang="ja-JP" altLang="en-US" dirty="0" smtClean="0"/>
              <a:t>の場合）</a:t>
            </a:r>
            <a:endParaRPr lang="ro-RO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cs-CZ" altLang="ja-JP" dirty="0" err="1" smtClean="0"/>
              <a:t>movl</a:t>
            </a:r>
            <a:r>
              <a:rPr lang="cs-CZ" altLang="ja-JP" dirty="0"/>
              <a:t>	$10, -12(%</a:t>
            </a:r>
            <a:r>
              <a:rPr lang="cs-CZ" altLang="ja-JP" dirty="0" err="1"/>
              <a:t>ebp</a:t>
            </a:r>
            <a:r>
              <a:rPr lang="cs-CZ" altLang="ja-JP" dirty="0"/>
              <a:t>)</a:t>
            </a:r>
          </a:p>
          <a:p>
            <a:pPr marL="0" indent="0">
              <a:buNone/>
            </a:pPr>
            <a:r>
              <a:rPr lang="ro-RO" altLang="ja-JP" dirty="0"/>
              <a:t>	</a:t>
            </a:r>
            <a:r>
              <a:rPr lang="cs-CZ" altLang="ja-JP" dirty="0" err="1" smtClean="0"/>
              <a:t>movl</a:t>
            </a:r>
            <a:r>
              <a:rPr lang="cs-CZ" altLang="ja-JP" dirty="0"/>
              <a:t>	$20, -16(%</a:t>
            </a:r>
            <a:r>
              <a:rPr lang="cs-CZ" altLang="ja-JP" dirty="0" err="1"/>
              <a:t>ebp</a:t>
            </a:r>
            <a:r>
              <a:rPr lang="cs-CZ" altLang="ja-JP" dirty="0"/>
              <a:t>)</a:t>
            </a:r>
          </a:p>
          <a:p>
            <a:pPr marL="0" indent="0">
              <a:buNone/>
            </a:pPr>
            <a:r>
              <a:rPr lang="ro-RO" altLang="ja-JP" dirty="0"/>
              <a:t>	</a:t>
            </a:r>
            <a:r>
              <a:rPr lang="cs-CZ" altLang="ja-JP" dirty="0" err="1" smtClean="0"/>
              <a:t>movl</a:t>
            </a:r>
            <a:r>
              <a:rPr lang="cs-CZ" altLang="ja-JP" dirty="0"/>
              <a:t>	-16(%</a:t>
            </a:r>
            <a:r>
              <a:rPr lang="cs-CZ" altLang="ja-JP" dirty="0" err="1"/>
              <a:t>ebp</a:t>
            </a:r>
            <a:r>
              <a:rPr lang="cs-CZ" altLang="ja-JP" dirty="0"/>
              <a:t>), %</a:t>
            </a:r>
            <a:r>
              <a:rPr lang="cs-CZ" altLang="ja-JP" dirty="0" err="1"/>
              <a:t>eax</a:t>
            </a:r>
            <a:endParaRPr lang="cs-CZ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addl</a:t>
            </a:r>
            <a:r>
              <a:rPr lang="en-US" altLang="ja-JP" dirty="0"/>
              <a:t>	-12(%</a:t>
            </a:r>
            <a:r>
              <a:rPr lang="en-US" altLang="ja-JP" dirty="0" err="1"/>
              <a:t>ebp</a:t>
            </a:r>
            <a:r>
              <a:rPr lang="en-US" altLang="ja-JP" dirty="0"/>
              <a:t>), %</a:t>
            </a:r>
            <a:r>
              <a:rPr lang="en-US" altLang="ja-JP" dirty="0" err="1"/>
              <a:t>eax</a:t>
            </a:r>
            <a:endParaRPr lang="en-US" altLang="ja-JP" dirty="0"/>
          </a:p>
          <a:p>
            <a:pPr marL="0" indent="0">
              <a:buNone/>
            </a:pPr>
            <a:r>
              <a:rPr lang="cs-CZ" altLang="ja-JP" dirty="0"/>
              <a:t>	</a:t>
            </a:r>
            <a:r>
              <a:rPr lang="cs-CZ" altLang="ja-JP" dirty="0" err="1"/>
              <a:t>movl</a:t>
            </a:r>
            <a:r>
              <a:rPr lang="cs-CZ" altLang="ja-JP" dirty="0"/>
              <a:t>	%</a:t>
            </a:r>
            <a:r>
              <a:rPr lang="cs-CZ" altLang="ja-JP" dirty="0" err="1"/>
              <a:t>eax</a:t>
            </a:r>
            <a:r>
              <a:rPr lang="cs-CZ" altLang="ja-JP" dirty="0"/>
              <a:t>, -20(%</a:t>
            </a:r>
            <a:r>
              <a:rPr lang="cs-CZ" altLang="ja-JP" dirty="0" err="1"/>
              <a:t>ebp</a:t>
            </a:r>
            <a:r>
              <a:rPr lang="cs-CZ" altLang="ja-JP" dirty="0" smtClean="0"/>
              <a:t>)</a:t>
            </a:r>
          </a:p>
          <a:p>
            <a:pPr marL="0" indent="0">
              <a:buNone/>
            </a:pPr>
            <a:endParaRPr lang="cs-CZ" altLang="ja-JP" dirty="0"/>
          </a:p>
        </p:txBody>
      </p:sp>
    </p:spTree>
    <p:extLst>
      <p:ext uri="{BB962C8B-B14F-4D97-AF65-F5344CB8AC3E}">
        <p14:creationId xmlns:p14="http://schemas.microsoft.com/office/powerpoint/2010/main" val="1001017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プログラム言語の翻訳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コンパイラ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プログラムを実行するより前に，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プログラム全体を翻訳してしまう方式．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皆さんがプログラミング演習で使っているもの．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利点：実行速度が速い．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事前にプログラミングのミスをチェックできる．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Ｃ言語はコンパイラ言語．</a:t>
            </a:r>
            <a:endParaRPr lang="en-US" altLang="ja-JP" dirty="0" smtClean="0"/>
          </a:p>
          <a:p>
            <a:r>
              <a:rPr kumimoji="1" lang="ja-JP" altLang="en-US" dirty="0" smtClean="0"/>
              <a:t>インタプリタ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プログラムを，それぞれの行の実行の直前に，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その都度翻訳しながら実行していく方式．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BASIC </a:t>
            </a:r>
            <a:r>
              <a:rPr kumimoji="1" lang="ja-JP" altLang="en-US" dirty="0" smtClean="0"/>
              <a:t>のほか，最近は</a:t>
            </a:r>
            <a:r>
              <a:rPr kumimoji="1" lang="en-US" altLang="ja-JP" dirty="0" smtClean="0"/>
              <a:t> JavaScript 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 Perl, PHP </a:t>
            </a:r>
            <a:r>
              <a:rPr kumimoji="1" lang="ja-JP" altLang="en-US" dirty="0" smtClean="0"/>
              <a:t>などの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関連やスクリプト言語で多く用いられている．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利点：すぐに試すことが出来る．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欠点：実行速度が遅い．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62427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インタプリタとコンパイラ</a:t>
            </a:r>
            <a:endParaRPr lang="ja-JP" altLang="en-US" dirty="0"/>
          </a:p>
        </p:txBody>
      </p:sp>
      <p:pic>
        <p:nvPicPr>
          <p:cNvPr id="4" name="3103-1.mpg">
            <a:hlinkClick r:id="" action="ppaction://media"/>
          </p:cNvPr>
          <p:cNvPicPr/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98882" y="905933"/>
            <a:ext cx="7546235" cy="5659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プログラムの作成手順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199" y="1025107"/>
            <a:ext cx="5398259" cy="568049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実行可能プログラムを作るまで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高水準言語の</a:t>
            </a:r>
            <a:r>
              <a:rPr lang="ja-JP" altLang="en-US" dirty="0" smtClean="0">
                <a:solidFill>
                  <a:srgbClr val="FF0000"/>
                </a:solidFill>
              </a:rPr>
              <a:t>ソースプログラム（原始プログラム）</a:t>
            </a:r>
            <a:r>
              <a:rPr lang="ja-JP" altLang="en-US" dirty="0" smtClean="0"/>
              <a:t>は，</a:t>
            </a:r>
            <a:r>
              <a:rPr lang="ja-JP" altLang="en-US" dirty="0" smtClean="0">
                <a:solidFill>
                  <a:srgbClr val="FF0000"/>
                </a:solidFill>
              </a:rPr>
              <a:t>コンパイラ</a:t>
            </a:r>
            <a:r>
              <a:rPr lang="ja-JP" altLang="en-US" dirty="0" smtClean="0"/>
              <a:t>によって目的プログラム（オブジェクト）に変換される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複数の目的プログラムに，ライブラリ（</a:t>
            </a:r>
            <a:r>
              <a:rPr lang="en-US" altLang="ja-JP" dirty="0" err="1" smtClean="0"/>
              <a:t>printf</a:t>
            </a:r>
            <a:r>
              <a:rPr lang="en-US" altLang="ja-JP" dirty="0" smtClean="0"/>
              <a:t> </a:t>
            </a:r>
            <a:r>
              <a:rPr lang="ja-JP" altLang="en-US" dirty="0" smtClean="0"/>
              <a:t>などの関数が入っている）をつなぎあわせて，</a:t>
            </a:r>
            <a:r>
              <a:rPr lang="ja-JP" altLang="en-US" dirty="0" smtClean="0">
                <a:solidFill>
                  <a:srgbClr val="FF0000"/>
                </a:solidFill>
              </a:rPr>
              <a:t>実行可能プログラム</a:t>
            </a:r>
            <a:r>
              <a:rPr lang="ja-JP" altLang="en-US" dirty="0" smtClean="0"/>
              <a:t>が出来る</a:t>
            </a:r>
            <a:endParaRPr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088955" y="1421928"/>
            <a:ext cx="2875669" cy="726875"/>
          </a:xfrm>
          <a:prstGeom prst="roundRect">
            <a:avLst/>
          </a:prstGeom>
          <a:solidFill>
            <a:schemeClr val="bg1"/>
          </a:solidFill>
          <a:ln w="317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ソースプログラム</a:t>
            </a:r>
            <a:endParaRPr kumimoji="1" lang="en-US" altLang="ja-JP" dirty="0" smtClean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（</a:t>
            </a:r>
            <a:r>
              <a:rPr lang="en-US" altLang="ja-JP" dirty="0" err="1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abc.c</a:t>
            </a:r>
            <a:r>
              <a:rPr lang="en-US" altLang="ja-JP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など）</a:t>
            </a:r>
            <a:endParaRPr kumimoji="1" lang="ja-JP" altLang="en-US" dirty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cxnSp>
        <p:nvCxnSpPr>
          <p:cNvPr id="5" name="直線矢印コネクタ 4"/>
          <p:cNvCxnSpPr>
            <a:stCxn id="4" idx="2"/>
            <a:endCxn id="6" idx="0"/>
          </p:cNvCxnSpPr>
          <p:nvPr/>
        </p:nvCxnSpPr>
        <p:spPr>
          <a:xfrm rot="5400000">
            <a:off x="6758179" y="2917414"/>
            <a:ext cx="1537222" cy="1588"/>
          </a:xfrm>
          <a:prstGeom prst="straightConnector1">
            <a:avLst/>
          </a:prstGeom>
          <a:ln>
            <a:solidFill>
              <a:srgbClr val="0B539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角丸四角形 5"/>
          <p:cNvSpPr/>
          <p:nvPr/>
        </p:nvSpPr>
        <p:spPr>
          <a:xfrm>
            <a:off x="6088955" y="3686025"/>
            <a:ext cx="2875669" cy="726875"/>
          </a:xfrm>
          <a:prstGeom prst="roundRect">
            <a:avLst/>
          </a:prstGeom>
          <a:solidFill>
            <a:schemeClr val="bg1"/>
          </a:solidFill>
          <a:ln w="317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目的プログラム</a:t>
            </a:r>
            <a:endParaRPr kumimoji="1" lang="en-US" altLang="ja-JP" dirty="0" smtClean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（</a:t>
            </a:r>
            <a:r>
              <a:rPr lang="en-US" altLang="ja-JP" dirty="0" err="1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abc.o</a:t>
            </a:r>
            <a:r>
              <a:rPr lang="en-US" altLang="ja-JP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など）</a:t>
            </a:r>
            <a:endParaRPr kumimoji="1" lang="ja-JP" altLang="en-US" dirty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088955" y="5789770"/>
            <a:ext cx="2875669" cy="726875"/>
          </a:xfrm>
          <a:prstGeom prst="roundRect">
            <a:avLst/>
          </a:prstGeom>
          <a:solidFill>
            <a:schemeClr val="bg1"/>
          </a:solidFill>
          <a:ln w="317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実行可能プログラム（</a:t>
            </a:r>
            <a:r>
              <a:rPr lang="en-US" altLang="ja-JP" dirty="0" err="1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abc</a:t>
            </a:r>
            <a:r>
              <a:rPr lang="en-US" altLang="ja-JP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や</a:t>
            </a:r>
            <a:r>
              <a:rPr lang="en-US" altLang="ja-JP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a.out</a:t>
            </a:r>
            <a:r>
              <a:rPr lang="en-US" altLang="ja-JP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など）</a:t>
            </a:r>
            <a:endParaRPr kumimoji="1" lang="ja-JP" altLang="en-US" dirty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712195" y="4791217"/>
            <a:ext cx="1833696" cy="726875"/>
          </a:xfrm>
          <a:prstGeom prst="roundRect">
            <a:avLst/>
          </a:prstGeom>
          <a:solidFill>
            <a:schemeClr val="bg1"/>
          </a:solidFill>
          <a:ln w="317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ライブラリ等</a:t>
            </a:r>
            <a:endParaRPr kumimoji="1" lang="ja-JP" altLang="en-US" dirty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811457" y="2709565"/>
            <a:ext cx="1429078" cy="404079"/>
          </a:xfrm>
          <a:prstGeom prst="rect">
            <a:avLst/>
          </a:prstGeom>
          <a:solidFill>
            <a:srgbClr val="FFFF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コンパイル</a:t>
            </a:r>
            <a:endParaRPr kumimoji="1" lang="ja-JP" altLang="en-US" dirty="0">
              <a:solidFill>
                <a:srgbClr val="000000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cxnSp>
        <p:nvCxnSpPr>
          <p:cNvPr id="13" name="直線矢印コネクタ 12"/>
          <p:cNvCxnSpPr>
            <a:stCxn id="6" idx="2"/>
            <a:endCxn id="7" idx="0"/>
          </p:cNvCxnSpPr>
          <p:nvPr/>
        </p:nvCxnSpPr>
        <p:spPr>
          <a:xfrm rot="5400000">
            <a:off x="6838355" y="5101335"/>
            <a:ext cx="1376870" cy="1588"/>
          </a:xfrm>
          <a:prstGeom prst="straightConnector1">
            <a:avLst/>
          </a:prstGeom>
          <a:ln>
            <a:solidFill>
              <a:srgbClr val="0B539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6811457" y="4952615"/>
            <a:ext cx="1429078" cy="404079"/>
          </a:xfrm>
          <a:prstGeom prst="rect">
            <a:avLst/>
          </a:prstGeom>
          <a:solidFill>
            <a:srgbClr val="FFFF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リンク</a:t>
            </a:r>
            <a:endParaRPr kumimoji="1" lang="ja-JP" altLang="en-US" dirty="0">
              <a:solidFill>
                <a:srgbClr val="000000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cxnSp>
        <p:nvCxnSpPr>
          <p:cNvPr id="16" name="直線矢印コネクタ 15"/>
          <p:cNvCxnSpPr>
            <a:stCxn id="8" idx="3"/>
            <a:endCxn id="12" idx="1"/>
          </p:cNvCxnSpPr>
          <p:nvPr/>
        </p:nvCxnSpPr>
        <p:spPr>
          <a:xfrm>
            <a:off x="6545891" y="5154655"/>
            <a:ext cx="265566" cy="1588"/>
          </a:xfrm>
          <a:prstGeom prst="straightConnector1">
            <a:avLst/>
          </a:prstGeom>
          <a:ln>
            <a:solidFill>
              <a:srgbClr val="0B539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プログラム言語の種類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言語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多くのソフトウェアがＣ言語で作られている．</a:t>
            </a:r>
            <a:endParaRPr lang="en-US" altLang="ja-JP" dirty="0"/>
          </a:p>
          <a:p>
            <a:pPr lvl="1"/>
            <a:r>
              <a:rPr lang="ja-JP" altLang="en-US" dirty="0" smtClean="0"/>
              <a:t>オペレーティングシステムもほとんどがＣ言語で作られている．</a:t>
            </a:r>
            <a:endParaRPr lang="en-US" altLang="ja-JP" dirty="0" smtClean="0"/>
          </a:p>
          <a:p>
            <a:r>
              <a:rPr kumimoji="1" lang="en-US" altLang="ja-JP" dirty="0" smtClean="0"/>
              <a:t>COBOL</a:t>
            </a:r>
          </a:p>
          <a:p>
            <a:pPr lvl="1"/>
            <a:r>
              <a:rPr lang="ja-JP" altLang="en-US" dirty="0" smtClean="0"/>
              <a:t>事務処理，会計処理向け言語．銀行の大型システム等．</a:t>
            </a:r>
            <a:endParaRPr lang="en-US" altLang="ja-JP" dirty="0" smtClean="0"/>
          </a:p>
          <a:p>
            <a:r>
              <a:rPr kumimoji="1" lang="en-US" altLang="ja-JP" dirty="0" smtClean="0"/>
              <a:t>BASIC</a:t>
            </a:r>
          </a:p>
          <a:p>
            <a:pPr lvl="1"/>
            <a:r>
              <a:rPr lang="ja-JP" altLang="en-US" dirty="0" smtClean="0"/>
              <a:t>初心者向け言語．普通，インタプリタで実行する．</a:t>
            </a:r>
            <a:endParaRPr lang="en-US" altLang="ja-JP" dirty="0" smtClean="0"/>
          </a:p>
          <a:p>
            <a:r>
              <a:rPr kumimoji="1" lang="en-US" altLang="ja-JP" dirty="0" smtClean="0"/>
              <a:t>Fortran</a:t>
            </a:r>
          </a:p>
          <a:p>
            <a:pPr lvl="1"/>
            <a:r>
              <a:rPr lang="ja-JP" altLang="en-US" dirty="0" smtClean="0"/>
              <a:t>科学技術計算（行列計算など）向け言語．</a:t>
            </a:r>
            <a:endParaRPr lang="en-US" altLang="ja-JP" dirty="0" smtClean="0"/>
          </a:p>
          <a:p>
            <a:r>
              <a:rPr lang="en-US" altLang="ja-JP" dirty="0" smtClean="0"/>
              <a:t>PASCAL</a:t>
            </a:r>
          </a:p>
          <a:p>
            <a:pPr lvl="1"/>
            <a:r>
              <a:rPr lang="ja-JP" altLang="en-US" dirty="0" smtClean="0"/>
              <a:t>大学の研究者が作った．教育向け．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258628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プログラム言語の種類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オブジェクト指向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「データ構造」（対象．オブジェクト．）と，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それに対する操作を組にして記述していく方法．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「手順」よりも「対象」に注目した考え方．</a:t>
            </a:r>
            <a:endParaRPr kumimoji="1" lang="en-US" altLang="ja-JP" dirty="0" smtClean="0"/>
          </a:p>
          <a:p>
            <a:r>
              <a:rPr kumimoji="1" lang="en-US" altLang="ja-JP" dirty="0" smtClean="0"/>
              <a:t>C++</a:t>
            </a:r>
          </a:p>
          <a:p>
            <a:pPr lvl="1"/>
            <a:r>
              <a:rPr lang="en-US" altLang="ja-JP" dirty="0" smtClean="0"/>
              <a:t>C</a:t>
            </a:r>
            <a:r>
              <a:rPr lang="ja-JP" altLang="en-US" dirty="0" smtClean="0"/>
              <a:t>言語を元にオブジェクト指向を取り入れた言語．</a:t>
            </a:r>
            <a:endParaRPr lang="en-US" altLang="ja-JP" dirty="0" smtClean="0"/>
          </a:p>
          <a:p>
            <a:r>
              <a:rPr lang="en-US" altLang="ja-JP" dirty="0" smtClean="0"/>
              <a:t>Java</a:t>
            </a:r>
          </a:p>
          <a:p>
            <a:pPr lvl="1"/>
            <a:r>
              <a:rPr kumimoji="1" lang="en-US" altLang="ja-JP" dirty="0" smtClean="0"/>
              <a:t>C</a:t>
            </a:r>
            <a:r>
              <a:rPr kumimoji="1" lang="ja-JP" altLang="en-US" dirty="0" smtClean="0"/>
              <a:t>言語より機種依存性が低く，高機能．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携帯電話のアプリ（</a:t>
            </a:r>
            <a:r>
              <a:rPr lang="en-US" altLang="ja-JP" dirty="0" err="1" smtClean="0"/>
              <a:t>i</a:t>
            </a:r>
            <a:r>
              <a:rPr lang="ja-JP" altLang="en-US" dirty="0" smtClean="0"/>
              <a:t>アプリなど）で広く使われている．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45277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アルゴリズムとは？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プログラムにおける「</a:t>
            </a:r>
            <a:r>
              <a:rPr kumimoji="1" lang="ja-JP" altLang="en-US" dirty="0" smtClean="0">
                <a:solidFill>
                  <a:srgbClr val="FF0000"/>
                </a:solidFill>
              </a:rPr>
              <a:t>仕事の手順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同じ目的でも，「仕事の手順」にはいろいろある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「仕事の手順」によって，</a:t>
            </a:r>
            <a:r>
              <a:rPr lang="ja-JP" altLang="en-US" u="sng" dirty="0" smtClean="0"/>
              <a:t>速度が大きく変わる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アルゴリズムの例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整列（ソーティング）</a:t>
            </a:r>
            <a:r>
              <a:rPr lang="ja-JP" altLang="ja-JP" dirty="0"/>
              <a:t>　</a:t>
            </a:r>
            <a:r>
              <a:rPr lang="ja-JP" altLang="en-US" dirty="0" smtClean="0"/>
              <a:t>数値を順に並べ替える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５　９　３　２　８　４　１　７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	</a:t>
            </a:r>
            <a:r>
              <a:rPr lang="ja-JP" altLang="en-US" dirty="0" smtClean="0"/>
              <a:t>　　　　　　　</a:t>
            </a:r>
            <a:r>
              <a:rPr lang="en-US" altLang="ja-JP" dirty="0" smtClean="0"/>
              <a:t>↓</a:t>
            </a:r>
            <a:br>
              <a:rPr lang="en-US" altLang="ja-JP" dirty="0" smtClean="0"/>
            </a:br>
            <a:r>
              <a:rPr lang="ja-JP" altLang="en-US" dirty="0" smtClean="0"/>
              <a:t>１　２　３　４　５　７　８　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どうやったら速いでしょうか？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ja-JP" altLang="en-US" dirty="0" smtClean="0"/>
              <a:t>後期「データ構造とアルゴリズムＩ」で習います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メモ 3"/>
          <p:cNvSpPr/>
          <p:nvPr/>
        </p:nvSpPr>
        <p:spPr>
          <a:xfrm>
            <a:off x="457200" y="276205"/>
            <a:ext cx="3455178" cy="629728"/>
          </a:xfrm>
          <a:prstGeom prst="foldedCorner">
            <a:avLst/>
          </a:prstGeom>
          <a:solidFill>
            <a:srgbClr val="FDFF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071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ja-JP" altLang="en-US" smtClean="0"/>
              <a:t>単純な整列（バブルソート）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877887"/>
          </a:xfrm>
        </p:spPr>
        <p:txBody>
          <a:bodyPr/>
          <a:lstStyle/>
          <a:p>
            <a:pPr>
              <a:defRPr/>
            </a:pPr>
            <a:r>
              <a:rPr kumimoji="0" lang="ja-JP" altLang="en-US" sz="2400" smtClean="0"/>
              <a:t>配列の後ろから先頭に向かって走査し，もし隣り合う二つの要素の大小関係が逆であったら入れ替える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38200" y="3352800"/>
            <a:ext cx="68897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２回目　</a:t>
            </a:r>
            <a:r>
              <a:rPr lang="en-US" altLang="ja-JP" sz="2400">
                <a:solidFill>
                  <a:srgbClr val="FF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3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20  6  55  74  13  45  30  87  46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　　　　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                           46  87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                               30  46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                           30  45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                       13  30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                   13  74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               13  55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            6  13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         </a:t>
            </a:r>
            <a:r>
              <a:rPr lang="en-US" altLang="ja-JP" sz="2400">
                <a:solidFill>
                  <a:srgbClr val="FF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6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316100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ja-JP" altLang="en-US" smtClean="0"/>
              <a:t>単純な整列（バブルソート）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877887"/>
          </a:xfrm>
        </p:spPr>
        <p:txBody>
          <a:bodyPr/>
          <a:lstStyle/>
          <a:p>
            <a:pPr>
              <a:defRPr/>
            </a:pPr>
            <a:r>
              <a:rPr kumimoji="0" lang="ja-JP" altLang="en-US" sz="2400" dirty="0" smtClean="0"/>
              <a:t>配列の後ろから先頭に向かって走査し，もし隣り合う二つの要素の大小関係が逆であったら</a:t>
            </a:r>
            <a:r>
              <a:rPr kumimoji="0" lang="ja-JP" altLang="en-US" sz="2400" dirty="0" smtClean="0"/>
              <a:t>入れ替える</a:t>
            </a:r>
            <a:endParaRPr kumimoji="0" lang="en-US" altLang="ja-JP" sz="2400" dirty="0" smtClean="0"/>
          </a:p>
          <a:p>
            <a:pPr>
              <a:defRPr/>
            </a:pPr>
            <a:r>
              <a:rPr kumimoji="0" lang="ja-JP" altLang="en-US" sz="2400" dirty="0" smtClean="0"/>
              <a:t>計算量は，要素数</a:t>
            </a:r>
            <a:r>
              <a:rPr kumimoji="0" lang="en-US" altLang="ja-JP" sz="2400" dirty="0" smtClean="0"/>
              <a:t> n </a:t>
            </a:r>
            <a:r>
              <a:rPr kumimoji="0" lang="ja-JP" altLang="en-US" sz="2400" dirty="0" smtClean="0"/>
              <a:t>の二乗</a:t>
            </a:r>
            <a:r>
              <a:rPr kumimoji="0" lang="en-US" altLang="ja-JP" sz="2400" dirty="0" smtClean="0"/>
              <a:t> n</a:t>
            </a:r>
            <a:r>
              <a:rPr kumimoji="0" lang="en-US" altLang="ja-JP" sz="2400" baseline="30000" dirty="0" smtClean="0"/>
              <a:t>2</a:t>
            </a:r>
            <a:r>
              <a:rPr kumimoji="0" lang="en-US" altLang="ja-JP" sz="2400" dirty="0" smtClean="0"/>
              <a:t> </a:t>
            </a:r>
            <a:r>
              <a:rPr kumimoji="0" lang="ja-JP" altLang="en-US" sz="2400" dirty="0" smtClean="0"/>
              <a:t>に比例する</a:t>
            </a:r>
            <a:endParaRPr kumimoji="0" lang="ja-JP" altLang="en-US" sz="2400" dirty="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38200" y="3352800"/>
            <a:ext cx="688975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２回目　</a:t>
            </a:r>
            <a:r>
              <a:rPr lang="en-US" altLang="ja-JP" sz="2400">
                <a:solidFill>
                  <a:srgbClr val="FF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3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</a:t>
            </a:r>
            <a:r>
              <a:rPr lang="en-US" altLang="ja-JP" sz="2400">
                <a:solidFill>
                  <a:srgbClr val="FF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6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20  13  55  74  30  45  46  87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３回目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</a:t>
            </a:r>
            <a:r>
              <a:rPr lang="en-US" altLang="ja-JP" sz="2400">
                <a:solidFill>
                  <a:srgbClr val="FF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3  6  13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20  30  55  74  45  46  87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４回目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</a:t>
            </a:r>
            <a:r>
              <a:rPr lang="en-US" altLang="ja-JP" sz="2400">
                <a:solidFill>
                  <a:srgbClr val="FF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3  6  13  20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30  45  55  74  46  87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５回目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</a:t>
            </a:r>
            <a:r>
              <a:rPr lang="en-US" altLang="ja-JP" sz="2400">
                <a:solidFill>
                  <a:srgbClr val="FF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3  6  13  20  30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45  46  55  74  87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６回目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</a:t>
            </a:r>
            <a:r>
              <a:rPr lang="en-US" altLang="ja-JP" sz="2400">
                <a:solidFill>
                  <a:srgbClr val="FF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3  6  13  20  30  45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46  55  74  87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７回目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</a:t>
            </a:r>
            <a:r>
              <a:rPr lang="en-US" altLang="ja-JP" sz="2400">
                <a:solidFill>
                  <a:srgbClr val="FF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3  6  13  20  30  45  46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55  74  87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８回目　</a:t>
            </a:r>
            <a:r>
              <a:rPr lang="en-US" altLang="ja-JP" sz="2400">
                <a:solidFill>
                  <a:srgbClr val="FF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3  6  13  20  30  45  46  55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74  87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９回目　</a:t>
            </a:r>
            <a:r>
              <a:rPr lang="en-US" altLang="ja-JP" sz="2400">
                <a:solidFill>
                  <a:srgbClr val="FF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3  6  13  20  30  45  46  55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</a:t>
            </a:r>
            <a:r>
              <a:rPr lang="en-US" altLang="ja-JP" sz="2400">
                <a:solidFill>
                  <a:srgbClr val="FF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74</a:t>
            </a:r>
            <a:r>
              <a:rPr lang="en-US" altLang="ja-JP" sz="2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  87</a:t>
            </a:r>
          </a:p>
        </p:txBody>
      </p:sp>
    </p:spTree>
    <p:extLst>
      <p:ext uri="{BB962C8B-B14F-4D97-AF65-F5344CB8AC3E}">
        <p14:creationId xmlns:p14="http://schemas.microsoft.com/office/powerpoint/2010/main" val="80780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ja-JP" altLang="en-US" smtClean="0"/>
              <a:t>クイックソート</a:t>
            </a:r>
            <a:r>
              <a:rPr kumimoji="0" lang="en-US" altLang="ja-JP" smtClean="0"/>
              <a:t>(quick sort)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kumimoji="0" lang="ja-JP" altLang="en-US" dirty="0" smtClean="0"/>
              <a:t>データ列から枢軸</a:t>
            </a:r>
            <a:r>
              <a:rPr kumimoji="0" lang="en-US" altLang="ja-JP" dirty="0" smtClean="0"/>
              <a:t>(</a:t>
            </a:r>
            <a:r>
              <a:rPr kumimoji="0" lang="ja-JP" altLang="en-US" dirty="0" smtClean="0"/>
              <a:t>ピボット</a:t>
            </a:r>
            <a:r>
              <a:rPr kumimoji="0" lang="en-US" altLang="ja-JP" dirty="0" smtClean="0"/>
              <a:t>, Pivot)</a:t>
            </a:r>
            <a:r>
              <a:rPr kumimoji="0" lang="ja-JP" altLang="en-US" dirty="0" smtClean="0"/>
              <a:t>を選ぶ</a:t>
            </a:r>
            <a:endParaRPr kumimoji="0" lang="en-US" altLang="ja-JP" dirty="0" smtClean="0"/>
          </a:p>
          <a:p>
            <a:pPr>
              <a:defRPr/>
            </a:pPr>
            <a:r>
              <a:rPr kumimoji="0" lang="ja-JP" altLang="en-US" dirty="0" smtClean="0"/>
              <a:t>枢軸の値より，小さいもの，大きいものに分割する</a:t>
            </a:r>
            <a:endParaRPr kumimoji="0" lang="en-US" altLang="ja-JP" dirty="0" smtClean="0"/>
          </a:p>
          <a:p>
            <a:pPr>
              <a:defRPr/>
            </a:pPr>
            <a:r>
              <a:rPr kumimoji="0" lang="ja-JP" altLang="en-US" dirty="0" smtClean="0"/>
              <a:t>分割されたそれぞれを整列する</a:t>
            </a:r>
            <a:r>
              <a:rPr kumimoji="0" lang="ja-JP" altLang="en-US" dirty="0" smtClean="0"/>
              <a:t>．</a:t>
            </a:r>
            <a:endParaRPr kumimoji="0" lang="en-US" altLang="ja-JP" dirty="0" smtClean="0"/>
          </a:p>
          <a:p>
            <a:pPr>
              <a:defRPr/>
            </a:pPr>
            <a:endParaRPr kumimoji="0" lang="en-US" altLang="ja-JP" dirty="0"/>
          </a:p>
          <a:p>
            <a:pPr>
              <a:defRPr/>
            </a:pPr>
            <a:r>
              <a:rPr kumimoji="0" lang="ja-JP" altLang="en-US" dirty="0" smtClean="0"/>
              <a:t>計算量は，要素数を</a:t>
            </a:r>
            <a:r>
              <a:rPr kumimoji="0" lang="en-US" altLang="ja-JP" dirty="0" smtClean="0"/>
              <a:t>n</a:t>
            </a:r>
            <a:r>
              <a:rPr kumimoji="0" lang="ja-JP" altLang="en-US" dirty="0" smtClean="0"/>
              <a:t>とすると，</a:t>
            </a:r>
            <a:r>
              <a:rPr kumimoji="0" lang="en-US" altLang="ja-JP" dirty="0" smtClean="0"/>
              <a:t>n log n</a:t>
            </a:r>
            <a:r>
              <a:rPr kumimoji="0" lang="ja-JP" altLang="en-US" dirty="0" smtClean="0"/>
              <a:t>になることが期待できる</a:t>
            </a:r>
            <a:endParaRPr kumimoji="0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4432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ja-JP" altLang="en-US" smtClean="0"/>
              <a:t>クイックソート</a:t>
            </a:r>
            <a:r>
              <a:rPr kumimoji="0" lang="en-US" altLang="ja-JP" smtClean="0"/>
              <a:t>(quick sort)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609600" y="22098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45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219200" y="22098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13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1828800" y="22098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30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2438400" y="22098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64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3048000" y="22098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55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3657600" y="22098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74</a:t>
            </a: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4267200" y="22098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87</a:t>
            </a:r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4876800" y="22098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22</a:t>
            </a: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5486400" y="22098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28</a:t>
            </a:r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6096000" y="22098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46</a:t>
            </a:r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6705600" y="22098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19</a:t>
            </a:r>
          </a:p>
        </p:txBody>
      </p: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7315200" y="22098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91</a:t>
            </a:r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7924800" y="22098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66</a:t>
            </a:r>
          </a:p>
        </p:txBody>
      </p:sp>
      <p:sp>
        <p:nvSpPr>
          <p:cNvPr id="92176" name="Rectangle 16"/>
          <p:cNvSpPr>
            <a:spLocks noChangeArrowheads="1"/>
          </p:cNvSpPr>
          <p:nvPr/>
        </p:nvSpPr>
        <p:spPr bwMode="auto">
          <a:xfrm>
            <a:off x="609600" y="38100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45</a:t>
            </a: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8382000" y="2667000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Pivot</a:t>
            </a:r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>
            <a:off x="81534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1219200" y="38100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13</a:t>
            </a:r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1828800" y="38100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30</a:t>
            </a:r>
          </a:p>
        </p:txBody>
      </p: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7315200" y="38100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91</a:t>
            </a:r>
          </a:p>
        </p:txBody>
      </p:sp>
      <p:sp>
        <p:nvSpPr>
          <p:cNvPr id="92182" name="Line 22"/>
          <p:cNvSpPr>
            <a:spLocks noChangeShapeType="1"/>
          </p:cNvSpPr>
          <p:nvPr/>
        </p:nvSpPr>
        <p:spPr bwMode="auto">
          <a:xfrm>
            <a:off x="1447800" y="2667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>
            <a:off x="2057400" y="2667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>
            <a:off x="7543800" y="2667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185" name="Rectangle 25"/>
          <p:cNvSpPr>
            <a:spLocks noChangeArrowheads="1"/>
          </p:cNvSpPr>
          <p:nvPr/>
        </p:nvSpPr>
        <p:spPr bwMode="auto">
          <a:xfrm>
            <a:off x="7924800" y="29718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66</a:t>
            </a:r>
          </a:p>
        </p:txBody>
      </p:sp>
      <p:sp>
        <p:nvSpPr>
          <p:cNvPr id="92186" name="Rectangle 26"/>
          <p:cNvSpPr>
            <a:spLocks noChangeArrowheads="1"/>
          </p:cNvSpPr>
          <p:nvPr/>
        </p:nvSpPr>
        <p:spPr bwMode="auto">
          <a:xfrm>
            <a:off x="2438400" y="38100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64</a:t>
            </a:r>
          </a:p>
        </p:txBody>
      </p:sp>
      <p:sp>
        <p:nvSpPr>
          <p:cNvPr id="92187" name="Rectangle 27"/>
          <p:cNvSpPr>
            <a:spLocks noChangeArrowheads="1"/>
          </p:cNvSpPr>
          <p:nvPr/>
        </p:nvSpPr>
        <p:spPr bwMode="auto">
          <a:xfrm>
            <a:off x="3048000" y="38100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55</a:t>
            </a:r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>
            <a:off x="838200" y="2667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189" name="Line 29"/>
          <p:cNvSpPr>
            <a:spLocks noChangeShapeType="1"/>
          </p:cNvSpPr>
          <p:nvPr/>
        </p:nvSpPr>
        <p:spPr bwMode="auto">
          <a:xfrm>
            <a:off x="2667000" y="2667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190" name="Line 30"/>
          <p:cNvSpPr>
            <a:spLocks noChangeShapeType="1"/>
          </p:cNvSpPr>
          <p:nvPr/>
        </p:nvSpPr>
        <p:spPr bwMode="auto">
          <a:xfrm>
            <a:off x="3276600" y="2667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191" name="Rectangle 31"/>
          <p:cNvSpPr>
            <a:spLocks noChangeArrowheads="1"/>
          </p:cNvSpPr>
          <p:nvPr/>
        </p:nvSpPr>
        <p:spPr bwMode="auto">
          <a:xfrm>
            <a:off x="3657600" y="38100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19</a:t>
            </a:r>
          </a:p>
        </p:txBody>
      </p:sp>
      <p:sp>
        <p:nvSpPr>
          <p:cNvPr id="92192" name="Rectangle 32"/>
          <p:cNvSpPr>
            <a:spLocks noChangeArrowheads="1"/>
          </p:cNvSpPr>
          <p:nvPr/>
        </p:nvSpPr>
        <p:spPr bwMode="auto">
          <a:xfrm>
            <a:off x="6705600" y="38100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74</a:t>
            </a:r>
          </a:p>
        </p:txBody>
      </p:sp>
      <p:sp>
        <p:nvSpPr>
          <p:cNvPr id="92193" name="Line 33"/>
          <p:cNvSpPr>
            <a:spLocks noChangeShapeType="1"/>
          </p:cNvSpPr>
          <p:nvPr/>
        </p:nvSpPr>
        <p:spPr bwMode="auto">
          <a:xfrm>
            <a:off x="3886200" y="2667000"/>
            <a:ext cx="3124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194" name="Line 34"/>
          <p:cNvSpPr>
            <a:spLocks noChangeShapeType="1"/>
          </p:cNvSpPr>
          <p:nvPr/>
        </p:nvSpPr>
        <p:spPr bwMode="auto">
          <a:xfrm flipH="1">
            <a:off x="3886200" y="2667000"/>
            <a:ext cx="3124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195" name="Rectangle 35"/>
          <p:cNvSpPr>
            <a:spLocks noChangeArrowheads="1"/>
          </p:cNvSpPr>
          <p:nvPr/>
        </p:nvSpPr>
        <p:spPr bwMode="auto">
          <a:xfrm>
            <a:off x="7924800" y="38100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87</a:t>
            </a:r>
          </a:p>
        </p:txBody>
      </p:sp>
      <p:sp>
        <p:nvSpPr>
          <p:cNvPr id="92196" name="Rectangle 36"/>
          <p:cNvSpPr>
            <a:spLocks noChangeArrowheads="1"/>
          </p:cNvSpPr>
          <p:nvPr/>
        </p:nvSpPr>
        <p:spPr bwMode="auto">
          <a:xfrm>
            <a:off x="4267200" y="38100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46</a:t>
            </a:r>
          </a:p>
        </p:txBody>
      </p:sp>
      <p:sp>
        <p:nvSpPr>
          <p:cNvPr id="92197" name="Line 37"/>
          <p:cNvSpPr>
            <a:spLocks noChangeShapeType="1"/>
          </p:cNvSpPr>
          <p:nvPr/>
        </p:nvSpPr>
        <p:spPr bwMode="auto">
          <a:xfrm flipH="1">
            <a:off x="4495800" y="2667000"/>
            <a:ext cx="1905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198" name="Line 38"/>
          <p:cNvSpPr>
            <a:spLocks noChangeShapeType="1"/>
          </p:cNvSpPr>
          <p:nvPr/>
        </p:nvSpPr>
        <p:spPr bwMode="auto">
          <a:xfrm>
            <a:off x="4495800" y="2667000"/>
            <a:ext cx="1905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199" name="Rectangle 39"/>
          <p:cNvSpPr>
            <a:spLocks noChangeArrowheads="1"/>
          </p:cNvSpPr>
          <p:nvPr/>
        </p:nvSpPr>
        <p:spPr bwMode="auto">
          <a:xfrm>
            <a:off x="4876800" y="38100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22</a:t>
            </a:r>
          </a:p>
        </p:txBody>
      </p:sp>
      <p:sp>
        <p:nvSpPr>
          <p:cNvPr id="92200" name="Rectangle 40"/>
          <p:cNvSpPr>
            <a:spLocks noChangeArrowheads="1"/>
          </p:cNvSpPr>
          <p:nvPr/>
        </p:nvSpPr>
        <p:spPr bwMode="auto">
          <a:xfrm>
            <a:off x="5486400" y="38100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28</a:t>
            </a:r>
          </a:p>
        </p:txBody>
      </p:sp>
      <p:sp>
        <p:nvSpPr>
          <p:cNvPr id="92201" name="Line 41"/>
          <p:cNvSpPr>
            <a:spLocks noChangeShapeType="1"/>
          </p:cNvSpPr>
          <p:nvPr/>
        </p:nvSpPr>
        <p:spPr bwMode="auto">
          <a:xfrm>
            <a:off x="5105400" y="2667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02" name="Line 42"/>
          <p:cNvSpPr>
            <a:spLocks noChangeShapeType="1"/>
          </p:cNvSpPr>
          <p:nvPr/>
        </p:nvSpPr>
        <p:spPr bwMode="auto">
          <a:xfrm>
            <a:off x="5715000" y="2667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03" name="Rectangle 43"/>
          <p:cNvSpPr>
            <a:spLocks noChangeArrowheads="1"/>
          </p:cNvSpPr>
          <p:nvPr/>
        </p:nvSpPr>
        <p:spPr bwMode="auto">
          <a:xfrm>
            <a:off x="6096000" y="38100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66</a:t>
            </a:r>
          </a:p>
        </p:txBody>
      </p:sp>
      <p:sp>
        <p:nvSpPr>
          <p:cNvPr id="92204" name="Line 44"/>
          <p:cNvSpPr>
            <a:spLocks noChangeShapeType="1"/>
          </p:cNvSpPr>
          <p:nvPr/>
        </p:nvSpPr>
        <p:spPr bwMode="auto">
          <a:xfrm>
            <a:off x="80772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05" name="Rectangle 45"/>
          <p:cNvSpPr>
            <a:spLocks noChangeArrowheads="1"/>
          </p:cNvSpPr>
          <p:nvPr/>
        </p:nvSpPr>
        <p:spPr bwMode="auto">
          <a:xfrm>
            <a:off x="7924800" y="45720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87</a:t>
            </a:r>
          </a:p>
        </p:txBody>
      </p:sp>
      <p:sp>
        <p:nvSpPr>
          <p:cNvPr id="92206" name="Line 46"/>
          <p:cNvSpPr>
            <a:spLocks noChangeShapeType="1"/>
          </p:cNvSpPr>
          <p:nvPr/>
        </p:nvSpPr>
        <p:spPr bwMode="auto">
          <a:xfrm>
            <a:off x="57150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07" name="Rectangle 47"/>
          <p:cNvSpPr>
            <a:spLocks noChangeArrowheads="1"/>
          </p:cNvSpPr>
          <p:nvPr/>
        </p:nvSpPr>
        <p:spPr bwMode="auto">
          <a:xfrm>
            <a:off x="5486400" y="45720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28</a:t>
            </a:r>
          </a:p>
        </p:txBody>
      </p:sp>
      <p:sp>
        <p:nvSpPr>
          <p:cNvPr id="92208" name="Text Box 48"/>
          <p:cNvSpPr txBox="1">
            <a:spLocks noChangeArrowheads="1"/>
          </p:cNvSpPr>
          <p:nvPr/>
        </p:nvSpPr>
        <p:spPr bwMode="auto">
          <a:xfrm>
            <a:off x="8382000" y="4343400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Pivot</a:t>
            </a:r>
          </a:p>
        </p:txBody>
      </p:sp>
      <p:sp>
        <p:nvSpPr>
          <p:cNvPr id="92209" name="Text Box 49"/>
          <p:cNvSpPr txBox="1">
            <a:spLocks noChangeArrowheads="1"/>
          </p:cNvSpPr>
          <p:nvPr/>
        </p:nvSpPr>
        <p:spPr bwMode="auto">
          <a:xfrm>
            <a:off x="6019800" y="4419600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40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Pivot</a:t>
            </a:r>
          </a:p>
        </p:txBody>
      </p:sp>
      <p:sp>
        <p:nvSpPr>
          <p:cNvPr id="92210" name="Line 50"/>
          <p:cNvSpPr>
            <a:spLocks noChangeShapeType="1"/>
          </p:cNvSpPr>
          <p:nvPr/>
        </p:nvSpPr>
        <p:spPr bwMode="auto">
          <a:xfrm>
            <a:off x="4495800" y="4267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11" name="Line 51"/>
          <p:cNvSpPr>
            <a:spLocks noChangeShapeType="1"/>
          </p:cNvSpPr>
          <p:nvPr/>
        </p:nvSpPr>
        <p:spPr bwMode="auto">
          <a:xfrm>
            <a:off x="1447800" y="4267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12" name="Rectangle 52"/>
          <p:cNvSpPr>
            <a:spLocks noChangeArrowheads="1"/>
          </p:cNvSpPr>
          <p:nvPr/>
        </p:nvSpPr>
        <p:spPr bwMode="auto">
          <a:xfrm>
            <a:off x="4876800" y="5410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45</a:t>
            </a:r>
          </a:p>
        </p:txBody>
      </p:sp>
      <p:sp>
        <p:nvSpPr>
          <p:cNvPr id="92213" name="Rectangle 53"/>
          <p:cNvSpPr>
            <a:spLocks noChangeArrowheads="1"/>
          </p:cNvSpPr>
          <p:nvPr/>
        </p:nvSpPr>
        <p:spPr bwMode="auto">
          <a:xfrm>
            <a:off x="609600" y="5410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22</a:t>
            </a:r>
          </a:p>
        </p:txBody>
      </p:sp>
      <p:sp>
        <p:nvSpPr>
          <p:cNvPr id="92214" name="Rectangle 54"/>
          <p:cNvSpPr>
            <a:spLocks noChangeArrowheads="1"/>
          </p:cNvSpPr>
          <p:nvPr/>
        </p:nvSpPr>
        <p:spPr bwMode="auto">
          <a:xfrm>
            <a:off x="4267200" y="5410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46</a:t>
            </a:r>
          </a:p>
        </p:txBody>
      </p:sp>
      <p:sp>
        <p:nvSpPr>
          <p:cNvPr id="92215" name="Rectangle 55"/>
          <p:cNvSpPr>
            <a:spLocks noChangeArrowheads="1"/>
          </p:cNvSpPr>
          <p:nvPr/>
        </p:nvSpPr>
        <p:spPr bwMode="auto">
          <a:xfrm>
            <a:off x="1219200" y="5410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13</a:t>
            </a:r>
          </a:p>
        </p:txBody>
      </p:sp>
      <p:sp>
        <p:nvSpPr>
          <p:cNvPr id="92216" name="Line 56"/>
          <p:cNvSpPr>
            <a:spLocks noChangeShapeType="1"/>
          </p:cNvSpPr>
          <p:nvPr/>
        </p:nvSpPr>
        <p:spPr bwMode="auto">
          <a:xfrm>
            <a:off x="838200" y="4267200"/>
            <a:ext cx="426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17" name="Line 57"/>
          <p:cNvSpPr>
            <a:spLocks noChangeShapeType="1"/>
          </p:cNvSpPr>
          <p:nvPr/>
        </p:nvSpPr>
        <p:spPr bwMode="auto">
          <a:xfrm flipH="1">
            <a:off x="838200" y="4267200"/>
            <a:ext cx="426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18" name="AutoShape 58"/>
          <p:cNvSpPr>
            <a:spLocks noChangeArrowheads="1"/>
          </p:cNvSpPr>
          <p:nvPr/>
        </p:nvSpPr>
        <p:spPr bwMode="auto">
          <a:xfrm>
            <a:off x="2514600" y="5867400"/>
            <a:ext cx="228600" cy="3048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19" name="AutoShape 59"/>
          <p:cNvSpPr>
            <a:spLocks noChangeArrowheads="1"/>
          </p:cNvSpPr>
          <p:nvPr/>
        </p:nvSpPr>
        <p:spPr bwMode="auto">
          <a:xfrm>
            <a:off x="2590800" y="5867400"/>
            <a:ext cx="228600" cy="3048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20" name="Rectangle 60"/>
          <p:cNvSpPr>
            <a:spLocks noChangeArrowheads="1"/>
          </p:cNvSpPr>
          <p:nvPr/>
        </p:nvSpPr>
        <p:spPr bwMode="auto">
          <a:xfrm>
            <a:off x="6705600" y="5410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74</a:t>
            </a:r>
          </a:p>
        </p:txBody>
      </p:sp>
      <p:sp>
        <p:nvSpPr>
          <p:cNvPr id="92221" name="Line 61"/>
          <p:cNvSpPr>
            <a:spLocks noChangeShapeType="1"/>
          </p:cNvSpPr>
          <p:nvPr/>
        </p:nvSpPr>
        <p:spPr bwMode="auto">
          <a:xfrm>
            <a:off x="6934200" y="4267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22" name="Rectangle 62"/>
          <p:cNvSpPr>
            <a:spLocks noChangeArrowheads="1"/>
          </p:cNvSpPr>
          <p:nvPr/>
        </p:nvSpPr>
        <p:spPr bwMode="auto">
          <a:xfrm>
            <a:off x="7924800" y="5410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91</a:t>
            </a:r>
          </a:p>
        </p:txBody>
      </p:sp>
      <p:sp>
        <p:nvSpPr>
          <p:cNvPr id="92223" name="Line 63"/>
          <p:cNvSpPr>
            <a:spLocks noChangeShapeType="1"/>
          </p:cNvSpPr>
          <p:nvPr/>
        </p:nvSpPr>
        <p:spPr bwMode="auto">
          <a:xfrm>
            <a:off x="7543800" y="4267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24" name="AutoShape 64"/>
          <p:cNvSpPr>
            <a:spLocks noChangeArrowheads="1"/>
          </p:cNvSpPr>
          <p:nvPr/>
        </p:nvSpPr>
        <p:spPr bwMode="auto">
          <a:xfrm>
            <a:off x="7467600" y="5867400"/>
            <a:ext cx="228600" cy="3048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25" name="AutoShape 65"/>
          <p:cNvSpPr>
            <a:spLocks noChangeArrowheads="1"/>
          </p:cNvSpPr>
          <p:nvPr/>
        </p:nvSpPr>
        <p:spPr bwMode="auto">
          <a:xfrm>
            <a:off x="7391400" y="5867400"/>
            <a:ext cx="228600" cy="3048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26" name="Rectangle 66"/>
          <p:cNvSpPr>
            <a:spLocks noChangeArrowheads="1"/>
          </p:cNvSpPr>
          <p:nvPr/>
        </p:nvSpPr>
        <p:spPr bwMode="auto">
          <a:xfrm>
            <a:off x="3657600" y="5410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30</a:t>
            </a:r>
          </a:p>
        </p:txBody>
      </p:sp>
      <p:sp>
        <p:nvSpPr>
          <p:cNvPr id="92227" name="Rectangle 67"/>
          <p:cNvSpPr>
            <a:spLocks noChangeArrowheads="1"/>
          </p:cNvSpPr>
          <p:nvPr/>
        </p:nvSpPr>
        <p:spPr bwMode="auto">
          <a:xfrm>
            <a:off x="1828800" y="5410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19</a:t>
            </a:r>
          </a:p>
        </p:txBody>
      </p:sp>
      <p:sp>
        <p:nvSpPr>
          <p:cNvPr id="92229" name="Rectangle 69"/>
          <p:cNvSpPr>
            <a:spLocks noChangeArrowheads="1"/>
          </p:cNvSpPr>
          <p:nvPr/>
        </p:nvSpPr>
        <p:spPr bwMode="auto">
          <a:xfrm>
            <a:off x="3048000" y="5410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55</a:t>
            </a:r>
          </a:p>
        </p:txBody>
      </p:sp>
      <p:sp>
        <p:nvSpPr>
          <p:cNvPr id="92230" name="Line 70"/>
          <p:cNvSpPr>
            <a:spLocks noChangeShapeType="1"/>
          </p:cNvSpPr>
          <p:nvPr/>
        </p:nvSpPr>
        <p:spPr bwMode="auto">
          <a:xfrm>
            <a:off x="2667000" y="4267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31" name="Line 71"/>
          <p:cNvSpPr>
            <a:spLocks noChangeShapeType="1"/>
          </p:cNvSpPr>
          <p:nvPr/>
        </p:nvSpPr>
        <p:spPr bwMode="auto">
          <a:xfrm>
            <a:off x="3276600" y="4267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32" name="Line 72"/>
          <p:cNvSpPr>
            <a:spLocks noChangeShapeType="1"/>
          </p:cNvSpPr>
          <p:nvPr/>
        </p:nvSpPr>
        <p:spPr bwMode="auto">
          <a:xfrm flipH="1">
            <a:off x="2057400" y="4267200"/>
            <a:ext cx="1828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33" name="Line 73"/>
          <p:cNvSpPr>
            <a:spLocks noChangeShapeType="1"/>
          </p:cNvSpPr>
          <p:nvPr/>
        </p:nvSpPr>
        <p:spPr bwMode="auto">
          <a:xfrm>
            <a:off x="2057400" y="4267200"/>
            <a:ext cx="1905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34" name="Rectangle 74"/>
          <p:cNvSpPr>
            <a:spLocks noChangeArrowheads="1"/>
          </p:cNvSpPr>
          <p:nvPr/>
        </p:nvSpPr>
        <p:spPr bwMode="auto">
          <a:xfrm>
            <a:off x="5486400" y="5410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64</a:t>
            </a:r>
          </a:p>
        </p:txBody>
      </p:sp>
      <p:sp>
        <p:nvSpPr>
          <p:cNvPr id="92235" name="Rectangle 75"/>
          <p:cNvSpPr>
            <a:spLocks noChangeArrowheads="1"/>
          </p:cNvSpPr>
          <p:nvPr/>
        </p:nvSpPr>
        <p:spPr bwMode="auto">
          <a:xfrm>
            <a:off x="2438400" y="5410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28</a:t>
            </a:r>
          </a:p>
        </p:txBody>
      </p:sp>
      <p:sp>
        <p:nvSpPr>
          <p:cNvPr id="92236" name="Line 76"/>
          <p:cNvSpPr>
            <a:spLocks noChangeShapeType="1"/>
          </p:cNvSpPr>
          <p:nvPr/>
        </p:nvSpPr>
        <p:spPr bwMode="auto">
          <a:xfrm flipH="1">
            <a:off x="2667000" y="5029200"/>
            <a:ext cx="3124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92237" name="Rectangle 77"/>
          <p:cNvSpPr>
            <a:spLocks noChangeArrowheads="1"/>
          </p:cNvSpPr>
          <p:nvPr/>
        </p:nvSpPr>
        <p:spPr bwMode="auto">
          <a:xfrm>
            <a:off x="7315200" y="5410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87</a:t>
            </a:r>
          </a:p>
        </p:txBody>
      </p:sp>
      <p:sp>
        <p:nvSpPr>
          <p:cNvPr id="92238" name="Line 78"/>
          <p:cNvSpPr>
            <a:spLocks noChangeShapeType="1"/>
          </p:cNvSpPr>
          <p:nvPr/>
        </p:nvSpPr>
        <p:spPr bwMode="auto">
          <a:xfrm flipH="1">
            <a:off x="7543800" y="5029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928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フローチャート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290818"/>
            <a:ext cx="8229600" cy="1414782"/>
          </a:xfrm>
        </p:spPr>
        <p:txBody>
          <a:bodyPr/>
          <a:lstStyle/>
          <a:p>
            <a:r>
              <a:rPr kumimoji="1" lang="ja-JP" altLang="en-US" dirty="0" smtClean="0"/>
              <a:t>図で表した，作業手順（流れ図とも言う）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それぞれの枠の形が決まっている．</a:t>
            </a:r>
            <a:r>
              <a:rPr lang="en-US" altLang="ja-JP" dirty="0" smtClean="0"/>
              <a:t>if </a:t>
            </a:r>
            <a:r>
              <a:rPr lang="ja-JP" altLang="en-US" dirty="0" smtClean="0"/>
              <a:t>は</a:t>
            </a:r>
            <a:r>
              <a:rPr lang="en-US" altLang="ja-JP" dirty="0" smtClean="0"/>
              <a:t> ◇</a:t>
            </a:r>
            <a:r>
              <a:rPr lang="en-US" altLang="ja-JP" dirty="0"/>
              <a:t> </a:t>
            </a:r>
            <a:r>
              <a:rPr lang="ja-JP" altLang="en-US" dirty="0" smtClean="0"/>
              <a:t>など．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8325" y="1025107"/>
            <a:ext cx="3934606" cy="412040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8653" y="1028700"/>
            <a:ext cx="5668063" cy="426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37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プログラミング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計算機が直接実行出来るのは</a:t>
            </a:r>
            <a:r>
              <a:rPr lang="ja-JP" altLang="en-US" dirty="0" smtClean="0">
                <a:solidFill>
                  <a:srgbClr val="FF0000"/>
                </a:solidFill>
              </a:rPr>
              <a:t>機械語</a:t>
            </a:r>
            <a:r>
              <a:rPr lang="ja-JP" altLang="en-US" dirty="0" smtClean="0"/>
              <a:t>である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機械語で直接，</a:t>
            </a:r>
            <a:r>
              <a:rPr kumimoji="1" lang="ja-JP" altLang="en-US" u="sng" dirty="0" smtClean="0"/>
              <a:t>プログラムを作るのは難しい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機械語は，</a:t>
            </a:r>
            <a:r>
              <a:rPr kumimoji="1" lang="ja-JP" altLang="en-US" u="sng" dirty="0" smtClean="0"/>
              <a:t>機種によって異なる</a:t>
            </a:r>
            <a:r>
              <a:rPr kumimoji="1" lang="ja-JP" altLang="en-US" dirty="0" smtClean="0"/>
              <a:t>．作り直すのが大変．</a:t>
            </a:r>
            <a:endParaRPr kumimoji="1" lang="en-US" altLang="ja-JP" dirty="0" smtClean="0"/>
          </a:p>
          <a:p>
            <a:r>
              <a:rPr lang="ja-JP" altLang="en-US" dirty="0" smtClean="0"/>
              <a:t>プログラム言語とは？</a:t>
            </a:r>
            <a:endParaRPr lang="en-US" altLang="ja-JP" dirty="0" smtClean="0"/>
          </a:p>
          <a:p>
            <a:pPr lvl="1"/>
            <a:r>
              <a:rPr kumimoji="1" lang="ja-JP" altLang="en-US" dirty="0" smtClean="0">
                <a:solidFill>
                  <a:srgbClr val="FF0000"/>
                </a:solidFill>
              </a:rPr>
              <a:t>Ｃ言語</a:t>
            </a:r>
            <a:r>
              <a:rPr kumimoji="1" lang="ja-JP" altLang="en-US" dirty="0" smtClean="0"/>
              <a:t>など．機械語よりもずっと分かりやすい．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そのため</a:t>
            </a:r>
            <a:r>
              <a:rPr lang="ja-JP" altLang="en-US" dirty="0" smtClean="0">
                <a:solidFill>
                  <a:srgbClr val="FF0000"/>
                </a:solidFill>
              </a:rPr>
              <a:t>高水準言語</a:t>
            </a:r>
            <a:r>
              <a:rPr lang="ja-JP" altLang="en-US" dirty="0" smtClean="0"/>
              <a:t>，高級言語などとも呼ばれる．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計算機によって，</a:t>
            </a:r>
            <a:r>
              <a:rPr kumimoji="1" lang="ja-JP" altLang="en-US" dirty="0" smtClean="0">
                <a:solidFill>
                  <a:srgbClr val="FF0000"/>
                </a:solidFill>
              </a:rPr>
              <a:t>機械語に翻訳してから実行</a:t>
            </a:r>
            <a:r>
              <a:rPr kumimoji="1" lang="ja-JP" altLang="en-US" dirty="0" smtClean="0"/>
              <a:t>する．</a:t>
            </a:r>
            <a:endParaRPr kumimoji="1" lang="en-US" altLang="ja-JP" dirty="0" smtClean="0"/>
          </a:p>
          <a:p>
            <a:pPr lvl="2"/>
            <a:r>
              <a:rPr lang="ja-JP" altLang="en-US" u="sng" dirty="0" smtClean="0"/>
              <a:t>機種によって書き直す必要が少なくなる</a:t>
            </a:r>
            <a:r>
              <a:rPr lang="ja-JP" altLang="en-US" dirty="0" smtClean="0"/>
              <a:t>（移植性という）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アセンブラ言語</a:t>
            </a:r>
            <a:r>
              <a:rPr lang="ja-JP" altLang="en-US" dirty="0" smtClean="0"/>
              <a:t>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機械語によるプログラミングを容易にするための言語．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高水準言語と同じように，機械語に翻訳する．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記憶</a:t>
            </a:r>
            <a:r>
              <a:rPr lang="ja-JP" altLang="en-US" dirty="0"/>
              <a:t>場所や飛び先などの計算をしなくて良い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機械語に対応しているので，機種ごとに異なる．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521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プログラム言語</a:t>
            </a:r>
            <a:endParaRPr lang="ja-JP" altLang="en-US" dirty="0"/>
          </a:p>
        </p:txBody>
      </p:sp>
      <p:pic>
        <p:nvPicPr>
          <p:cNvPr id="4" name="3102-1.mpg">
            <a:hlinkClick r:id="" action="ppaction://media"/>
          </p:cNvPr>
          <p:cNvPicPr/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61202" y="905932"/>
            <a:ext cx="7821596" cy="5866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Osaka"/>
        <a:ea typeface="Osaka"/>
        <a:cs typeface="Osaka"/>
      </a:majorFont>
      <a:minorFont>
        <a:latin typeface="Osaka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Osaka"/>
        <a:ea typeface="Osaka"/>
        <a:cs typeface="Osaka"/>
      </a:majorFont>
      <a:minorFont>
        <a:latin typeface="Osaka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Osaka"/>
        <a:ea typeface="Osaka"/>
        <a:cs typeface="Osaka"/>
      </a:majorFont>
      <a:minorFont>
        <a:latin typeface="Osaka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リゾート.thmx</Template>
  <TotalTime>707</TotalTime>
  <Words>592</Words>
  <Application>Microsoft Macintosh PowerPoint</Application>
  <PresentationFormat>画面に合わせる (4:3)</PresentationFormat>
  <Paragraphs>160</Paragraphs>
  <Slides>15</Slides>
  <Notes>0</Notes>
  <HiddenSlides>0</HiddenSlides>
  <MMClips>2</MMClips>
  <ScaleCrop>false</ScaleCrop>
  <HeadingPairs>
    <vt:vector size="4" baseType="variant">
      <vt:variant>
        <vt:lpstr>テーマ</vt:lpstr>
      </vt:variant>
      <vt:variant>
        <vt:i4>4</vt:i4>
      </vt:variant>
      <vt:variant>
        <vt:lpstr>スライド タイトル</vt:lpstr>
      </vt:variant>
      <vt:variant>
        <vt:i4>15</vt:i4>
      </vt:variant>
    </vt:vector>
  </HeadingPairs>
  <TitlesOfParts>
    <vt:vector size="19" baseType="lpstr">
      <vt:lpstr>リゾート</vt:lpstr>
      <vt:lpstr>Blends</vt:lpstr>
      <vt:lpstr>1_Blends</vt:lpstr>
      <vt:lpstr>2_Blends</vt:lpstr>
      <vt:lpstr>コンピュータ基礎(6)</vt:lpstr>
      <vt:lpstr>アルゴリズムとは？</vt:lpstr>
      <vt:lpstr>単純な整列（バブルソート）</vt:lpstr>
      <vt:lpstr>単純な整列（バブルソート）</vt:lpstr>
      <vt:lpstr>クイックソート(quick sort)</vt:lpstr>
      <vt:lpstr>クイックソート(quick sort)</vt:lpstr>
      <vt:lpstr>フローチャート</vt:lpstr>
      <vt:lpstr>プログラミング</vt:lpstr>
      <vt:lpstr>プログラム言語</vt:lpstr>
      <vt:lpstr>Ｃ言語とアセンブラ言語の例</vt:lpstr>
      <vt:lpstr>プログラム言語の翻訳</vt:lpstr>
      <vt:lpstr>インタプリタとコンパイラ</vt:lpstr>
      <vt:lpstr>プログラムの作成手順</vt:lpstr>
      <vt:lpstr>プログラム言語の種類(1)</vt:lpstr>
      <vt:lpstr>プログラム言語の種類(2)</vt:lpstr>
    </vt:vector>
  </TitlesOfParts>
  <Company>大阪大学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情報社会と コミュニケーションネットワーク</dc:title>
  <dc:creator>日浦 慎作</dc:creator>
  <cp:lastModifiedBy>日浦 慎作</cp:lastModifiedBy>
  <cp:revision>40</cp:revision>
  <dcterms:created xsi:type="dcterms:W3CDTF">2010-06-01T12:47:36Z</dcterms:created>
  <dcterms:modified xsi:type="dcterms:W3CDTF">2014-04-25T01:23:26Z</dcterms:modified>
</cp:coreProperties>
</file>