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5" r:id="rId1"/>
  </p:sldMasterIdLst>
  <p:notesMasterIdLst>
    <p:notesMasterId r:id="rId32"/>
  </p:notesMasterIdLst>
  <p:sldIdLst>
    <p:sldId id="256" r:id="rId2"/>
    <p:sldId id="268" r:id="rId3"/>
    <p:sldId id="269" r:id="rId4"/>
    <p:sldId id="282" r:id="rId5"/>
    <p:sldId id="283" r:id="rId6"/>
    <p:sldId id="284" r:id="rId7"/>
    <p:sldId id="287" r:id="rId8"/>
    <p:sldId id="285" r:id="rId9"/>
    <p:sldId id="286" r:id="rId10"/>
    <p:sldId id="258" r:id="rId11"/>
    <p:sldId id="259" r:id="rId12"/>
    <p:sldId id="260" r:id="rId13"/>
    <p:sldId id="267" r:id="rId14"/>
    <p:sldId id="265" r:id="rId15"/>
    <p:sldId id="261" r:id="rId16"/>
    <p:sldId id="262" r:id="rId17"/>
    <p:sldId id="263" r:id="rId18"/>
    <p:sldId id="264" r:id="rId19"/>
    <p:sldId id="270" r:id="rId20"/>
    <p:sldId id="271" r:id="rId21"/>
    <p:sldId id="279" r:id="rId22"/>
    <p:sldId id="272" r:id="rId23"/>
    <p:sldId id="273" r:id="rId24"/>
    <p:sldId id="274" r:id="rId25"/>
    <p:sldId id="275" r:id="rId26"/>
    <p:sldId id="276" r:id="rId27"/>
    <p:sldId id="278" r:id="rId28"/>
    <p:sldId id="277" r:id="rId29"/>
    <p:sldId id="280" r:id="rId30"/>
    <p:sldId id="281" r:id="rId31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E56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中間 4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EC20E35-A176-4012-BC5E-935CFFF8708E}" styleName="中間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中間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FD0F851-EC5A-4D38-B0AD-8093EC10F338}" styleName="淡色 1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73A0DAA-6AF3-43AB-8588-CEC1D06C72B9}" styleName="中間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7637" autoAdjust="0"/>
  </p:normalViewPr>
  <p:slideViewPr>
    <p:cSldViewPr snapToGrid="0" snapToObjects="1">
      <p:cViewPr varScale="1">
        <p:scale>
          <a:sx n="117" d="100"/>
          <a:sy n="117" d="100"/>
        </p:scale>
        <p:origin x="-1296" y="-112"/>
      </p:cViewPr>
      <p:guideLst>
        <p:guide orient="horz" pos="355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75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F80BD-48A9-BC47-8389-D501CFBD0E5F}" type="datetimeFigureOut">
              <a:rPr lang="ja-JP" altLang="en-US" smtClean="0"/>
              <a:pPr/>
              <a:t>2014/04/20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15F211-8658-A242-B46D-3672D235F57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15980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AED436-2807-E64E-8A54-9EE17F6AA03D}" type="slidenum">
              <a:rPr lang="en-US" altLang="ja-JP"/>
              <a:pPr/>
              <a:t>24</a:t>
            </a:fld>
            <a:endParaRPr lang="en-US" altLang="ja-JP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17" name="サブタイトル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ja-JP" altLang="en-US" smtClean="0"/>
              <a:t>マスタ サブタイトルの書式設定</a:t>
            </a:r>
            <a:endParaRPr kumimoji="0" lang="en-US"/>
          </a:p>
        </p:txBody>
      </p:sp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699CB88-5E1A-4FAC-892A-60949ACB1F6F}" type="datetimeFigureOut">
              <a:rPr lang="en-US" altLang="ja-JP" smtClean="0"/>
              <a:pPr/>
              <a:t>2014/04/20</a:t>
            </a:fld>
            <a:endParaRPr lang="en-US"/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2014/04/20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2014/04/20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2014/04/20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699CB88-5E1A-4FAC-892A-60949ACB1F6F}" type="datetimeFigureOut">
              <a:rPr lang="en-US" altLang="ja-JP" smtClean="0"/>
              <a:pPr/>
              <a:t>2014/04/20</a:t>
            </a:fld>
            <a:endParaRPr 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2014/04/20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2014/04/20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2014/04/20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2014/04/20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2014/04/20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つの角を丸めた四角形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角三角形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2014/04/20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10" name="フリーフォーム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フリーフォーム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フリーフォーム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フリーフォーム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タイトル プレースホルダ 8"/>
          <p:cNvSpPr>
            <a:spLocks noGrp="1"/>
          </p:cNvSpPr>
          <p:nvPr>
            <p:ph type="title"/>
          </p:nvPr>
        </p:nvSpPr>
        <p:spPr>
          <a:xfrm>
            <a:off x="457200" y="132588"/>
            <a:ext cx="8229600" cy="773345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0" rIns="0" bIns="0" anchor="b">
            <a:normAutofit/>
          </a:bodyPr>
          <a:lstStyle/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30" name="テキスト プレースホルダ 29"/>
          <p:cNvSpPr>
            <a:spLocks noGrp="1"/>
          </p:cNvSpPr>
          <p:nvPr>
            <p:ph type="body" idx="1"/>
          </p:nvPr>
        </p:nvSpPr>
        <p:spPr>
          <a:xfrm>
            <a:off x="457200" y="1025107"/>
            <a:ext cx="8229600" cy="568049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grpSp>
        <p:nvGrpSpPr>
          <p:cNvPr id="2" name="図形グループ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フリーフォーム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フリーフォーム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l" rtl="0" eaLnBrk="1" latinLnBrk="0" hangingPunct="1">
        <a:spcBef>
          <a:spcPct val="0"/>
        </a:spcBef>
        <a:buNone/>
        <a:defRPr kumimoji="1" sz="5000" b="0" kern="1200">
          <a:ln>
            <a:noFill/>
          </a:ln>
          <a:solidFill>
            <a:srgbClr val="FE5619"/>
          </a:solidFill>
          <a:effectLst/>
          <a:latin typeface="メイリオ"/>
          <a:ea typeface="メイリオ"/>
          <a:cs typeface="メイリオ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1" sz="2600" kern="1200">
          <a:solidFill>
            <a:schemeClr val="tx1"/>
          </a:solidFill>
          <a:latin typeface="メイリオ"/>
          <a:ea typeface="メイリオ"/>
          <a:cs typeface="メイリオ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1" sz="2400" kern="1200">
          <a:solidFill>
            <a:schemeClr val="tx1"/>
          </a:solidFill>
          <a:latin typeface="メイリオ"/>
          <a:ea typeface="メイリオ"/>
          <a:cs typeface="メイリオ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1" sz="2100" kern="1200">
          <a:solidFill>
            <a:schemeClr val="tx1"/>
          </a:solidFill>
          <a:latin typeface="メイリオ"/>
          <a:ea typeface="メイリオ"/>
          <a:cs typeface="メイリオ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1" sz="2000" kern="1200">
          <a:solidFill>
            <a:schemeClr val="tx1"/>
          </a:solidFill>
          <a:latin typeface="メイリオ"/>
          <a:ea typeface="メイリオ"/>
          <a:cs typeface="メイリオ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1" sz="2000" kern="1200">
          <a:solidFill>
            <a:schemeClr val="tx1"/>
          </a:solidFill>
          <a:latin typeface="メイリオ"/>
          <a:ea typeface="メイリオ"/>
          <a:cs typeface="メイリオ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1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1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file://localhost/Users/shinsaku/Documents/%E9%98%AA%E5%A4%A7/%E8%AC%9B%E7%BE%A9/%E3%82%B3%E3%83%B3%E3%83%92%E3%82%9A%E3%83%A5%E3%83%BC%E3%82%BF%E5%B7%A5%E5%AD%A6/0417/CPU%E5%8B%95%E4%BD%9C.mpeg" TargetMode="External"/><Relationship Id="rId2" Type="http://schemas.openxmlformats.org/officeDocument/2006/relationships/video" Target="file://localhost/Users/shinsaku/Documents/%E9%98%AA%E5%A4%A7/%E8%AC%9B%E7%BE%A9/%E3%82%B3%E3%83%B3%E3%83%92%E3%82%9A%E3%83%A5%E3%83%BC%E3%82%BF%E5%B7%A5%E5%AD%A6/0417/CPU%E5%8B%95%E4%BD%9C.mpe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file://localhost/Users/shinsaku/Documents/%E8%AC%9B%E7%BE%A9/%E3%82%B3%E3%83%B3%E3%83%92%E3%82%9A%E3%83%A5%E3%83%BC%E3%82%BF%E5%9F%BA%E7%A4%8E(702)/6/1402-2-A.mpg" TargetMode="External"/><Relationship Id="rId2" Type="http://schemas.openxmlformats.org/officeDocument/2006/relationships/video" Target="file://localhost/Users/shinsaku/Documents/%E8%AC%9B%E7%BE%A9/%E3%82%B3%E3%83%B3%E3%83%92%E3%82%9A%E3%83%A5%E3%83%BC%E3%82%BF%E5%9F%BA%E7%A4%8E(702)/6/1402-2-A.m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85406" y="1371600"/>
            <a:ext cx="8199642" cy="1828800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コンピュータ基礎</a:t>
            </a:r>
            <a:r>
              <a:rPr lang="en-US" altLang="ja-JP" dirty="0" smtClean="0"/>
              <a:t>(4)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５章</a:t>
            </a:r>
            <a:r>
              <a:rPr lang="en-US" altLang="ja-JP" dirty="0" smtClean="0"/>
              <a:t> </a:t>
            </a:r>
            <a:r>
              <a:rPr lang="ja-JP" altLang="en-US" dirty="0" smtClean="0"/>
              <a:t>プロセッサ</a:t>
            </a:r>
            <a:endParaRPr lang="en-US" altLang="ja-JP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論理回路とは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0</a:t>
            </a:r>
            <a:r>
              <a:rPr lang="ja-JP" altLang="en-US" dirty="0" smtClean="0"/>
              <a:t>と</a:t>
            </a:r>
            <a:r>
              <a:rPr lang="en-US" altLang="ja-JP" dirty="0" smtClean="0"/>
              <a:t>1</a:t>
            </a:r>
            <a:r>
              <a:rPr lang="ja-JP" altLang="en-US" dirty="0" smtClean="0"/>
              <a:t>の入力から出力を決める回路</a:t>
            </a: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論理回路を作るには？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どのような部品を使うのか？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どのようにして設計するのか？</a:t>
            </a: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pPr lvl="1">
              <a:buNone/>
            </a:pPr>
            <a:endParaRPr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4048355" y="1699165"/>
            <a:ext cx="1327787" cy="143654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論理回路</a:t>
            </a:r>
            <a:r>
              <a:rPr kumimoji="1" lang="en-US" altLang="ja-JP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/>
            </a:r>
            <a:br>
              <a:rPr kumimoji="1" lang="en-US" altLang="ja-JP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</a:br>
            <a:r>
              <a:rPr kumimoji="1" lang="ja-JP" altLang="en-US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（組み合わせ回路）</a:t>
            </a:r>
            <a:endParaRPr kumimoji="1" lang="ja-JP" altLang="en-US" dirty="0">
              <a:solidFill>
                <a:schemeClr val="tx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>
            <a:off x="3668988" y="1989071"/>
            <a:ext cx="379367" cy="158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3668988" y="2409643"/>
            <a:ext cx="379367" cy="158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3668988" y="2830215"/>
            <a:ext cx="379367" cy="158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5376142" y="2415851"/>
            <a:ext cx="379367" cy="158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3325749" y="178949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０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325749" y="222887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０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325749" y="266825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１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755509" y="222887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０</a:t>
            </a:r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906070" y="3336595"/>
            <a:ext cx="6013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例：多数決回路（入力のうち</a:t>
            </a:r>
            <a:r>
              <a:rPr kumimoji="1" lang="en-US" altLang="ja-JP" dirty="0" smtClean="0"/>
              <a:t>0</a:t>
            </a:r>
            <a:r>
              <a:rPr kumimoji="1" lang="ja-JP" altLang="en-US" dirty="0" smtClean="0"/>
              <a:t>か</a:t>
            </a:r>
            <a:r>
              <a:rPr kumimoji="1" lang="en-US" altLang="ja-JP" dirty="0" smtClean="0"/>
              <a:t>1</a:t>
            </a:r>
            <a:r>
              <a:rPr kumimoji="1" lang="ja-JP" altLang="en-US" dirty="0" smtClean="0"/>
              <a:t>の多い方を出力する）</a:t>
            </a:r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388518" y="5637213"/>
            <a:ext cx="6374044" cy="46166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詳細は，２年前期「論理回路」で学習します．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正方形/長方形 69"/>
          <p:cNvSpPr/>
          <p:nvPr/>
        </p:nvSpPr>
        <p:spPr>
          <a:xfrm>
            <a:off x="4113570" y="5704302"/>
            <a:ext cx="1710382" cy="10012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円/楕円 77"/>
          <p:cNvSpPr/>
          <p:nvPr/>
        </p:nvSpPr>
        <p:spPr>
          <a:xfrm>
            <a:off x="4319226" y="5794516"/>
            <a:ext cx="801948" cy="80194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円/楕円 78"/>
          <p:cNvSpPr/>
          <p:nvPr/>
        </p:nvSpPr>
        <p:spPr>
          <a:xfrm>
            <a:off x="4847477" y="5794516"/>
            <a:ext cx="801948" cy="80194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1748820" y="5704302"/>
            <a:ext cx="1710382" cy="10012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6" name="直線コネクタ 55"/>
          <p:cNvCxnSpPr/>
          <p:nvPr/>
        </p:nvCxnSpPr>
        <p:spPr>
          <a:xfrm>
            <a:off x="3880374" y="1798005"/>
            <a:ext cx="0" cy="4988865"/>
          </a:xfrm>
          <a:prstGeom prst="line">
            <a:avLst/>
          </a:prstGeom>
          <a:ln w="63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/>
        </p:nvCxnSpPr>
        <p:spPr>
          <a:xfrm>
            <a:off x="6212665" y="1798005"/>
            <a:ext cx="0" cy="4988865"/>
          </a:xfrm>
          <a:prstGeom prst="line">
            <a:avLst/>
          </a:prstGeom>
          <a:ln w="63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基本論理素子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5470" y="1025107"/>
            <a:ext cx="8229600" cy="5680493"/>
          </a:xfrm>
        </p:spPr>
        <p:txBody>
          <a:bodyPr/>
          <a:lstStyle/>
          <a:p>
            <a:r>
              <a:rPr lang="ja-JP" altLang="en-US" dirty="0" smtClean="0"/>
              <a:t>どんな論理回路でも，この組み合わせで作れる</a:t>
            </a:r>
            <a:endParaRPr lang="ja-JP" altLang="en-US" dirty="0"/>
          </a:p>
        </p:txBody>
      </p:sp>
      <p:grpSp>
        <p:nvGrpSpPr>
          <p:cNvPr id="20" name="図形グループ 19"/>
          <p:cNvGrpSpPr/>
          <p:nvPr/>
        </p:nvGrpSpPr>
        <p:grpSpPr>
          <a:xfrm>
            <a:off x="2004942" y="2271852"/>
            <a:ext cx="1366014" cy="643227"/>
            <a:chOff x="2269464" y="3224384"/>
            <a:chExt cx="1366014" cy="643227"/>
          </a:xfrm>
        </p:grpSpPr>
        <p:sp>
          <p:nvSpPr>
            <p:cNvPr id="4" name="フローチャート: 論理積ゲート 3"/>
            <p:cNvSpPr/>
            <p:nvPr/>
          </p:nvSpPr>
          <p:spPr>
            <a:xfrm>
              <a:off x="2606092" y="3224384"/>
              <a:ext cx="692758" cy="643227"/>
            </a:xfrm>
            <a:prstGeom prst="flowChartDelay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4" name="直線コネクタ 13"/>
            <p:cNvCxnSpPr/>
            <p:nvPr/>
          </p:nvCxnSpPr>
          <p:spPr>
            <a:xfrm>
              <a:off x="2269464" y="3363222"/>
              <a:ext cx="33662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>
              <a:off x="2269464" y="3716006"/>
              <a:ext cx="33662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>
              <a:off x="3298850" y="3543486"/>
              <a:ext cx="33662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図形グループ 20"/>
          <p:cNvGrpSpPr/>
          <p:nvPr/>
        </p:nvGrpSpPr>
        <p:grpSpPr>
          <a:xfrm>
            <a:off x="3370956" y="1687913"/>
            <a:ext cx="2388210" cy="1796266"/>
            <a:chOff x="3892550" y="2640445"/>
            <a:chExt cx="2388210" cy="1796266"/>
          </a:xfrm>
        </p:grpSpPr>
        <p:grpSp>
          <p:nvGrpSpPr>
            <p:cNvPr id="12" name="図形グループ 11"/>
            <p:cNvGrpSpPr/>
            <p:nvPr/>
          </p:nvGrpSpPr>
          <p:grpSpPr>
            <a:xfrm>
              <a:off x="3892550" y="2640445"/>
              <a:ext cx="2136098" cy="1796266"/>
              <a:chOff x="3892550" y="2640445"/>
              <a:chExt cx="2136098" cy="1796266"/>
            </a:xfrm>
          </p:grpSpPr>
          <p:sp>
            <p:nvSpPr>
              <p:cNvPr id="6" name="円弧 5"/>
              <p:cNvSpPr/>
              <p:nvPr/>
            </p:nvSpPr>
            <p:spPr>
              <a:xfrm>
                <a:off x="4816321" y="3224384"/>
                <a:ext cx="1212327" cy="1212327"/>
              </a:xfrm>
              <a:prstGeom prst="arc">
                <a:avLst>
                  <a:gd name="adj1" fmla="val 16200000"/>
                  <a:gd name="adj2" fmla="val 19887341"/>
                </a:avLst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" name="円弧 6"/>
              <p:cNvSpPr/>
              <p:nvPr/>
            </p:nvSpPr>
            <p:spPr>
              <a:xfrm flipV="1">
                <a:off x="4816321" y="2640445"/>
                <a:ext cx="1212327" cy="1212327"/>
              </a:xfrm>
              <a:prstGeom prst="arc">
                <a:avLst>
                  <a:gd name="adj1" fmla="val 16200000"/>
                  <a:gd name="adj2" fmla="val 19887341"/>
                </a:avLst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9" name="直線コネクタ 8"/>
              <p:cNvCxnSpPr/>
              <p:nvPr/>
            </p:nvCxnSpPr>
            <p:spPr>
              <a:xfrm rot="10800000">
                <a:off x="5204596" y="3222798"/>
                <a:ext cx="230919" cy="1588"/>
              </a:xfrm>
              <a:prstGeom prst="line">
                <a:avLst/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線コネクタ 9"/>
              <p:cNvCxnSpPr/>
              <p:nvPr/>
            </p:nvCxnSpPr>
            <p:spPr>
              <a:xfrm rot="10800000">
                <a:off x="5204596" y="3851184"/>
                <a:ext cx="230919" cy="1588"/>
              </a:xfrm>
              <a:prstGeom prst="line">
                <a:avLst/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円弧 10"/>
              <p:cNvSpPr/>
              <p:nvPr/>
            </p:nvSpPr>
            <p:spPr>
              <a:xfrm>
                <a:off x="3892550" y="2852737"/>
                <a:ext cx="1387475" cy="1387475"/>
              </a:xfrm>
              <a:prstGeom prst="arc">
                <a:avLst>
                  <a:gd name="adj1" fmla="val 19949689"/>
                  <a:gd name="adj2" fmla="val 1553454"/>
                </a:avLst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17" name="直線コネクタ 16"/>
            <p:cNvCxnSpPr/>
            <p:nvPr/>
          </p:nvCxnSpPr>
          <p:spPr>
            <a:xfrm>
              <a:off x="4914746" y="3364810"/>
              <a:ext cx="33662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>
              <a:off x="4914746" y="3717594"/>
              <a:ext cx="33662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>
              <a:off x="5944132" y="3539194"/>
              <a:ext cx="33662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二等辺三角形 21"/>
          <p:cNvSpPr/>
          <p:nvPr/>
        </p:nvSpPr>
        <p:spPr>
          <a:xfrm rot="5400000">
            <a:off x="7041569" y="2281296"/>
            <a:ext cx="634980" cy="599733"/>
          </a:xfrm>
          <a:prstGeom prst="triangle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コネクタ 23"/>
          <p:cNvCxnSpPr/>
          <p:nvPr/>
        </p:nvCxnSpPr>
        <p:spPr>
          <a:xfrm>
            <a:off x="6722564" y="2579574"/>
            <a:ext cx="336628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7658926" y="2581162"/>
            <a:ext cx="336628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円/楕円 25"/>
          <p:cNvSpPr/>
          <p:nvPr/>
        </p:nvSpPr>
        <p:spPr>
          <a:xfrm>
            <a:off x="7658926" y="2523978"/>
            <a:ext cx="117543" cy="117543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285266" y="1557481"/>
            <a:ext cx="954107" cy="707886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>
                <a:solidFill>
                  <a:srgbClr val="FF0000"/>
                </a:solidFill>
              </a:rPr>
              <a:t>論理積</a:t>
            </a:r>
            <a:endParaRPr kumimoji="1" lang="en-US" altLang="ja-JP" sz="2000" dirty="0" smtClean="0">
              <a:solidFill>
                <a:srgbClr val="FF0000"/>
              </a:solidFill>
            </a:endParaRPr>
          </a:p>
          <a:p>
            <a:pPr algn="ctr"/>
            <a:r>
              <a:rPr kumimoji="1" lang="en-US" altLang="ja-JP" sz="2000" dirty="0" smtClean="0">
                <a:solidFill>
                  <a:srgbClr val="FF0000"/>
                </a:solidFill>
              </a:rPr>
              <a:t>AND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481511" y="1557481"/>
            <a:ext cx="954107" cy="707886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>
                <a:solidFill>
                  <a:srgbClr val="FF0000"/>
                </a:solidFill>
              </a:rPr>
              <a:t>論理和</a:t>
            </a:r>
            <a:endParaRPr kumimoji="1" lang="en-US" altLang="ja-JP" sz="2000" dirty="0" smtClean="0">
              <a:solidFill>
                <a:srgbClr val="FF0000"/>
              </a:solidFill>
            </a:endParaRPr>
          </a:p>
          <a:p>
            <a:pPr algn="ctr"/>
            <a:r>
              <a:rPr kumimoji="1" lang="en-US" altLang="ja-JP" sz="2000" dirty="0" smtClean="0">
                <a:solidFill>
                  <a:srgbClr val="FF0000"/>
                </a:solidFill>
              </a:rPr>
              <a:t>OR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975938" y="1557481"/>
            <a:ext cx="710451" cy="707886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>
                <a:solidFill>
                  <a:srgbClr val="FF0000"/>
                </a:solidFill>
              </a:rPr>
              <a:t>否定</a:t>
            </a:r>
            <a:endParaRPr kumimoji="1" lang="en-US" altLang="ja-JP" sz="2000" dirty="0" smtClean="0">
              <a:solidFill>
                <a:srgbClr val="FF0000"/>
              </a:solidFill>
            </a:endParaRPr>
          </a:p>
          <a:p>
            <a:pPr algn="ctr"/>
            <a:r>
              <a:rPr kumimoji="1" lang="en-US" altLang="ja-JP" sz="2000" dirty="0" smtClean="0">
                <a:solidFill>
                  <a:srgbClr val="FF0000"/>
                </a:solidFill>
              </a:rPr>
              <a:t>NOT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486157" y="2984508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入力が</a:t>
            </a:r>
            <a:r>
              <a:rPr kumimoji="1" lang="ja-JP" altLang="en-US" dirty="0" smtClean="0">
                <a:solidFill>
                  <a:srgbClr val="FF0000"/>
                </a:solidFill>
              </a:rPr>
              <a:t>両方</a:t>
            </a:r>
            <a:r>
              <a:rPr lang="ja-JP" altLang="en-US" dirty="0" smtClean="0">
                <a:solidFill>
                  <a:srgbClr val="FF0000"/>
                </a:solidFill>
              </a:rPr>
              <a:t>とも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algn="ctr"/>
            <a:r>
              <a:rPr kumimoji="1" lang="ja-JP" altLang="en-US" dirty="0" smtClean="0"/>
              <a:t>１のとき，１を出力</a:t>
            </a:r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935579" y="2984508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入力の</a:t>
            </a:r>
            <a:r>
              <a:rPr kumimoji="1" lang="ja-JP" altLang="en-US" dirty="0" smtClean="0">
                <a:solidFill>
                  <a:srgbClr val="FF0000"/>
                </a:solidFill>
              </a:rPr>
              <a:t>どちらかが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algn="ctr"/>
            <a:r>
              <a:rPr kumimoji="1" lang="ja-JP" altLang="en-US" dirty="0" smtClean="0"/>
              <a:t>１のとき，１を出力</a:t>
            </a:r>
            <a:endParaRPr kumimoji="1" lang="ja-JP" altLang="en-US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370315" y="2984508"/>
            <a:ext cx="2637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入力の</a:t>
            </a:r>
            <a:r>
              <a:rPr kumimoji="1" lang="ja-JP" altLang="en-US" dirty="0" smtClean="0">
                <a:solidFill>
                  <a:srgbClr val="FF0000"/>
                </a:solidFill>
              </a:rPr>
              <a:t>反転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algn="ctr"/>
            <a:r>
              <a:rPr kumimoji="1" lang="en-US" altLang="ja-JP" dirty="0" smtClean="0"/>
              <a:t>0</a:t>
            </a:r>
            <a:r>
              <a:rPr kumimoji="1" lang="ja-JP" altLang="en-US" dirty="0" smtClean="0"/>
              <a:t>ならば１，１ならば０</a:t>
            </a:r>
            <a:endParaRPr kumimoji="1" lang="ja-JP" altLang="en-US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673752" y="2223210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660557" y="2560276"/>
            <a:ext cx="348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B</a:t>
            </a:r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098856" y="2223210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085661" y="2560276"/>
            <a:ext cx="348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B</a:t>
            </a:r>
            <a:endParaRPr kumimoji="1" lang="ja-JP" alt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387662" y="2413866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370956" y="2398084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X</a:t>
            </a:r>
            <a:endParaRPr kumimoji="1" lang="ja-JP" altLang="en-US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5799772" y="2398084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X</a:t>
            </a:r>
            <a:endParaRPr kumimoji="1" lang="ja-JP" altLang="en-US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7995554" y="2403584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X</a:t>
            </a:r>
            <a:endParaRPr kumimoji="1" lang="ja-JP" altLang="en-US" dirty="0"/>
          </a:p>
        </p:txBody>
      </p:sp>
      <p:graphicFrame>
        <p:nvGraphicFramePr>
          <p:cNvPr id="42" name="表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813542"/>
              </p:ext>
            </p:extLst>
          </p:nvPr>
        </p:nvGraphicFramePr>
        <p:xfrm>
          <a:off x="1873391" y="3679215"/>
          <a:ext cx="1341180" cy="1523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60"/>
                <a:gridCol w="447060"/>
                <a:gridCol w="447060"/>
              </a:tblGrid>
              <a:tr h="25637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37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37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37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37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3" name="表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440303"/>
              </p:ext>
            </p:extLst>
          </p:nvPr>
        </p:nvGraphicFramePr>
        <p:xfrm>
          <a:off x="4338282" y="3698781"/>
          <a:ext cx="1532829" cy="1523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943"/>
                <a:gridCol w="510943"/>
                <a:gridCol w="510943"/>
              </a:tblGrid>
              <a:tr h="22235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235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235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235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235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4" name="表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590167"/>
              </p:ext>
            </p:extLst>
          </p:nvPr>
        </p:nvGraphicFramePr>
        <p:xfrm>
          <a:off x="7147006" y="3896148"/>
          <a:ext cx="563810" cy="914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05"/>
                <a:gridCol w="281905"/>
              </a:tblGrid>
              <a:tr h="18191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191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191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cxnSp>
        <p:nvCxnSpPr>
          <p:cNvPr id="51" name="直線コネクタ 50"/>
          <p:cNvCxnSpPr/>
          <p:nvPr/>
        </p:nvCxnSpPr>
        <p:spPr>
          <a:xfrm>
            <a:off x="124438" y="2223210"/>
            <a:ext cx="8964920" cy="1588"/>
          </a:xfrm>
          <a:prstGeom prst="line">
            <a:avLst/>
          </a:prstGeom>
          <a:ln w="63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>
          <a:xfrm>
            <a:off x="124438" y="2984508"/>
            <a:ext cx="8964920" cy="1588"/>
          </a:xfrm>
          <a:prstGeom prst="line">
            <a:avLst/>
          </a:prstGeom>
          <a:ln w="63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/>
          <p:nvPr/>
        </p:nvCxnSpPr>
        <p:spPr>
          <a:xfrm>
            <a:off x="124438" y="3629251"/>
            <a:ext cx="8964920" cy="1588"/>
          </a:xfrm>
          <a:prstGeom prst="line">
            <a:avLst/>
          </a:prstGeom>
          <a:ln w="63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/>
          <p:nvPr/>
        </p:nvCxnSpPr>
        <p:spPr>
          <a:xfrm>
            <a:off x="1486157" y="1798005"/>
            <a:ext cx="0" cy="4988865"/>
          </a:xfrm>
          <a:prstGeom prst="line">
            <a:avLst/>
          </a:prstGeom>
          <a:ln w="63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テキスト ボックス 59"/>
          <p:cNvSpPr txBox="1"/>
          <p:nvPr/>
        </p:nvSpPr>
        <p:spPr>
          <a:xfrm>
            <a:off x="468531" y="179800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名前</a:t>
            </a:r>
            <a:endParaRPr kumimoji="1" lang="ja-JP" altLang="en-US" dirty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293362" y="2403584"/>
            <a:ext cx="105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MIL</a:t>
            </a:r>
            <a:r>
              <a:rPr lang="ja-JP" altLang="en-US" dirty="0" smtClean="0"/>
              <a:t>記号</a:t>
            </a:r>
            <a:endParaRPr kumimoji="1" lang="ja-JP" altLang="en-US" dirty="0"/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468531" y="310301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意味</a:t>
            </a:r>
            <a:endParaRPr kumimoji="1" lang="ja-JP" altLang="en-US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242867" y="44412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真理値表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55" name="直線コネクタ 54"/>
          <p:cNvCxnSpPr/>
          <p:nvPr/>
        </p:nvCxnSpPr>
        <p:spPr>
          <a:xfrm>
            <a:off x="134620" y="5222780"/>
            <a:ext cx="8964920" cy="1588"/>
          </a:xfrm>
          <a:prstGeom prst="line">
            <a:avLst/>
          </a:prstGeom>
          <a:ln w="63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線吹き出し 1 (枠付き) 45"/>
          <p:cNvSpPr/>
          <p:nvPr/>
        </p:nvSpPr>
        <p:spPr>
          <a:xfrm>
            <a:off x="8004229" y="1465809"/>
            <a:ext cx="1093804" cy="660918"/>
          </a:xfrm>
          <a:prstGeom prst="borderCallout1">
            <a:avLst>
              <a:gd name="adj1" fmla="val 105380"/>
              <a:gd name="adj2" fmla="val 11999"/>
              <a:gd name="adj3" fmla="val 159788"/>
              <a:gd name="adj4" fmla="val -2105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rgbClr val="000000"/>
                </a:solidFill>
              </a:rPr>
              <a:t>このマルが重要！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47" name="線吹き出し 1 (枠付き) 46"/>
          <p:cNvSpPr/>
          <p:nvPr/>
        </p:nvSpPr>
        <p:spPr>
          <a:xfrm>
            <a:off x="5729345" y="1520769"/>
            <a:ext cx="886473" cy="623381"/>
          </a:xfrm>
          <a:prstGeom prst="borderCallout1">
            <a:avLst>
              <a:gd name="adj1" fmla="val 105380"/>
              <a:gd name="adj2" fmla="val 11999"/>
              <a:gd name="adj3" fmla="val 162317"/>
              <a:gd name="adj4" fmla="val -25128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rgbClr val="000000"/>
                </a:solidFill>
              </a:rPr>
              <a:t>尖っている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48" name="線吹き出し 1 (枠付き) 47"/>
          <p:cNvSpPr/>
          <p:nvPr/>
        </p:nvSpPr>
        <p:spPr>
          <a:xfrm>
            <a:off x="3408254" y="1465809"/>
            <a:ext cx="886473" cy="664388"/>
          </a:xfrm>
          <a:prstGeom prst="borderCallout1">
            <a:avLst>
              <a:gd name="adj1" fmla="val 103291"/>
              <a:gd name="adj2" fmla="val 83238"/>
              <a:gd name="adj3" fmla="val 168224"/>
              <a:gd name="adj4" fmla="val 14968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rgbClr val="000000"/>
                </a:solidFill>
              </a:rPr>
              <a:t>へこんでいる</a:t>
            </a:r>
            <a:endParaRPr kumimoji="1" lang="en-US" altLang="ja-JP" dirty="0" smtClean="0">
              <a:solidFill>
                <a:srgbClr val="000000"/>
              </a:solidFill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360575" y="598179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ベン図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3" name="円/楕円 12"/>
          <p:cNvSpPr/>
          <p:nvPr/>
        </p:nvSpPr>
        <p:spPr>
          <a:xfrm>
            <a:off x="1954476" y="5794516"/>
            <a:ext cx="801948" cy="801948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円/楕円 64"/>
          <p:cNvSpPr/>
          <p:nvPr/>
        </p:nvSpPr>
        <p:spPr>
          <a:xfrm>
            <a:off x="2482727" y="5794516"/>
            <a:ext cx="801948" cy="801948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弦 44"/>
          <p:cNvSpPr/>
          <p:nvPr/>
        </p:nvSpPr>
        <p:spPr>
          <a:xfrm>
            <a:off x="1954476" y="5794516"/>
            <a:ext cx="801948" cy="801948"/>
          </a:xfrm>
          <a:prstGeom prst="chord">
            <a:avLst>
              <a:gd name="adj1" fmla="val 18569862"/>
              <a:gd name="adj2" fmla="val 2829737"/>
            </a:avLst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弦 65"/>
          <p:cNvSpPr/>
          <p:nvPr/>
        </p:nvSpPr>
        <p:spPr>
          <a:xfrm>
            <a:off x="2482727" y="5794516"/>
            <a:ext cx="801948" cy="801948"/>
          </a:xfrm>
          <a:prstGeom prst="chord">
            <a:avLst>
              <a:gd name="adj1" fmla="val 7738361"/>
              <a:gd name="adj2" fmla="val 13747878"/>
            </a:avLst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2022770" y="6000378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2872669" y="6000378"/>
            <a:ext cx="348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B</a:t>
            </a:r>
            <a:endParaRPr kumimoji="1" lang="ja-JP" altLang="en-US" dirty="0"/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2456209" y="6000378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X</a:t>
            </a:r>
            <a:endParaRPr kumimoji="1" lang="ja-JP" altLang="en-US" dirty="0"/>
          </a:p>
        </p:txBody>
      </p:sp>
      <p:sp>
        <p:nvSpPr>
          <p:cNvPr id="71" name="円/楕円 70"/>
          <p:cNvSpPr/>
          <p:nvPr/>
        </p:nvSpPr>
        <p:spPr>
          <a:xfrm>
            <a:off x="4319226" y="5794516"/>
            <a:ext cx="801948" cy="801948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円/楕円 71"/>
          <p:cNvSpPr/>
          <p:nvPr/>
        </p:nvSpPr>
        <p:spPr>
          <a:xfrm>
            <a:off x="4847477" y="5794516"/>
            <a:ext cx="801948" cy="801948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4387520" y="6000378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5237419" y="6000378"/>
            <a:ext cx="348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B</a:t>
            </a:r>
            <a:endParaRPr kumimoji="1" lang="ja-JP" altLang="en-US" dirty="0"/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4820959" y="6000378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X</a:t>
            </a:r>
            <a:endParaRPr kumimoji="1" lang="ja-JP" altLang="en-US" dirty="0"/>
          </a:p>
        </p:txBody>
      </p:sp>
      <p:sp>
        <p:nvSpPr>
          <p:cNvPr id="80" name="正方形/長方形 79"/>
          <p:cNvSpPr/>
          <p:nvPr/>
        </p:nvSpPr>
        <p:spPr>
          <a:xfrm>
            <a:off x="6699740" y="5704302"/>
            <a:ext cx="1710382" cy="1001298"/>
          </a:xfrm>
          <a:prstGeom prst="rect">
            <a:avLst/>
          </a:prstGeom>
          <a:solidFill>
            <a:srgbClr val="C6D9F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円/楕円 82"/>
          <p:cNvSpPr/>
          <p:nvPr/>
        </p:nvSpPr>
        <p:spPr>
          <a:xfrm>
            <a:off x="7147006" y="5794516"/>
            <a:ext cx="801948" cy="80194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7394958" y="6000378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7995554" y="5785626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X</a:t>
            </a:r>
            <a:endParaRPr kumimoji="1" lang="ja-JP" altLang="en-US" dirty="0"/>
          </a:p>
        </p:txBody>
      </p:sp>
      <p:cxnSp>
        <p:nvCxnSpPr>
          <p:cNvPr id="88" name="直線コネクタ 87"/>
          <p:cNvCxnSpPr/>
          <p:nvPr/>
        </p:nvCxnSpPr>
        <p:spPr>
          <a:xfrm>
            <a:off x="134620" y="5625462"/>
            <a:ext cx="8964920" cy="1588"/>
          </a:xfrm>
          <a:prstGeom prst="line">
            <a:avLst/>
          </a:prstGeom>
          <a:ln w="63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テキスト ボックス 88"/>
          <p:cNvSpPr txBox="1"/>
          <p:nvPr/>
        </p:nvSpPr>
        <p:spPr>
          <a:xfrm>
            <a:off x="360575" y="524449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論理式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90" name="テキスト ボックス 89"/>
          <p:cNvSpPr txBox="1"/>
          <p:nvPr/>
        </p:nvSpPr>
        <p:spPr>
          <a:xfrm>
            <a:off x="2014078" y="5244498"/>
            <a:ext cx="1170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X = A</a:t>
            </a:r>
            <a:r>
              <a:rPr kumimoji="1" lang="ja-JP" altLang="en-US" dirty="0" smtClean="0"/>
              <a:t>・</a:t>
            </a:r>
            <a:r>
              <a:rPr kumimoji="1" lang="en-US" altLang="ja-JP" dirty="0" smtClean="0"/>
              <a:t>B</a:t>
            </a:r>
            <a:endParaRPr kumimoji="1" lang="ja-JP" altLang="en-US" dirty="0"/>
          </a:p>
        </p:txBody>
      </p:sp>
      <p:sp>
        <p:nvSpPr>
          <p:cNvPr id="91" name="テキスト ボックス 90"/>
          <p:cNvSpPr txBox="1"/>
          <p:nvPr/>
        </p:nvSpPr>
        <p:spPr>
          <a:xfrm>
            <a:off x="4479213" y="5244498"/>
            <a:ext cx="1170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X = A</a:t>
            </a:r>
            <a:r>
              <a:rPr lang="ja-JP" altLang="en-US" dirty="0" smtClean="0"/>
              <a:t>＋</a:t>
            </a:r>
            <a:r>
              <a:rPr kumimoji="1" lang="en-US" altLang="ja-JP" dirty="0" smtClean="0"/>
              <a:t>B</a:t>
            </a:r>
            <a:endParaRPr kumimoji="1" lang="ja-JP" altLang="en-US" dirty="0"/>
          </a:p>
        </p:txBody>
      </p:sp>
      <p:sp>
        <p:nvSpPr>
          <p:cNvPr id="92" name="テキスト ボックス 91"/>
          <p:cNvSpPr txBox="1"/>
          <p:nvPr/>
        </p:nvSpPr>
        <p:spPr>
          <a:xfrm>
            <a:off x="7159627" y="5244498"/>
            <a:ext cx="77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X = A</a:t>
            </a:r>
            <a:endParaRPr kumimoji="1" lang="ja-JP" altLang="en-US" dirty="0"/>
          </a:p>
        </p:txBody>
      </p:sp>
      <p:cxnSp>
        <p:nvCxnSpPr>
          <p:cNvPr id="93" name="直線コネクタ 92"/>
          <p:cNvCxnSpPr/>
          <p:nvPr/>
        </p:nvCxnSpPr>
        <p:spPr>
          <a:xfrm>
            <a:off x="7652731" y="5309220"/>
            <a:ext cx="23595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メモ 93"/>
          <p:cNvSpPr/>
          <p:nvPr/>
        </p:nvSpPr>
        <p:spPr>
          <a:xfrm>
            <a:off x="2271395" y="1596733"/>
            <a:ext cx="899024" cy="606943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メモ 94"/>
          <p:cNvSpPr/>
          <p:nvPr/>
        </p:nvSpPr>
        <p:spPr>
          <a:xfrm>
            <a:off x="4556744" y="1572783"/>
            <a:ext cx="899024" cy="606943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メモ 95"/>
          <p:cNvSpPr/>
          <p:nvPr/>
        </p:nvSpPr>
        <p:spPr>
          <a:xfrm>
            <a:off x="6956033" y="1572783"/>
            <a:ext cx="899024" cy="606943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メモ 97"/>
          <p:cNvSpPr/>
          <p:nvPr/>
        </p:nvSpPr>
        <p:spPr>
          <a:xfrm>
            <a:off x="242867" y="4441215"/>
            <a:ext cx="1064304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メモ 98"/>
          <p:cNvSpPr/>
          <p:nvPr/>
        </p:nvSpPr>
        <p:spPr>
          <a:xfrm>
            <a:off x="242867" y="5244498"/>
            <a:ext cx="1064304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" name="メモ 99"/>
          <p:cNvSpPr/>
          <p:nvPr/>
        </p:nvSpPr>
        <p:spPr>
          <a:xfrm>
            <a:off x="242867" y="5970292"/>
            <a:ext cx="1064304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5" grpId="0" animBg="1"/>
      <p:bldP spid="96" grpId="0" animBg="1"/>
      <p:bldP spid="98" grpId="0" animBg="1"/>
      <p:bldP spid="99" grpId="0" animBg="1"/>
      <p:bldP spid="10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例題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5470" y="1086593"/>
            <a:ext cx="8229600" cy="5680493"/>
          </a:xfrm>
        </p:spPr>
        <p:txBody>
          <a:bodyPr/>
          <a:lstStyle/>
          <a:p>
            <a:r>
              <a:rPr lang="ja-JP" altLang="en-US" dirty="0" smtClean="0"/>
              <a:t>以下の論理回路の</a:t>
            </a:r>
            <a:r>
              <a:rPr lang="ja-JP" altLang="en-US" dirty="0" smtClean="0">
                <a:solidFill>
                  <a:srgbClr val="FF0000"/>
                </a:solidFill>
              </a:rPr>
              <a:t>真理値表</a:t>
            </a:r>
            <a:r>
              <a:rPr lang="ja-JP" altLang="en-US" dirty="0" smtClean="0"/>
              <a:t>を書け．</a:t>
            </a:r>
            <a:endParaRPr lang="ja-JP" altLang="en-US" dirty="0"/>
          </a:p>
        </p:txBody>
      </p:sp>
      <p:grpSp>
        <p:nvGrpSpPr>
          <p:cNvPr id="5" name="図形グループ 19"/>
          <p:cNvGrpSpPr/>
          <p:nvPr/>
        </p:nvGrpSpPr>
        <p:grpSpPr>
          <a:xfrm>
            <a:off x="819855" y="1993877"/>
            <a:ext cx="1860171" cy="643227"/>
            <a:chOff x="2269464" y="3224384"/>
            <a:chExt cx="1860171" cy="643227"/>
          </a:xfrm>
        </p:grpSpPr>
        <p:sp>
          <p:nvSpPr>
            <p:cNvPr id="4" name="フローチャート: 論理積ゲート 3"/>
            <p:cNvSpPr/>
            <p:nvPr/>
          </p:nvSpPr>
          <p:spPr>
            <a:xfrm>
              <a:off x="2606092" y="3224384"/>
              <a:ext cx="692758" cy="643227"/>
            </a:xfrm>
            <a:prstGeom prst="flowChartDelay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4" name="直線コネクタ 13"/>
            <p:cNvCxnSpPr/>
            <p:nvPr/>
          </p:nvCxnSpPr>
          <p:spPr>
            <a:xfrm>
              <a:off x="2269464" y="3363222"/>
              <a:ext cx="33662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>
              <a:off x="2269464" y="3716006"/>
              <a:ext cx="33662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>
              <a:off x="3298850" y="3543486"/>
              <a:ext cx="830785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図形グループ 20"/>
          <p:cNvGrpSpPr/>
          <p:nvPr/>
        </p:nvGrpSpPr>
        <p:grpSpPr>
          <a:xfrm>
            <a:off x="1314743" y="1585377"/>
            <a:ext cx="2388210" cy="1796266"/>
            <a:chOff x="3892550" y="2640445"/>
            <a:chExt cx="2388210" cy="1796266"/>
          </a:xfrm>
        </p:grpSpPr>
        <p:grpSp>
          <p:nvGrpSpPr>
            <p:cNvPr id="12" name="図形グループ 11"/>
            <p:cNvGrpSpPr/>
            <p:nvPr/>
          </p:nvGrpSpPr>
          <p:grpSpPr>
            <a:xfrm>
              <a:off x="3892550" y="2640445"/>
              <a:ext cx="2136098" cy="1796266"/>
              <a:chOff x="3892550" y="2640445"/>
              <a:chExt cx="2136098" cy="1796266"/>
            </a:xfrm>
          </p:grpSpPr>
          <p:sp>
            <p:nvSpPr>
              <p:cNvPr id="6" name="円弧 5"/>
              <p:cNvSpPr/>
              <p:nvPr/>
            </p:nvSpPr>
            <p:spPr>
              <a:xfrm>
                <a:off x="4816321" y="3224384"/>
                <a:ext cx="1212327" cy="1212327"/>
              </a:xfrm>
              <a:prstGeom prst="arc">
                <a:avLst>
                  <a:gd name="adj1" fmla="val 16200000"/>
                  <a:gd name="adj2" fmla="val 19887341"/>
                </a:avLst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" name="円弧 6"/>
              <p:cNvSpPr/>
              <p:nvPr/>
            </p:nvSpPr>
            <p:spPr>
              <a:xfrm flipV="1">
                <a:off x="4816321" y="2640445"/>
                <a:ext cx="1212327" cy="1212327"/>
              </a:xfrm>
              <a:prstGeom prst="arc">
                <a:avLst>
                  <a:gd name="adj1" fmla="val 16200000"/>
                  <a:gd name="adj2" fmla="val 19887341"/>
                </a:avLst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9" name="直線コネクタ 8"/>
              <p:cNvCxnSpPr/>
              <p:nvPr/>
            </p:nvCxnSpPr>
            <p:spPr>
              <a:xfrm rot="10800000">
                <a:off x="5204596" y="3222798"/>
                <a:ext cx="230919" cy="1588"/>
              </a:xfrm>
              <a:prstGeom prst="line">
                <a:avLst/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線コネクタ 9"/>
              <p:cNvCxnSpPr/>
              <p:nvPr/>
            </p:nvCxnSpPr>
            <p:spPr>
              <a:xfrm rot="10800000">
                <a:off x="5204596" y="3851184"/>
                <a:ext cx="230919" cy="1588"/>
              </a:xfrm>
              <a:prstGeom prst="line">
                <a:avLst/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円弧 10"/>
              <p:cNvSpPr/>
              <p:nvPr/>
            </p:nvSpPr>
            <p:spPr>
              <a:xfrm>
                <a:off x="3892550" y="2852737"/>
                <a:ext cx="1387475" cy="1387475"/>
              </a:xfrm>
              <a:prstGeom prst="arc">
                <a:avLst>
                  <a:gd name="adj1" fmla="val 19949689"/>
                  <a:gd name="adj2" fmla="val 1553454"/>
                </a:avLst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19" name="直線コネクタ 18"/>
            <p:cNvCxnSpPr/>
            <p:nvPr/>
          </p:nvCxnSpPr>
          <p:spPr>
            <a:xfrm>
              <a:off x="5944132" y="3539194"/>
              <a:ext cx="33662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二等辺三角形 21"/>
          <p:cNvSpPr/>
          <p:nvPr/>
        </p:nvSpPr>
        <p:spPr>
          <a:xfrm rot="5400000">
            <a:off x="1328710" y="2764286"/>
            <a:ext cx="634980" cy="599733"/>
          </a:xfrm>
          <a:prstGeom prst="triangle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コネクタ 23"/>
          <p:cNvCxnSpPr/>
          <p:nvPr/>
        </p:nvCxnSpPr>
        <p:spPr>
          <a:xfrm>
            <a:off x="1009705" y="3062564"/>
            <a:ext cx="336628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円/楕円 25"/>
          <p:cNvSpPr/>
          <p:nvPr/>
        </p:nvSpPr>
        <p:spPr>
          <a:xfrm>
            <a:off x="1946067" y="3006968"/>
            <a:ext cx="117543" cy="117543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88665" y="1945235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75470" y="2282301"/>
            <a:ext cx="348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B</a:t>
            </a:r>
            <a:endParaRPr kumimoji="1" lang="ja-JP" altLang="en-US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723318" y="2302421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X</a:t>
            </a:r>
            <a:endParaRPr kumimoji="1" lang="ja-JP" altLang="en-US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9933130" y="1316684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X</a:t>
            </a:r>
            <a:endParaRPr kumimoji="1" lang="ja-JP" altLang="en-US" dirty="0"/>
          </a:p>
        </p:txBody>
      </p:sp>
      <p:graphicFrame>
        <p:nvGraphicFramePr>
          <p:cNvPr id="42" name="表 41"/>
          <p:cNvGraphicFramePr>
            <a:graphicFrameLocks noGrp="1"/>
          </p:cNvGraphicFramePr>
          <p:nvPr/>
        </p:nvGraphicFramePr>
        <p:xfrm>
          <a:off x="1156483" y="3788093"/>
          <a:ext cx="1785450" cy="184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150"/>
                <a:gridCol w="595150"/>
                <a:gridCol w="59515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3" name="表 42"/>
          <p:cNvGraphicFramePr>
            <a:graphicFrameLocks noGrp="1"/>
          </p:cNvGraphicFramePr>
          <p:nvPr/>
        </p:nvGraphicFramePr>
        <p:xfrm>
          <a:off x="6588428" y="3338094"/>
          <a:ext cx="1785452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363"/>
                <a:gridCol w="446363"/>
                <a:gridCol w="446363"/>
                <a:gridCol w="44636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4" name="表 43"/>
          <p:cNvGraphicFramePr>
            <a:graphicFrameLocks noGrp="1"/>
          </p:cNvGraphicFramePr>
          <p:nvPr/>
        </p:nvGraphicFramePr>
        <p:xfrm>
          <a:off x="10695809" y="5222240"/>
          <a:ext cx="11903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150"/>
                <a:gridCol w="59515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cxnSp>
        <p:nvCxnSpPr>
          <p:cNvPr id="57" name="カギ線コネクタ 56"/>
          <p:cNvCxnSpPr>
            <a:stCxn id="26" idx="6"/>
          </p:cNvCxnSpPr>
          <p:nvPr/>
        </p:nvCxnSpPr>
        <p:spPr>
          <a:xfrm flipV="1">
            <a:off x="2063610" y="2668307"/>
            <a:ext cx="616416" cy="397433"/>
          </a:xfrm>
          <a:prstGeom prst="bentConnector3">
            <a:avLst>
              <a:gd name="adj1" fmla="val 50000"/>
            </a:avLst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/>
          <p:cNvCxnSpPr/>
          <p:nvPr/>
        </p:nvCxnSpPr>
        <p:spPr>
          <a:xfrm rot="5400000" flipH="1" flipV="1">
            <a:off x="720486" y="2773345"/>
            <a:ext cx="578438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フローチャート: 論理積ゲート 68"/>
          <p:cNvSpPr/>
          <p:nvPr/>
        </p:nvSpPr>
        <p:spPr>
          <a:xfrm>
            <a:off x="6294823" y="2439809"/>
            <a:ext cx="692758" cy="643227"/>
          </a:xfrm>
          <a:prstGeom prst="flowChartDelay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0" name="直線コネクタ 69"/>
          <p:cNvCxnSpPr/>
          <p:nvPr/>
        </p:nvCxnSpPr>
        <p:spPr>
          <a:xfrm>
            <a:off x="4772057" y="1933530"/>
            <a:ext cx="547020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/>
          <p:cNvCxnSpPr/>
          <p:nvPr/>
        </p:nvCxnSpPr>
        <p:spPr>
          <a:xfrm>
            <a:off x="6011835" y="2112206"/>
            <a:ext cx="1611809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4" name="図形グループ 73"/>
          <p:cNvGrpSpPr/>
          <p:nvPr/>
        </p:nvGrpSpPr>
        <p:grpSpPr>
          <a:xfrm>
            <a:off x="3957743" y="1214073"/>
            <a:ext cx="2136098" cy="1796266"/>
            <a:chOff x="3892550" y="2640445"/>
            <a:chExt cx="2136098" cy="1796266"/>
          </a:xfrm>
        </p:grpSpPr>
        <p:sp>
          <p:nvSpPr>
            <p:cNvPr id="76" name="円弧 75"/>
            <p:cNvSpPr/>
            <p:nvPr/>
          </p:nvSpPr>
          <p:spPr>
            <a:xfrm>
              <a:off x="4816321" y="3224384"/>
              <a:ext cx="1212327" cy="1212327"/>
            </a:xfrm>
            <a:prstGeom prst="arc">
              <a:avLst>
                <a:gd name="adj1" fmla="val 16200000"/>
                <a:gd name="adj2" fmla="val 19887341"/>
              </a:avLst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円弧 76"/>
            <p:cNvSpPr/>
            <p:nvPr/>
          </p:nvSpPr>
          <p:spPr>
            <a:xfrm flipV="1">
              <a:off x="4816321" y="2640445"/>
              <a:ext cx="1212327" cy="1212327"/>
            </a:xfrm>
            <a:prstGeom prst="arc">
              <a:avLst>
                <a:gd name="adj1" fmla="val 16200000"/>
                <a:gd name="adj2" fmla="val 19887341"/>
              </a:avLst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8" name="直線コネクタ 77"/>
            <p:cNvCxnSpPr/>
            <p:nvPr/>
          </p:nvCxnSpPr>
          <p:spPr>
            <a:xfrm rot="10800000">
              <a:off x="5204596" y="3222798"/>
              <a:ext cx="230919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コネクタ 78"/>
            <p:cNvCxnSpPr/>
            <p:nvPr/>
          </p:nvCxnSpPr>
          <p:spPr>
            <a:xfrm rot="10800000">
              <a:off x="5204596" y="3851184"/>
              <a:ext cx="230919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円弧 79"/>
            <p:cNvSpPr/>
            <p:nvPr/>
          </p:nvSpPr>
          <p:spPr>
            <a:xfrm>
              <a:off x="3892550" y="2852737"/>
              <a:ext cx="1387475" cy="1387475"/>
            </a:xfrm>
            <a:prstGeom prst="arc">
              <a:avLst>
                <a:gd name="adj1" fmla="val 19949689"/>
                <a:gd name="adj2" fmla="val 1553454"/>
              </a:avLst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82" name="直線コネクタ 81"/>
          <p:cNvCxnSpPr/>
          <p:nvPr/>
        </p:nvCxnSpPr>
        <p:spPr>
          <a:xfrm>
            <a:off x="4961907" y="2615881"/>
            <a:ext cx="1334487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9" name="図形グループ 88"/>
          <p:cNvGrpSpPr/>
          <p:nvPr/>
        </p:nvGrpSpPr>
        <p:grpSpPr>
          <a:xfrm>
            <a:off x="4962701" y="3020605"/>
            <a:ext cx="717277" cy="634980"/>
            <a:chOff x="5828755" y="2571598"/>
            <a:chExt cx="717277" cy="634980"/>
          </a:xfrm>
        </p:grpSpPr>
        <p:sp>
          <p:nvSpPr>
            <p:cNvPr id="81" name="二等辺三角形 80"/>
            <p:cNvSpPr/>
            <p:nvPr/>
          </p:nvSpPr>
          <p:spPr>
            <a:xfrm rot="5400000">
              <a:off x="5811132" y="2589221"/>
              <a:ext cx="634980" cy="599733"/>
            </a:xfrm>
            <a:prstGeom prst="triangle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円/楕円 82"/>
            <p:cNvSpPr/>
            <p:nvPr/>
          </p:nvSpPr>
          <p:spPr>
            <a:xfrm>
              <a:off x="6428489" y="2831903"/>
              <a:ext cx="117543" cy="117543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4" name="テキスト ボックス 83"/>
          <p:cNvSpPr txBox="1"/>
          <p:nvPr/>
        </p:nvSpPr>
        <p:spPr>
          <a:xfrm>
            <a:off x="4437155" y="1725184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4423960" y="2062250"/>
            <a:ext cx="348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B</a:t>
            </a:r>
            <a:endParaRPr kumimoji="1" lang="ja-JP" altLang="en-US" dirty="0"/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8373880" y="2112206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X</a:t>
            </a:r>
            <a:endParaRPr kumimoji="1" lang="ja-JP" altLang="en-US" dirty="0"/>
          </a:p>
        </p:txBody>
      </p:sp>
      <p:cxnSp>
        <p:nvCxnSpPr>
          <p:cNvPr id="87" name="カギ線コネクタ 86"/>
          <p:cNvCxnSpPr/>
          <p:nvPr/>
        </p:nvCxnSpPr>
        <p:spPr>
          <a:xfrm flipV="1">
            <a:off x="5679978" y="2942249"/>
            <a:ext cx="616416" cy="397433"/>
          </a:xfrm>
          <a:prstGeom prst="bentConnector3">
            <a:avLst>
              <a:gd name="adj1" fmla="val 50000"/>
            </a:avLst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直線コネクタ 87"/>
          <p:cNvCxnSpPr/>
          <p:nvPr/>
        </p:nvCxnSpPr>
        <p:spPr>
          <a:xfrm rot="5400000" flipH="1" flipV="1">
            <a:off x="4801212" y="2455980"/>
            <a:ext cx="321391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テキスト ボックス 89"/>
          <p:cNvSpPr txBox="1"/>
          <p:nvPr/>
        </p:nvSpPr>
        <p:spPr>
          <a:xfrm>
            <a:off x="4440867" y="3153429"/>
            <a:ext cx="348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</a:t>
            </a:r>
            <a:endParaRPr kumimoji="1" lang="ja-JP" altLang="en-US" dirty="0"/>
          </a:p>
        </p:txBody>
      </p:sp>
      <p:grpSp>
        <p:nvGrpSpPr>
          <p:cNvPr id="94" name="図形グループ 19"/>
          <p:cNvGrpSpPr/>
          <p:nvPr/>
        </p:nvGrpSpPr>
        <p:grpSpPr>
          <a:xfrm>
            <a:off x="7413252" y="1977770"/>
            <a:ext cx="958857" cy="643227"/>
            <a:chOff x="2606092" y="3224384"/>
            <a:chExt cx="958857" cy="643227"/>
          </a:xfrm>
        </p:grpSpPr>
        <p:sp>
          <p:nvSpPr>
            <p:cNvPr id="95" name="フローチャート: 論理積ゲート 94"/>
            <p:cNvSpPr/>
            <p:nvPr/>
          </p:nvSpPr>
          <p:spPr>
            <a:xfrm>
              <a:off x="2606092" y="3224384"/>
              <a:ext cx="692758" cy="643227"/>
            </a:xfrm>
            <a:prstGeom prst="flowChartDelay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8" name="直線コネクタ 97"/>
            <p:cNvCxnSpPr/>
            <p:nvPr/>
          </p:nvCxnSpPr>
          <p:spPr>
            <a:xfrm>
              <a:off x="3298850" y="3543486"/>
              <a:ext cx="266099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0" name="カギ線コネクタ 99"/>
          <p:cNvCxnSpPr/>
          <p:nvPr/>
        </p:nvCxnSpPr>
        <p:spPr>
          <a:xfrm rot="5400000" flipH="1" flipV="1">
            <a:off x="7061149" y="2409320"/>
            <a:ext cx="284853" cy="419353"/>
          </a:xfrm>
          <a:prstGeom prst="bentConnector4">
            <a:avLst>
              <a:gd name="adj1" fmla="val 397"/>
              <a:gd name="adj2" fmla="val 45225"/>
            </a:avLst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直線コネクタ 107"/>
          <p:cNvCxnSpPr/>
          <p:nvPr/>
        </p:nvCxnSpPr>
        <p:spPr>
          <a:xfrm>
            <a:off x="4772057" y="3338094"/>
            <a:ext cx="190645" cy="1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直線コネクタ 112"/>
          <p:cNvCxnSpPr/>
          <p:nvPr/>
        </p:nvCxnSpPr>
        <p:spPr>
          <a:xfrm>
            <a:off x="4788964" y="2295284"/>
            <a:ext cx="547020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メモ 53"/>
          <p:cNvSpPr/>
          <p:nvPr/>
        </p:nvSpPr>
        <p:spPr>
          <a:xfrm>
            <a:off x="3497354" y="1132018"/>
            <a:ext cx="1291610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スイッチ回路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4492493"/>
            <a:ext cx="8229600" cy="2213108"/>
          </a:xfrm>
        </p:spPr>
        <p:txBody>
          <a:bodyPr/>
          <a:lstStyle/>
          <a:p>
            <a:r>
              <a:rPr lang="ja-JP" altLang="en-US" dirty="0" smtClean="0"/>
              <a:t>スイッチのつなぎ方で，</a:t>
            </a:r>
            <a:r>
              <a:rPr lang="en-US" altLang="ja-JP" dirty="0" smtClean="0"/>
              <a:t>AND</a:t>
            </a:r>
            <a:r>
              <a:rPr lang="ja-JP" altLang="en-US" dirty="0" smtClean="0"/>
              <a:t>と</a:t>
            </a:r>
            <a:r>
              <a:rPr lang="en-US" altLang="ja-JP" dirty="0" smtClean="0"/>
              <a:t>OR</a:t>
            </a:r>
            <a:r>
              <a:rPr lang="ja-JP" altLang="en-US" dirty="0" smtClean="0"/>
              <a:t>の機能を作る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他の回路からスイッチを</a:t>
            </a:r>
            <a:r>
              <a:rPr lang="en-US" altLang="ja-JP" dirty="0" smtClean="0"/>
              <a:t>ON/OFF</a:t>
            </a:r>
            <a:r>
              <a:rPr lang="ja-JP" altLang="en-US" dirty="0" smtClean="0"/>
              <a:t>出来れば，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論理回路を繋いでいくことが出来る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>
                <a:sym typeface="Wingdings"/>
              </a:rPr>
              <a:t></a:t>
            </a:r>
            <a:r>
              <a:rPr lang="en-US" altLang="ja-JP" dirty="0" smtClean="0">
                <a:sym typeface="Wingdings"/>
              </a:rPr>
              <a:t> </a:t>
            </a:r>
            <a:r>
              <a:rPr lang="ja-JP" altLang="en-US" dirty="0" smtClean="0">
                <a:sym typeface="Wingdings"/>
              </a:rPr>
              <a:t>電気により</a:t>
            </a:r>
            <a:r>
              <a:rPr lang="en-US" altLang="ja-JP" dirty="0" smtClean="0">
                <a:sym typeface="Wingdings"/>
              </a:rPr>
              <a:t>ON/OFF</a:t>
            </a:r>
            <a:r>
              <a:rPr lang="ja-JP" altLang="en-US" smtClean="0">
                <a:sym typeface="Wingdings"/>
              </a:rPr>
              <a:t>出来るスイッチの</a:t>
            </a:r>
            <a:r>
              <a:rPr lang="ja-JP" altLang="en-US" dirty="0" smtClean="0">
                <a:sym typeface="Wingdings"/>
              </a:rPr>
              <a:t>利用</a:t>
            </a:r>
            <a:endParaRPr lang="en-US" altLang="ja-JP" dirty="0" smtClean="0"/>
          </a:p>
        </p:txBody>
      </p:sp>
      <p:sp>
        <p:nvSpPr>
          <p:cNvPr id="4" name="円/楕円 3"/>
          <p:cNvSpPr/>
          <p:nvPr/>
        </p:nvSpPr>
        <p:spPr>
          <a:xfrm>
            <a:off x="2379761" y="1449430"/>
            <a:ext cx="87584" cy="87584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2705076" y="1449430"/>
            <a:ext cx="87584" cy="87584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コネクタ 8"/>
          <p:cNvCxnSpPr>
            <a:stCxn id="4" idx="7"/>
          </p:cNvCxnSpPr>
          <p:nvPr/>
        </p:nvCxnSpPr>
        <p:spPr>
          <a:xfrm rot="5400000" flipH="1" flipV="1">
            <a:off x="2560633" y="1230230"/>
            <a:ext cx="125912" cy="338141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円/楕円 10"/>
          <p:cNvSpPr/>
          <p:nvPr/>
        </p:nvSpPr>
        <p:spPr>
          <a:xfrm>
            <a:off x="3145698" y="2192380"/>
            <a:ext cx="379595" cy="379038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弧 12"/>
          <p:cNvSpPr/>
          <p:nvPr/>
        </p:nvSpPr>
        <p:spPr>
          <a:xfrm>
            <a:off x="3335496" y="2326943"/>
            <a:ext cx="107950" cy="117475"/>
          </a:xfrm>
          <a:prstGeom prst="arc">
            <a:avLst>
              <a:gd name="adj1" fmla="val 16200000"/>
              <a:gd name="adj2" fmla="val 5543156"/>
            </a:avLst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コネクタ 14"/>
          <p:cNvCxnSpPr/>
          <p:nvPr/>
        </p:nvCxnSpPr>
        <p:spPr>
          <a:xfrm rot="10800000">
            <a:off x="3249771" y="2323768"/>
            <a:ext cx="139704" cy="3176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rot="10800000">
            <a:off x="3249770" y="2444418"/>
            <a:ext cx="139704" cy="3176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 rot="16200000" flipV="1">
            <a:off x="2834094" y="1911270"/>
            <a:ext cx="831352" cy="1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2795835" y="1494007"/>
            <a:ext cx="457110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>
            <a:off x="1922651" y="1494007"/>
            <a:ext cx="457110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>
            <a:off x="1797276" y="2234868"/>
            <a:ext cx="250750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>
            <a:off x="1859963" y="2307893"/>
            <a:ext cx="125375" cy="1588"/>
          </a:xfrm>
          <a:prstGeom prst="line">
            <a:avLst/>
          </a:pr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 rot="5400000" flipH="1" flipV="1">
            <a:off x="1550632" y="1864436"/>
            <a:ext cx="744040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>
            <a:off x="1923446" y="2941305"/>
            <a:ext cx="1326323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 rot="5400000" flipH="1" flipV="1">
            <a:off x="3001326" y="2692862"/>
            <a:ext cx="496887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 rot="5400000" flipH="1" flipV="1">
            <a:off x="1606742" y="2626187"/>
            <a:ext cx="635001" cy="1590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円/楕円 47"/>
          <p:cNvSpPr/>
          <p:nvPr/>
        </p:nvSpPr>
        <p:spPr>
          <a:xfrm>
            <a:off x="2382148" y="1802499"/>
            <a:ext cx="87584" cy="87584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8"/>
          <p:cNvSpPr/>
          <p:nvPr/>
        </p:nvSpPr>
        <p:spPr>
          <a:xfrm>
            <a:off x="2707463" y="1802499"/>
            <a:ext cx="87584" cy="87584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0" name="直線コネクタ 49"/>
          <p:cNvCxnSpPr>
            <a:stCxn id="48" idx="7"/>
          </p:cNvCxnSpPr>
          <p:nvPr/>
        </p:nvCxnSpPr>
        <p:spPr>
          <a:xfrm rot="5400000" flipH="1" flipV="1">
            <a:off x="2563020" y="1583299"/>
            <a:ext cx="125912" cy="338141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/>
          <p:cNvCxnSpPr/>
          <p:nvPr/>
        </p:nvCxnSpPr>
        <p:spPr>
          <a:xfrm>
            <a:off x="2798222" y="1847076"/>
            <a:ext cx="457110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>
          <a:xfrm>
            <a:off x="1925038" y="1847076"/>
            <a:ext cx="457110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円/楕円 52"/>
          <p:cNvSpPr/>
          <p:nvPr/>
        </p:nvSpPr>
        <p:spPr>
          <a:xfrm>
            <a:off x="5486244" y="1449430"/>
            <a:ext cx="87584" cy="87584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53"/>
          <p:cNvSpPr/>
          <p:nvPr/>
        </p:nvSpPr>
        <p:spPr>
          <a:xfrm>
            <a:off x="5811559" y="1449430"/>
            <a:ext cx="87584" cy="87584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5" name="直線コネクタ 54"/>
          <p:cNvCxnSpPr>
            <a:stCxn id="53" idx="7"/>
          </p:cNvCxnSpPr>
          <p:nvPr/>
        </p:nvCxnSpPr>
        <p:spPr>
          <a:xfrm rot="5400000" flipH="1" flipV="1">
            <a:off x="5667116" y="1230230"/>
            <a:ext cx="125912" cy="338141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円/楕円 55"/>
          <p:cNvSpPr/>
          <p:nvPr/>
        </p:nvSpPr>
        <p:spPr>
          <a:xfrm>
            <a:off x="7128488" y="2192380"/>
            <a:ext cx="379595" cy="379038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円弧 56"/>
          <p:cNvSpPr/>
          <p:nvPr/>
        </p:nvSpPr>
        <p:spPr>
          <a:xfrm>
            <a:off x="7318286" y="2326943"/>
            <a:ext cx="107950" cy="117475"/>
          </a:xfrm>
          <a:prstGeom prst="arc">
            <a:avLst>
              <a:gd name="adj1" fmla="val 16200000"/>
              <a:gd name="adj2" fmla="val 5543156"/>
            </a:avLst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8" name="直線コネクタ 57"/>
          <p:cNvCxnSpPr/>
          <p:nvPr/>
        </p:nvCxnSpPr>
        <p:spPr>
          <a:xfrm rot="10800000">
            <a:off x="7232561" y="2323768"/>
            <a:ext cx="139704" cy="3176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/>
          <p:nvPr/>
        </p:nvCxnSpPr>
        <p:spPr>
          <a:xfrm rot="10800000">
            <a:off x="7232560" y="2444418"/>
            <a:ext cx="139704" cy="3176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/>
          <p:cNvCxnSpPr/>
          <p:nvPr/>
        </p:nvCxnSpPr>
        <p:spPr>
          <a:xfrm rot="16200000" flipV="1">
            <a:off x="6816884" y="1911270"/>
            <a:ext cx="831352" cy="1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/>
          <p:cNvCxnSpPr/>
          <p:nvPr/>
        </p:nvCxnSpPr>
        <p:spPr>
          <a:xfrm>
            <a:off x="5902318" y="1494007"/>
            <a:ext cx="457110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>
            <a:off x="5029134" y="1494007"/>
            <a:ext cx="457110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/>
          <p:cNvCxnSpPr/>
          <p:nvPr/>
        </p:nvCxnSpPr>
        <p:spPr>
          <a:xfrm>
            <a:off x="4903759" y="2234868"/>
            <a:ext cx="250750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/>
          <p:cNvCxnSpPr/>
          <p:nvPr/>
        </p:nvCxnSpPr>
        <p:spPr>
          <a:xfrm>
            <a:off x="4966446" y="2307893"/>
            <a:ext cx="125375" cy="1588"/>
          </a:xfrm>
          <a:prstGeom prst="line">
            <a:avLst/>
          </a:pr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/>
          <p:nvPr/>
        </p:nvCxnSpPr>
        <p:spPr>
          <a:xfrm rot="5400000" flipH="1" flipV="1">
            <a:off x="4657115" y="1864436"/>
            <a:ext cx="744040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/>
          <p:cNvCxnSpPr/>
          <p:nvPr/>
        </p:nvCxnSpPr>
        <p:spPr>
          <a:xfrm>
            <a:off x="5029929" y="2941305"/>
            <a:ext cx="2201836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/>
          <p:cNvCxnSpPr/>
          <p:nvPr/>
        </p:nvCxnSpPr>
        <p:spPr>
          <a:xfrm rot="5400000" flipH="1" flipV="1">
            <a:off x="6984116" y="2692862"/>
            <a:ext cx="496887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/>
          <p:nvPr/>
        </p:nvCxnSpPr>
        <p:spPr>
          <a:xfrm rot="5400000" flipH="1" flipV="1">
            <a:off x="4713225" y="2626187"/>
            <a:ext cx="635001" cy="1590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/>
          <p:cNvCxnSpPr/>
          <p:nvPr/>
        </p:nvCxnSpPr>
        <p:spPr>
          <a:xfrm flipV="1">
            <a:off x="6776243" y="1494007"/>
            <a:ext cx="457111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円/楕円 73"/>
          <p:cNvSpPr/>
          <p:nvPr/>
        </p:nvSpPr>
        <p:spPr>
          <a:xfrm>
            <a:off x="6361815" y="1449430"/>
            <a:ext cx="87584" cy="87584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円/楕円 74"/>
          <p:cNvSpPr/>
          <p:nvPr/>
        </p:nvSpPr>
        <p:spPr>
          <a:xfrm>
            <a:off x="6687130" y="1449430"/>
            <a:ext cx="87584" cy="87584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6" name="直線コネクタ 75"/>
          <p:cNvCxnSpPr>
            <a:stCxn id="74" idx="7"/>
          </p:cNvCxnSpPr>
          <p:nvPr/>
        </p:nvCxnSpPr>
        <p:spPr>
          <a:xfrm rot="5400000" flipH="1" flipV="1">
            <a:off x="6542687" y="1230230"/>
            <a:ext cx="125912" cy="338141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テキスト ボックス 80"/>
          <p:cNvSpPr txBox="1"/>
          <p:nvPr/>
        </p:nvSpPr>
        <p:spPr>
          <a:xfrm>
            <a:off x="1797276" y="3152958"/>
            <a:ext cx="2774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u="sng" dirty="0" smtClean="0"/>
              <a:t>並列つなぎ</a:t>
            </a:r>
            <a:endParaRPr kumimoji="1" lang="en-US" altLang="ja-JP" u="sng" dirty="0" smtClean="0"/>
          </a:p>
          <a:p>
            <a:r>
              <a:rPr lang="ja-JP" altLang="en-US" dirty="0" smtClean="0"/>
              <a:t>どちらかのスイッチが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ON</a:t>
            </a:r>
            <a:r>
              <a:rPr kumimoji="1" lang="ja-JP" altLang="en-US" dirty="0" smtClean="0"/>
              <a:t>なら電球が点灯する</a:t>
            </a:r>
            <a:endParaRPr kumimoji="1" lang="en-US" altLang="ja-JP" dirty="0" smtClean="0"/>
          </a:p>
          <a:p>
            <a:r>
              <a:rPr lang="en-US" altLang="ja-JP" dirty="0" smtClean="0">
                <a:solidFill>
                  <a:srgbClr val="FF0000"/>
                </a:solidFill>
              </a:rPr>
              <a:t>OR</a:t>
            </a:r>
            <a:r>
              <a:rPr lang="ja-JP" altLang="en-US" dirty="0" smtClean="0"/>
              <a:t>に相当</a:t>
            </a:r>
            <a:endParaRPr kumimoji="1" lang="ja-JP" altLang="en-US" dirty="0"/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5031521" y="3152958"/>
            <a:ext cx="2953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u="sng" dirty="0" smtClean="0"/>
              <a:t>直列つなぎ</a:t>
            </a:r>
            <a:endParaRPr kumimoji="1" lang="en-US" altLang="ja-JP" u="sng" dirty="0" smtClean="0"/>
          </a:p>
          <a:p>
            <a:r>
              <a:rPr lang="ja-JP" altLang="en-US" dirty="0" smtClean="0"/>
              <a:t>両方のスイッチが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ON</a:t>
            </a:r>
            <a:r>
              <a:rPr kumimoji="1" lang="ja-JP" altLang="en-US" dirty="0" smtClean="0"/>
              <a:t>なら電球が点灯する</a:t>
            </a:r>
            <a:endParaRPr kumimoji="1" lang="en-US" altLang="ja-JP" dirty="0" smtClean="0"/>
          </a:p>
          <a:p>
            <a:r>
              <a:rPr lang="en-US" altLang="ja-JP" dirty="0" smtClean="0">
                <a:solidFill>
                  <a:srgbClr val="FF0000"/>
                </a:solidFill>
              </a:rPr>
              <a:t>AND</a:t>
            </a:r>
            <a:r>
              <a:rPr lang="ja-JP" altLang="en-US" dirty="0" smtClean="0"/>
              <a:t>に相当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基本論理素子の作り方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リレー（電磁石式のスイッチ）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電磁石に電気を流すと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スイッチが</a:t>
            </a:r>
            <a:r>
              <a:rPr lang="en-US" altLang="ja-JP" dirty="0" smtClean="0"/>
              <a:t> ON </a:t>
            </a:r>
            <a:r>
              <a:rPr lang="ja-JP" altLang="en-US" dirty="0" smtClean="0"/>
              <a:t>になる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回路が切れる方もある</a:t>
            </a:r>
            <a:endParaRPr lang="en-US" altLang="ja-JP" dirty="0" smtClean="0"/>
          </a:p>
          <a:p>
            <a:r>
              <a:rPr lang="ja-JP" altLang="en-US" dirty="0" smtClean="0"/>
              <a:t>基本論理素子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リレーを２つ，</a:t>
            </a:r>
            <a:r>
              <a:rPr lang="ja-JP" altLang="en-US" u="sng" dirty="0" smtClean="0"/>
              <a:t>直列つなぎ</a:t>
            </a:r>
            <a:r>
              <a:rPr lang="ja-JP" altLang="en-US" dirty="0" smtClean="0"/>
              <a:t>にすると，</a:t>
            </a:r>
            <a:r>
              <a:rPr lang="ja-JP" altLang="en-US" dirty="0" smtClean="0">
                <a:solidFill>
                  <a:srgbClr val="FF0000"/>
                </a:solidFill>
              </a:rPr>
              <a:t>両方を</a:t>
            </a:r>
            <a:r>
              <a:rPr lang="en-US" altLang="ja-JP" dirty="0" smtClean="0">
                <a:solidFill>
                  <a:srgbClr val="FF0000"/>
                </a:solidFill>
              </a:rPr>
              <a:t>ON</a:t>
            </a:r>
            <a:r>
              <a:rPr lang="ja-JP" altLang="en-US" dirty="0" smtClean="0">
                <a:solidFill>
                  <a:srgbClr val="FF0000"/>
                </a:solidFill>
              </a:rPr>
              <a:t>にしないと電気が流れない</a:t>
            </a:r>
            <a:r>
              <a:rPr lang="ja-JP" altLang="en-US" dirty="0" smtClean="0"/>
              <a:t>・・</a:t>
            </a:r>
            <a:r>
              <a:rPr lang="en-US" altLang="ja-JP" dirty="0" smtClean="0"/>
              <a:t>AND</a:t>
            </a:r>
            <a:r>
              <a:rPr lang="ja-JP" altLang="en-US" dirty="0" smtClean="0"/>
              <a:t>の動作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リレーを２つ，</a:t>
            </a:r>
            <a:r>
              <a:rPr lang="ja-JP" altLang="en-US" u="sng" dirty="0" smtClean="0"/>
              <a:t>並列つなぎ</a:t>
            </a:r>
            <a:r>
              <a:rPr lang="ja-JP" altLang="en-US" dirty="0" smtClean="0"/>
              <a:t>にすると，</a:t>
            </a:r>
            <a:r>
              <a:rPr lang="ja-JP" altLang="en-US" dirty="0" smtClean="0">
                <a:solidFill>
                  <a:srgbClr val="FF0000"/>
                </a:solidFill>
              </a:rPr>
              <a:t>どちらかが</a:t>
            </a:r>
            <a:r>
              <a:rPr lang="en-US" altLang="ja-JP" dirty="0" smtClean="0">
                <a:solidFill>
                  <a:srgbClr val="FF0000"/>
                </a:solidFill>
              </a:rPr>
              <a:t>ON</a:t>
            </a:r>
            <a:r>
              <a:rPr lang="ja-JP" altLang="en-US" dirty="0" smtClean="0">
                <a:solidFill>
                  <a:srgbClr val="FF0000"/>
                </a:solidFill>
              </a:rPr>
              <a:t>なら電気が流れる</a:t>
            </a:r>
            <a:r>
              <a:rPr lang="ja-JP" altLang="en-US" dirty="0" smtClean="0"/>
              <a:t>・・</a:t>
            </a:r>
            <a:r>
              <a:rPr lang="en-US" altLang="ja-JP" dirty="0" smtClean="0"/>
              <a:t>OR</a:t>
            </a:r>
            <a:r>
              <a:rPr lang="ja-JP" altLang="en-US" dirty="0" smtClean="0"/>
              <a:t>の動作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リレーの回路が切れる側の接点を使うと</a:t>
            </a:r>
            <a:r>
              <a:rPr lang="en-US" altLang="ja-JP" dirty="0" smtClean="0"/>
              <a:t>NOT</a:t>
            </a:r>
            <a:r>
              <a:rPr lang="ja-JP" altLang="en-US" dirty="0" smtClean="0"/>
              <a:t>が作れる</a:t>
            </a:r>
            <a:endParaRPr lang="en-US" altLang="ja-JP" dirty="0" smtClean="0"/>
          </a:p>
          <a:p>
            <a:r>
              <a:rPr lang="ja-JP" altLang="en-US" dirty="0" smtClean="0"/>
              <a:t>実際に，リレーを使った計算機は存在した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1950</a:t>
            </a:r>
            <a:r>
              <a:rPr lang="ja-JP" altLang="en-US" dirty="0" smtClean="0"/>
              <a:t>年代．計算は遅い．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現在はトランジスタに置き換えられている</a:t>
            </a:r>
            <a:endParaRPr lang="en-US" altLang="ja-JP" dirty="0" smtClean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209" y="456679"/>
            <a:ext cx="2285058" cy="228505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761" y="1653549"/>
            <a:ext cx="2405915" cy="149611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633209" y="2741737"/>
            <a:ext cx="2339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/>
              <a:t>オムロンホームページより</a:t>
            </a:r>
            <a:endParaRPr kumimoji="1" lang="ja-JP" alt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その他の論理回路記号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5470" y="1025107"/>
            <a:ext cx="8229600" cy="5680493"/>
          </a:xfrm>
        </p:spPr>
        <p:txBody>
          <a:bodyPr>
            <a:normAutofit/>
          </a:bodyPr>
          <a:lstStyle/>
          <a:p>
            <a:r>
              <a:rPr lang="ja-JP" altLang="en-US" sz="2400" dirty="0" smtClean="0"/>
              <a:t>記号に付けられた</a:t>
            </a:r>
            <a:r>
              <a:rPr lang="en-US" altLang="ja-JP" sz="2400" dirty="0" smtClean="0"/>
              <a:t> ◯</a:t>
            </a:r>
            <a:r>
              <a:rPr lang="en-US" altLang="ja-JP" sz="2400" dirty="0"/>
              <a:t> </a:t>
            </a:r>
            <a:r>
              <a:rPr lang="ja-JP" altLang="en-US" sz="2400" dirty="0" smtClean="0"/>
              <a:t>は反転を表す．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en-US" altLang="ja-JP" sz="2400" dirty="0" smtClean="0"/>
              <a:t>	NAND</a:t>
            </a:r>
            <a:r>
              <a:rPr lang="ja-JP" altLang="en-US" sz="2400" dirty="0" smtClean="0"/>
              <a:t>は</a:t>
            </a:r>
            <a:r>
              <a:rPr lang="en-US" altLang="ja-JP" sz="2400" dirty="0" smtClean="0"/>
              <a:t>AND</a:t>
            </a:r>
            <a:r>
              <a:rPr lang="ja-JP" altLang="en-US" sz="2400" dirty="0" smtClean="0"/>
              <a:t>の反転</a:t>
            </a:r>
            <a:r>
              <a:rPr lang="en-US" altLang="ja-JP" sz="2400" dirty="0" smtClean="0"/>
              <a:t>, NOR</a:t>
            </a:r>
            <a:r>
              <a:rPr lang="ja-JP" altLang="en-US" sz="2400" dirty="0" smtClean="0"/>
              <a:t>は</a:t>
            </a:r>
            <a:r>
              <a:rPr lang="en-US" altLang="ja-JP" sz="2400" dirty="0" smtClean="0"/>
              <a:t>OR</a:t>
            </a:r>
            <a:r>
              <a:rPr lang="ja-JP" altLang="en-US" sz="2400" dirty="0" smtClean="0"/>
              <a:t>の反転</a:t>
            </a:r>
          </a:p>
          <a:p>
            <a:r>
              <a:rPr lang="en-US" altLang="ja-JP" sz="2400" dirty="0" smtClean="0"/>
              <a:t>NAND</a:t>
            </a:r>
            <a:r>
              <a:rPr lang="ja-JP" altLang="en-US" sz="2400" dirty="0" smtClean="0"/>
              <a:t>か</a:t>
            </a:r>
            <a:r>
              <a:rPr lang="en-US" altLang="ja-JP" sz="2400" dirty="0" smtClean="0"/>
              <a:t>NOR</a:t>
            </a:r>
            <a:r>
              <a:rPr lang="ja-JP" altLang="en-US" sz="2400" dirty="0" smtClean="0"/>
              <a:t>のどちらかだけで，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dirty="0" smtClean="0"/>
              <a:t>どんな論理回路でも作ることが出来る</a:t>
            </a:r>
            <a:endParaRPr lang="en-US" altLang="ja-JP" sz="2400" dirty="0" smtClean="0"/>
          </a:p>
        </p:txBody>
      </p:sp>
      <p:grpSp>
        <p:nvGrpSpPr>
          <p:cNvPr id="5" name="図形グループ 19"/>
          <p:cNvGrpSpPr/>
          <p:nvPr/>
        </p:nvGrpSpPr>
        <p:grpSpPr>
          <a:xfrm>
            <a:off x="2011881" y="3283184"/>
            <a:ext cx="1366014" cy="643227"/>
            <a:chOff x="2269464" y="3224384"/>
            <a:chExt cx="1366014" cy="643227"/>
          </a:xfrm>
        </p:grpSpPr>
        <p:sp>
          <p:nvSpPr>
            <p:cNvPr id="4" name="フローチャート: 論理積ゲート 3"/>
            <p:cNvSpPr/>
            <p:nvPr/>
          </p:nvSpPr>
          <p:spPr>
            <a:xfrm>
              <a:off x="2606092" y="3224384"/>
              <a:ext cx="692758" cy="643227"/>
            </a:xfrm>
            <a:prstGeom prst="flowChartDelay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4" name="直線コネクタ 13"/>
            <p:cNvCxnSpPr/>
            <p:nvPr/>
          </p:nvCxnSpPr>
          <p:spPr>
            <a:xfrm>
              <a:off x="2269464" y="3363222"/>
              <a:ext cx="33662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>
              <a:off x="2269464" y="3716006"/>
              <a:ext cx="33662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>
              <a:off x="3298850" y="3543486"/>
              <a:ext cx="33662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図形グループ 20"/>
          <p:cNvGrpSpPr/>
          <p:nvPr/>
        </p:nvGrpSpPr>
        <p:grpSpPr>
          <a:xfrm>
            <a:off x="3377895" y="2699245"/>
            <a:ext cx="2388210" cy="1796266"/>
            <a:chOff x="3892550" y="2640445"/>
            <a:chExt cx="2388210" cy="1796266"/>
          </a:xfrm>
        </p:grpSpPr>
        <p:grpSp>
          <p:nvGrpSpPr>
            <p:cNvPr id="12" name="図形グループ 11"/>
            <p:cNvGrpSpPr/>
            <p:nvPr/>
          </p:nvGrpSpPr>
          <p:grpSpPr>
            <a:xfrm>
              <a:off x="3892550" y="2640445"/>
              <a:ext cx="2136098" cy="1796266"/>
              <a:chOff x="3892550" y="2640445"/>
              <a:chExt cx="2136098" cy="1796266"/>
            </a:xfrm>
          </p:grpSpPr>
          <p:sp>
            <p:nvSpPr>
              <p:cNvPr id="6" name="円弧 5"/>
              <p:cNvSpPr/>
              <p:nvPr/>
            </p:nvSpPr>
            <p:spPr>
              <a:xfrm>
                <a:off x="4816321" y="3224384"/>
                <a:ext cx="1212327" cy="1212327"/>
              </a:xfrm>
              <a:prstGeom prst="arc">
                <a:avLst>
                  <a:gd name="adj1" fmla="val 16200000"/>
                  <a:gd name="adj2" fmla="val 19887341"/>
                </a:avLst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" name="円弧 6"/>
              <p:cNvSpPr/>
              <p:nvPr/>
            </p:nvSpPr>
            <p:spPr>
              <a:xfrm flipV="1">
                <a:off x="4816321" y="2640445"/>
                <a:ext cx="1212327" cy="1212327"/>
              </a:xfrm>
              <a:prstGeom prst="arc">
                <a:avLst>
                  <a:gd name="adj1" fmla="val 16200000"/>
                  <a:gd name="adj2" fmla="val 19887341"/>
                </a:avLst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9" name="直線コネクタ 8"/>
              <p:cNvCxnSpPr/>
              <p:nvPr/>
            </p:nvCxnSpPr>
            <p:spPr>
              <a:xfrm rot="10800000">
                <a:off x="5204596" y="3222798"/>
                <a:ext cx="230919" cy="1588"/>
              </a:xfrm>
              <a:prstGeom prst="line">
                <a:avLst/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線コネクタ 9"/>
              <p:cNvCxnSpPr/>
              <p:nvPr/>
            </p:nvCxnSpPr>
            <p:spPr>
              <a:xfrm rot="10800000">
                <a:off x="5204596" y="3851184"/>
                <a:ext cx="230919" cy="1588"/>
              </a:xfrm>
              <a:prstGeom prst="line">
                <a:avLst/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円弧 10"/>
              <p:cNvSpPr/>
              <p:nvPr/>
            </p:nvSpPr>
            <p:spPr>
              <a:xfrm>
                <a:off x="3892550" y="2852737"/>
                <a:ext cx="1387475" cy="1387475"/>
              </a:xfrm>
              <a:prstGeom prst="arc">
                <a:avLst>
                  <a:gd name="adj1" fmla="val 19949689"/>
                  <a:gd name="adj2" fmla="val 1553454"/>
                </a:avLst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17" name="直線コネクタ 16"/>
            <p:cNvCxnSpPr/>
            <p:nvPr/>
          </p:nvCxnSpPr>
          <p:spPr>
            <a:xfrm>
              <a:off x="4914746" y="3364810"/>
              <a:ext cx="33662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>
              <a:off x="4914746" y="3717594"/>
              <a:ext cx="33662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>
              <a:off x="5944132" y="3539194"/>
              <a:ext cx="33662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テキスト ボックス 26"/>
          <p:cNvSpPr txBox="1"/>
          <p:nvPr/>
        </p:nvSpPr>
        <p:spPr>
          <a:xfrm>
            <a:off x="2292205" y="2728008"/>
            <a:ext cx="1212792" cy="523220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</a:rPr>
              <a:t>NAND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345222" y="2728008"/>
            <a:ext cx="962248" cy="523220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</a:rPr>
              <a:t>NOR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502961" y="2271994"/>
            <a:ext cx="2351926" cy="954107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dirty="0" smtClean="0">
                <a:solidFill>
                  <a:srgbClr val="FF0000"/>
                </a:solidFill>
              </a:rPr>
              <a:t>排他的論理和</a:t>
            </a:r>
            <a:endParaRPr kumimoji="1" lang="en-US" altLang="ja-JP" sz="2800" dirty="0" smtClean="0">
              <a:solidFill>
                <a:srgbClr val="FF0000"/>
              </a:solidFill>
            </a:endParaRPr>
          </a:p>
          <a:p>
            <a:pPr algn="ctr"/>
            <a:r>
              <a:rPr kumimoji="1" lang="en-US" altLang="ja-JP" sz="2800" dirty="0" smtClean="0">
                <a:solidFill>
                  <a:srgbClr val="FF0000"/>
                </a:solidFill>
              </a:rPr>
              <a:t>XOR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493096" y="3995840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入力が</a:t>
            </a:r>
            <a:r>
              <a:rPr kumimoji="1" lang="ja-JP" altLang="en-US" dirty="0" smtClean="0">
                <a:solidFill>
                  <a:srgbClr val="FF0000"/>
                </a:solidFill>
              </a:rPr>
              <a:t>両方</a:t>
            </a:r>
            <a:r>
              <a:rPr lang="ja-JP" altLang="en-US" dirty="0" smtClean="0">
                <a:solidFill>
                  <a:srgbClr val="FF0000"/>
                </a:solidFill>
              </a:rPr>
              <a:t>とも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algn="ctr"/>
            <a:r>
              <a:rPr kumimoji="1" lang="ja-JP" altLang="en-US" dirty="0" smtClean="0"/>
              <a:t>１のとき，</a:t>
            </a:r>
            <a:r>
              <a:rPr kumimoji="1" lang="en-US" altLang="ja-JP" dirty="0" smtClean="0">
                <a:solidFill>
                  <a:srgbClr val="FF0000"/>
                </a:solidFill>
              </a:rPr>
              <a:t>0</a:t>
            </a:r>
            <a:r>
              <a:rPr kumimoji="1" lang="ja-JP" altLang="en-US" dirty="0" smtClean="0"/>
              <a:t>を出力</a:t>
            </a:r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942518" y="3995840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入力の</a:t>
            </a:r>
            <a:r>
              <a:rPr kumimoji="1" lang="ja-JP" altLang="en-US" dirty="0" smtClean="0">
                <a:solidFill>
                  <a:srgbClr val="FF0000"/>
                </a:solidFill>
              </a:rPr>
              <a:t>どちらかが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algn="ctr"/>
            <a:r>
              <a:rPr kumimoji="1" lang="ja-JP" altLang="en-US" dirty="0" smtClean="0"/>
              <a:t>１のとき，</a:t>
            </a:r>
            <a:r>
              <a:rPr kumimoji="1" lang="en-US" altLang="ja-JP" dirty="0" smtClean="0">
                <a:solidFill>
                  <a:srgbClr val="FF0000"/>
                </a:solidFill>
              </a:rPr>
              <a:t>0</a:t>
            </a:r>
            <a:r>
              <a:rPr kumimoji="1" lang="ja-JP" altLang="en-US" dirty="0" smtClean="0"/>
              <a:t>を出力</a:t>
            </a:r>
            <a:endParaRPr kumimoji="1" lang="ja-JP" altLang="en-US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449391" y="3995840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入力が違えば１を出力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>
                <a:solidFill>
                  <a:srgbClr val="FF0000"/>
                </a:solidFill>
              </a:rPr>
              <a:t>（排他的論理和）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680691" y="3234542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667496" y="3571608"/>
            <a:ext cx="348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B</a:t>
            </a:r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105795" y="3234542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092600" y="3571608"/>
            <a:ext cx="348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B</a:t>
            </a:r>
            <a:endParaRPr kumimoji="1" lang="ja-JP" altLang="en-US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377895" y="3409416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X</a:t>
            </a:r>
            <a:endParaRPr kumimoji="1" lang="ja-JP" altLang="en-US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5806711" y="3409416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X</a:t>
            </a:r>
            <a:endParaRPr kumimoji="1" lang="ja-JP" altLang="en-US" dirty="0"/>
          </a:p>
        </p:txBody>
      </p:sp>
      <p:graphicFrame>
        <p:nvGraphicFramePr>
          <p:cNvPr id="42" name="表 41"/>
          <p:cNvGraphicFramePr>
            <a:graphicFrameLocks noGrp="1"/>
          </p:cNvGraphicFramePr>
          <p:nvPr/>
        </p:nvGraphicFramePr>
        <p:xfrm>
          <a:off x="1680691" y="4710113"/>
          <a:ext cx="178545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150"/>
                <a:gridCol w="595150"/>
                <a:gridCol w="59515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3" name="表 42"/>
          <p:cNvGraphicFramePr>
            <a:graphicFrameLocks noGrp="1"/>
          </p:cNvGraphicFramePr>
          <p:nvPr/>
        </p:nvGraphicFramePr>
        <p:xfrm>
          <a:off x="4092600" y="4710113"/>
          <a:ext cx="178545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150"/>
                <a:gridCol w="595150"/>
                <a:gridCol w="59515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cxnSp>
        <p:nvCxnSpPr>
          <p:cNvPr id="51" name="直線コネクタ 50"/>
          <p:cNvCxnSpPr/>
          <p:nvPr/>
        </p:nvCxnSpPr>
        <p:spPr>
          <a:xfrm>
            <a:off x="131377" y="3234542"/>
            <a:ext cx="8964920" cy="1588"/>
          </a:xfrm>
          <a:prstGeom prst="line">
            <a:avLst/>
          </a:prstGeom>
          <a:ln w="63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>
          <a:xfrm>
            <a:off x="131377" y="3995840"/>
            <a:ext cx="8964920" cy="1588"/>
          </a:xfrm>
          <a:prstGeom prst="line">
            <a:avLst/>
          </a:prstGeom>
          <a:ln w="63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/>
          <p:nvPr/>
        </p:nvCxnSpPr>
        <p:spPr>
          <a:xfrm>
            <a:off x="131377" y="4640583"/>
            <a:ext cx="8964920" cy="1588"/>
          </a:xfrm>
          <a:prstGeom prst="line">
            <a:avLst/>
          </a:prstGeom>
          <a:ln w="63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/>
          <p:nvPr/>
        </p:nvCxnSpPr>
        <p:spPr>
          <a:xfrm rot="16200000" flipH="1">
            <a:off x="-510081" y="4640582"/>
            <a:ext cx="4006356" cy="1"/>
          </a:xfrm>
          <a:prstGeom prst="line">
            <a:avLst/>
          </a:prstGeom>
          <a:ln w="63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/>
          <p:cNvCxnSpPr/>
          <p:nvPr/>
        </p:nvCxnSpPr>
        <p:spPr>
          <a:xfrm rot="16200000" flipH="1">
            <a:off x="1901803" y="4640583"/>
            <a:ext cx="4006356" cy="1"/>
          </a:xfrm>
          <a:prstGeom prst="line">
            <a:avLst/>
          </a:prstGeom>
          <a:ln w="63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/>
          <p:nvPr/>
        </p:nvCxnSpPr>
        <p:spPr>
          <a:xfrm rot="16200000" flipH="1">
            <a:off x="4273540" y="4640581"/>
            <a:ext cx="4006356" cy="1"/>
          </a:xfrm>
          <a:prstGeom prst="line">
            <a:avLst/>
          </a:prstGeom>
          <a:ln w="63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テキスト ボックス 59"/>
          <p:cNvSpPr txBox="1"/>
          <p:nvPr/>
        </p:nvSpPr>
        <p:spPr>
          <a:xfrm>
            <a:off x="475470" y="280933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名前</a:t>
            </a:r>
            <a:endParaRPr kumimoji="1" lang="ja-JP" altLang="en-US" dirty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300301" y="3414916"/>
            <a:ext cx="105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MIL</a:t>
            </a:r>
            <a:r>
              <a:rPr lang="ja-JP" altLang="en-US" dirty="0" smtClean="0"/>
              <a:t>記号</a:t>
            </a:r>
            <a:endParaRPr kumimoji="1" lang="ja-JP" altLang="en-US" dirty="0"/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475470" y="411434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意味</a:t>
            </a:r>
            <a:endParaRPr kumimoji="1" lang="ja-JP" altLang="en-US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249806" y="545254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真理値表</a:t>
            </a:r>
            <a:endParaRPr kumimoji="1" lang="ja-JP" altLang="en-US" dirty="0"/>
          </a:p>
        </p:txBody>
      </p:sp>
      <p:graphicFrame>
        <p:nvGraphicFramePr>
          <p:cNvPr id="55" name="表 54"/>
          <p:cNvGraphicFramePr>
            <a:graphicFrameLocks noGrp="1"/>
          </p:cNvGraphicFramePr>
          <p:nvPr/>
        </p:nvGraphicFramePr>
        <p:xfrm>
          <a:off x="6725791" y="4710113"/>
          <a:ext cx="178545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150"/>
                <a:gridCol w="595150"/>
                <a:gridCol w="59515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6" name="円/楕円 55"/>
          <p:cNvSpPr/>
          <p:nvPr/>
        </p:nvSpPr>
        <p:spPr>
          <a:xfrm>
            <a:off x="3041267" y="3541629"/>
            <a:ext cx="117543" cy="117543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円/楕円 56"/>
          <p:cNvSpPr/>
          <p:nvPr/>
        </p:nvSpPr>
        <p:spPr>
          <a:xfrm>
            <a:off x="5429477" y="3539222"/>
            <a:ext cx="117543" cy="117543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4" name="図形グループ 20"/>
          <p:cNvGrpSpPr/>
          <p:nvPr/>
        </p:nvGrpSpPr>
        <p:grpSpPr>
          <a:xfrm>
            <a:off x="5882270" y="2699245"/>
            <a:ext cx="2451004" cy="1796266"/>
            <a:chOff x="3829756" y="2640445"/>
            <a:chExt cx="2451004" cy="1796266"/>
          </a:xfrm>
        </p:grpSpPr>
        <p:grpSp>
          <p:nvGrpSpPr>
            <p:cNvPr id="65" name="図形グループ 64"/>
            <p:cNvGrpSpPr/>
            <p:nvPr/>
          </p:nvGrpSpPr>
          <p:grpSpPr>
            <a:xfrm>
              <a:off x="3829756" y="2640445"/>
              <a:ext cx="2198892" cy="1796266"/>
              <a:chOff x="3829756" y="2640445"/>
              <a:chExt cx="2198892" cy="1796266"/>
            </a:xfrm>
          </p:grpSpPr>
          <p:sp>
            <p:nvSpPr>
              <p:cNvPr id="69" name="円弧 68"/>
              <p:cNvSpPr/>
              <p:nvPr/>
            </p:nvSpPr>
            <p:spPr>
              <a:xfrm>
                <a:off x="4816321" y="3224384"/>
                <a:ext cx="1212327" cy="1212327"/>
              </a:xfrm>
              <a:prstGeom prst="arc">
                <a:avLst>
                  <a:gd name="adj1" fmla="val 16200000"/>
                  <a:gd name="adj2" fmla="val 19887341"/>
                </a:avLst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0" name="円弧 69"/>
              <p:cNvSpPr/>
              <p:nvPr/>
            </p:nvSpPr>
            <p:spPr>
              <a:xfrm flipV="1">
                <a:off x="4816321" y="2640445"/>
                <a:ext cx="1212327" cy="1212327"/>
              </a:xfrm>
              <a:prstGeom prst="arc">
                <a:avLst>
                  <a:gd name="adj1" fmla="val 16200000"/>
                  <a:gd name="adj2" fmla="val 19887341"/>
                </a:avLst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71" name="直線コネクタ 70"/>
              <p:cNvCxnSpPr/>
              <p:nvPr/>
            </p:nvCxnSpPr>
            <p:spPr>
              <a:xfrm rot="10800000">
                <a:off x="5204596" y="3222798"/>
                <a:ext cx="230919" cy="1588"/>
              </a:xfrm>
              <a:prstGeom prst="line">
                <a:avLst/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線コネクタ 71"/>
              <p:cNvCxnSpPr/>
              <p:nvPr/>
            </p:nvCxnSpPr>
            <p:spPr>
              <a:xfrm rot="10800000">
                <a:off x="5204596" y="3851184"/>
                <a:ext cx="230919" cy="1588"/>
              </a:xfrm>
              <a:prstGeom prst="line">
                <a:avLst/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円弧 72"/>
              <p:cNvSpPr/>
              <p:nvPr/>
            </p:nvSpPr>
            <p:spPr>
              <a:xfrm>
                <a:off x="3892550" y="2852737"/>
                <a:ext cx="1387475" cy="1387475"/>
              </a:xfrm>
              <a:prstGeom prst="arc">
                <a:avLst>
                  <a:gd name="adj1" fmla="val 19949689"/>
                  <a:gd name="adj2" fmla="val 1553454"/>
                </a:avLst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8" name="円弧 77"/>
              <p:cNvSpPr/>
              <p:nvPr/>
            </p:nvSpPr>
            <p:spPr>
              <a:xfrm>
                <a:off x="3829756" y="2852737"/>
                <a:ext cx="1387475" cy="1387475"/>
              </a:xfrm>
              <a:prstGeom prst="arc">
                <a:avLst>
                  <a:gd name="adj1" fmla="val 19949689"/>
                  <a:gd name="adj2" fmla="val 1553454"/>
                </a:avLst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66" name="直線コネクタ 65"/>
            <p:cNvCxnSpPr/>
            <p:nvPr/>
          </p:nvCxnSpPr>
          <p:spPr>
            <a:xfrm>
              <a:off x="4914746" y="3364810"/>
              <a:ext cx="33662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コネクタ 66"/>
            <p:cNvCxnSpPr/>
            <p:nvPr/>
          </p:nvCxnSpPr>
          <p:spPr>
            <a:xfrm>
              <a:off x="4914746" y="3717594"/>
              <a:ext cx="33662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/>
            <p:cNvCxnSpPr/>
            <p:nvPr/>
          </p:nvCxnSpPr>
          <p:spPr>
            <a:xfrm>
              <a:off x="5944132" y="3539194"/>
              <a:ext cx="33662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テキスト ボックス 73"/>
          <p:cNvSpPr txBox="1"/>
          <p:nvPr/>
        </p:nvSpPr>
        <p:spPr>
          <a:xfrm>
            <a:off x="6672964" y="3234542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6659769" y="3571608"/>
            <a:ext cx="348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B</a:t>
            </a:r>
            <a:endParaRPr kumimoji="1" lang="ja-JP" altLang="en-US" dirty="0"/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8373880" y="3409416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X</a:t>
            </a:r>
            <a:endParaRPr kumimoji="1" lang="ja-JP" altLang="en-US" dirty="0"/>
          </a:p>
        </p:txBody>
      </p:sp>
      <p:sp>
        <p:nvSpPr>
          <p:cNvPr id="77" name="メモ 76"/>
          <p:cNvSpPr/>
          <p:nvPr/>
        </p:nvSpPr>
        <p:spPr>
          <a:xfrm>
            <a:off x="2348509" y="2809336"/>
            <a:ext cx="1064304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メモ 78"/>
          <p:cNvSpPr/>
          <p:nvPr/>
        </p:nvSpPr>
        <p:spPr>
          <a:xfrm>
            <a:off x="4365173" y="2809336"/>
            <a:ext cx="1064304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メモ 79"/>
          <p:cNvSpPr/>
          <p:nvPr/>
        </p:nvSpPr>
        <p:spPr>
          <a:xfrm>
            <a:off x="6543352" y="2362656"/>
            <a:ext cx="2192937" cy="377560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メモ 80"/>
          <p:cNvSpPr/>
          <p:nvPr/>
        </p:nvSpPr>
        <p:spPr>
          <a:xfrm>
            <a:off x="7115908" y="2809336"/>
            <a:ext cx="1064304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9" grpId="0" animBg="1"/>
      <p:bldP spid="80" grpId="0" animBg="1"/>
      <p:bldP spid="8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加算回路</a:t>
            </a:r>
            <a:r>
              <a:rPr lang="en-US" altLang="ja-JP" dirty="0" smtClean="0"/>
              <a:t>(1)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筆算の１けた分を考える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0+0=0</a:t>
            </a:r>
          </a:p>
          <a:p>
            <a:pPr lvl="1"/>
            <a:r>
              <a:rPr lang="en-US" altLang="ja-JP" dirty="0" smtClean="0"/>
              <a:t>0+1=1, 1+0=1</a:t>
            </a:r>
          </a:p>
          <a:p>
            <a:pPr lvl="1"/>
            <a:r>
              <a:rPr lang="en-US" altLang="ja-JP" dirty="0" smtClean="0"/>
              <a:t>1+1=0 </a:t>
            </a:r>
            <a:r>
              <a:rPr lang="ja-JP" altLang="en-US" dirty="0" smtClean="0"/>
              <a:t>で，</a:t>
            </a:r>
            <a:r>
              <a:rPr lang="en-US" altLang="ja-JP" dirty="0" smtClean="0"/>
              <a:t>1</a:t>
            </a:r>
            <a:r>
              <a:rPr lang="ja-JP" altLang="en-US" dirty="0" smtClean="0"/>
              <a:t>繰り上がる</a:t>
            </a:r>
            <a:endParaRPr lang="en-US" altLang="ja-JP" dirty="0" smtClean="0"/>
          </a:p>
          <a:p>
            <a:r>
              <a:rPr lang="en-US" altLang="ja-JP" dirty="0" smtClean="0"/>
              <a:t>A+B=X </a:t>
            </a:r>
            <a:r>
              <a:rPr lang="ja-JP" altLang="en-US" dirty="0" smtClean="0"/>
              <a:t>で，繰り上がり</a:t>
            </a:r>
            <a:r>
              <a:rPr lang="en-US" altLang="ja-JP" dirty="0" smtClean="0"/>
              <a:t> Y </a:t>
            </a:r>
            <a:r>
              <a:rPr lang="ja-JP" altLang="en-US" dirty="0" smtClean="0"/>
              <a:t>とすると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X </a:t>
            </a:r>
            <a:r>
              <a:rPr lang="ja-JP" altLang="en-US" dirty="0" smtClean="0"/>
              <a:t>は</a:t>
            </a:r>
            <a:r>
              <a:rPr lang="en-US" altLang="ja-JP" dirty="0" smtClean="0"/>
              <a:t> A </a:t>
            </a:r>
            <a:r>
              <a:rPr lang="ja-JP" altLang="en-US" dirty="0" smtClean="0"/>
              <a:t>と</a:t>
            </a:r>
            <a:r>
              <a:rPr lang="en-US" altLang="ja-JP" dirty="0" smtClean="0"/>
              <a:t> B </a:t>
            </a:r>
            <a:r>
              <a:rPr lang="ja-JP" altLang="en-US" dirty="0" smtClean="0"/>
              <a:t>の</a:t>
            </a:r>
            <a:r>
              <a:rPr lang="en-US" altLang="ja-JP" dirty="0" smtClean="0"/>
              <a:t> XOR</a:t>
            </a:r>
          </a:p>
          <a:p>
            <a:pPr lvl="1"/>
            <a:r>
              <a:rPr lang="en-US" altLang="ja-JP" dirty="0" smtClean="0"/>
              <a:t>Y </a:t>
            </a:r>
            <a:r>
              <a:rPr lang="ja-JP" altLang="en-US" dirty="0" smtClean="0"/>
              <a:t>は</a:t>
            </a:r>
            <a:r>
              <a:rPr lang="en-US" altLang="ja-JP" dirty="0" smtClean="0"/>
              <a:t> A </a:t>
            </a:r>
            <a:r>
              <a:rPr lang="ja-JP" altLang="en-US" dirty="0" smtClean="0"/>
              <a:t>と</a:t>
            </a:r>
            <a:r>
              <a:rPr lang="en-US" altLang="ja-JP" dirty="0" smtClean="0"/>
              <a:t> B </a:t>
            </a:r>
            <a:r>
              <a:rPr lang="ja-JP" altLang="en-US" dirty="0" smtClean="0"/>
              <a:t>の</a:t>
            </a:r>
            <a:r>
              <a:rPr lang="en-US" altLang="ja-JP" dirty="0" smtClean="0"/>
              <a:t> AND</a:t>
            </a:r>
          </a:p>
          <a:p>
            <a:r>
              <a:rPr lang="ja-JP" altLang="en-US" dirty="0" smtClean="0"/>
              <a:t>これを</a:t>
            </a:r>
            <a:r>
              <a:rPr lang="ja-JP" altLang="en-US" dirty="0" smtClean="0">
                <a:solidFill>
                  <a:srgbClr val="FF0000"/>
                </a:solidFill>
              </a:rPr>
              <a:t>半加算器</a:t>
            </a:r>
            <a:r>
              <a:rPr lang="ja-JP" altLang="en-US" dirty="0" smtClean="0"/>
              <a:t>という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下の桁からの繰り上がりを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計算できないので，「半」</a:t>
            </a:r>
            <a:endParaRPr lang="ja-JP" altLang="en-US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/>
        </p:nvGraphicFramePr>
        <p:xfrm>
          <a:off x="6391373" y="1025107"/>
          <a:ext cx="219209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349"/>
                <a:gridCol w="365349"/>
                <a:gridCol w="365349"/>
                <a:gridCol w="365349"/>
                <a:gridCol w="365349"/>
                <a:gridCol w="365349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0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0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1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1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+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0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1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1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0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b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1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0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0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1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表 4"/>
          <p:cNvGraphicFramePr>
            <a:graphicFrameLocks noGrp="1"/>
          </p:cNvGraphicFramePr>
          <p:nvPr/>
        </p:nvGraphicFramePr>
        <p:xfrm>
          <a:off x="6735643" y="2472347"/>
          <a:ext cx="1785452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363"/>
                <a:gridCol w="446363"/>
                <a:gridCol w="446363"/>
                <a:gridCol w="44636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Y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6" name="図形グループ 19"/>
          <p:cNvGrpSpPr/>
          <p:nvPr/>
        </p:nvGrpSpPr>
        <p:grpSpPr>
          <a:xfrm>
            <a:off x="6559030" y="5714022"/>
            <a:ext cx="1693247" cy="643227"/>
            <a:chOff x="1942231" y="3224384"/>
            <a:chExt cx="1693247" cy="643227"/>
          </a:xfrm>
        </p:grpSpPr>
        <p:sp>
          <p:nvSpPr>
            <p:cNvPr id="7" name="フローチャート: 論理積ゲート 6"/>
            <p:cNvSpPr/>
            <p:nvPr/>
          </p:nvSpPr>
          <p:spPr>
            <a:xfrm>
              <a:off x="2606092" y="3224384"/>
              <a:ext cx="692758" cy="643227"/>
            </a:xfrm>
            <a:prstGeom prst="flowChartDelay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8" name="直線コネクタ 7"/>
            <p:cNvCxnSpPr/>
            <p:nvPr/>
          </p:nvCxnSpPr>
          <p:spPr>
            <a:xfrm>
              <a:off x="2273176" y="3363222"/>
              <a:ext cx="332916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>
              <a:off x="1942231" y="3716006"/>
              <a:ext cx="663861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>
              <a:off x="3298850" y="3543486"/>
              <a:ext cx="33662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テキスト ボックス 14"/>
          <p:cNvSpPr txBox="1"/>
          <p:nvPr/>
        </p:nvSpPr>
        <p:spPr>
          <a:xfrm>
            <a:off x="8252277" y="5840254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Y</a:t>
            </a:r>
            <a:endParaRPr kumimoji="1" lang="ja-JP" altLang="en-US" dirty="0"/>
          </a:p>
        </p:txBody>
      </p:sp>
      <p:grpSp>
        <p:nvGrpSpPr>
          <p:cNvPr id="19" name="図形グループ 20"/>
          <p:cNvGrpSpPr/>
          <p:nvPr/>
        </p:nvGrpSpPr>
        <p:grpSpPr>
          <a:xfrm>
            <a:off x="5801273" y="4114255"/>
            <a:ext cx="2451004" cy="1796266"/>
            <a:chOff x="3829756" y="2640445"/>
            <a:chExt cx="2451004" cy="1796266"/>
          </a:xfrm>
        </p:grpSpPr>
        <p:grpSp>
          <p:nvGrpSpPr>
            <p:cNvPr id="20" name="図形グループ 64"/>
            <p:cNvGrpSpPr/>
            <p:nvPr/>
          </p:nvGrpSpPr>
          <p:grpSpPr>
            <a:xfrm>
              <a:off x="3829756" y="2640445"/>
              <a:ext cx="2198892" cy="1796266"/>
              <a:chOff x="3829756" y="2640445"/>
              <a:chExt cx="2198892" cy="1796266"/>
            </a:xfrm>
          </p:grpSpPr>
          <p:sp>
            <p:nvSpPr>
              <p:cNvPr id="24" name="円弧 23"/>
              <p:cNvSpPr/>
              <p:nvPr/>
            </p:nvSpPr>
            <p:spPr>
              <a:xfrm>
                <a:off x="4816321" y="3224384"/>
                <a:ext cx="1212327" cy="1212327"/>
              </a:xfrm>
              <a:prstGeom prst="arc">
                <a:avLst>
                  <a:gd name="adj1" fmla="val 16200000"/>
                  <a:gd name="adj2" fmla="val 19887341"/>
                </a:avLst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円弧 24"/>
              <p:cNvSpPr/>
              <p:nvPr/>
            </p:nvSpPr>
            <p:spPr>
              <a:xfrm flipV="1">
                <a:off x="4816321" y="2640445"/>
                <a:ext cx="1212327" cy="1212327"/>
              </a:xfrm>
              <a:prstGeom prst="arc">
                <a:avLst>
                  <a:gd name="adj1" fmla="val 16200000"/>
                  <a:gd name="adj2" fmla="val 19887341"/>
                </a:avLst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6" name="直線コネクタ 25"/>
              <p:cNvCxnSpPr/>
              <p:nvPr/>
            </p:nvCxnSpPr>
            <p:spPr>
              <a:xfrm rot="10800000">
                <a:off x="5204596" y="3222798"/>
                <a:ext cx="230919" cy="1588"/>
              </a:xfrm>
              <a:prstGeom prst="line">
                <a:avLst/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コネクタ 26"/>
              <p:cNvCxnSpPr/>
              <p:nvPr/>
            </p:nvCxnSpPr>
            <p:spPr>
              <a:xfrm rot="10800000">
                <a:off x="5204596" y="3851184"/>
                <a:ext cx="230919" cy="1588"/>
              </a:xfrm>
              <a:prstGeom prst="line">
                <a:avLst/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円弧 27"/>
              <p:cNvSpPr/>
              <p:nvPr/>
            </p:nvSpPr>
            <p:spPr>
              <a:xfrm>
                <a:off x="3892550" y="2852737"/>
                <a:ext cx="1387475" cy="1387475"/>
              </a:xfrm>
              <a:prstGeom prst="arc">
                <a:avLst>
                  <a:gd name="adj1" fmla="val 19949689"/>
                  <a:gd name="adj2" fmla="val 1553454"/>
                </a:avLst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円弧 28"/>
              <p:cNvSpPr/>
              <p:nvPr/>
            </p:nvSpPr>
            <p:spPr>
              <a:xfrm>
                <a:off x="3829756" y="2852737"/>
                <a:ext cx="1387475" cy="1387475"/>
              </a:xfrm>
              <a:prstGeom prst="arc">
                <a:avLst>
                  <a:gd name="adj1" fmla="val 19949689"/>
                  <a:gd name="adj2" fmla="val 1553454"/>
                </a:avLst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21" name="直線コネクタ 20"/>
            <p:cNvCxnSpPr/>
            <p:nvPr/>
          </p:nvCxnSpPr>
          <p:spPr>
            <a:xfrm>
              <a:off x="4318501" y="3366398"/>
              <a:ext cx="932873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>
              <a:off x="4318501" y="3719182"/>
              <a:ext cx="932873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>
              <a:off x="5944132" y="3539194"/>
              <a:ext cx="33662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テキスト ボックス 29"/>
          <p:cNvSpPr txBox="1"/>
          <p:nvPr/>
        </p:nvSpPr>
        <p:spPr>
          <a:xfrm>
            <a:off x="5814468" y="4649552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801273" y="4986618"/>
            <a:ext cx="348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B</a:t>
            </a:r>
            <a:endParaRPr kumimoji="1" lang="ja-JP" altLang="en-US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8292883" y="4824426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X</a:t>
            </a:r>
            <a:endParaRPr kumimoji="1" lang="ja-JP" altLang="en-US" dirty="0"/>
          </a:p>
        </p:txBody>
      </p:sp>
      <p:cxnSp>
        <p:nvCxnSpPr>
          <p:cNvPr id="40" name="直線コネクタ 39"/>
          <p:cNvCxnSpPr/>
          <p:nvPr/>
        </p:nvCxnSpPr>
        <p:spPr>
          <a:xfrm rot="5400000" flipH="1" flipV="1">
            <a:off x="6053498" y="5700112"/>
            <a:ext cx="1011064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 rot="5400000" flipH="1" flipV="1">
            <a:off x="6385237" y="5348122"/>
            <a:ext cx="1011064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角丸四角形 41"/>
          <p:cNvSpPr/>
          <p:nvPr/>
        </p:nvSpPr>
        <p:spPr>
          <a:xfrm>
            <a:off x="8252277" y="1025107"/>
            <a:ext cx="268818" cy="1112520"/>
          </a:xfrm>
          <a:prstGeom prst="roundRect">
            <a:avLst/>
          </a:prstGeom>
          <a:noFill/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メモ 32"/>
          <p:cNvSpPr/>
          <p:nvPr/>
        </p:nvSpPr>
        <p:spPr>
          <a:xfrm>
            <a:off x="1816356" y="4231563"/>
            <a:ext cx="1314799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加算回路</a:t>
            </a:r>
            <a:r>
              <a:rPr lang="en-US" altLang="ja-JP" dirty="0" smtClean="0"/>
              <a:t>(2)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下の桁からのくり上がりを考える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0+0+0=0</a:t>
            </a:r>
          </a:p>
          <a:p>
            <a:pPr lvl="1"/>
            <a:r>
              <a:rPr lang="en-US" altLang="ja-JP" dirty="0" smtClean="0"/>
              <a:t>0+0+1=0+1+0=1+0+0=1</a:t>
            </a:r>
          </a:p>
          <a:p>
            <a:pPr lvl="1"/>
            <a:r>
              <a:rPr lang="en-US" altLang="ja-JP" dirty="0" smtClean="0"/>
              <a:t>0+1+1, 1+0+1, 1+1+0 </a:t>
            </a:r>
            <a:r>
              <a:rPr lang="ja-JP" altLang="en-US" dirty="0" smtClean="0"/>
              <a:t>のときは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その桁は０で，１繰り上がる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1+1+1</a:t>
            </a:r>
            <a:r>
              <a:rPr lang="ja-JP" altLang="en-US" dirty="0" smtClean="0"/>
              <a:t>のときは，その桁は１で，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１繰り上がる</a:t>
            </a:r>
            <a:endParaRPr lang="en-US" altLang="ja-JP" dirty="0" smtClean="0"/>
          </a:p>
          <a:p>
            <a:r>
              <a:rPr lang="ja-JP" altLang="en-US" dirty="0" smtClean="0"/>
              <a:t>これを</a:t>
            </a:r>
            <a:r>
              <a:rPr lang="ja-JP" altLang="en-US" dirty="0" smtClean="0">
                <a:solidFill>
                  <a:srgbClr val="FF0000"/>
                </a:solidFill>
              </a:rPr>
              <a:t>全加算器</a:t>
            </a:r>
            <a:r>
              <a:rPr lang="ja-JP" altLang="en-US" dirty="0" smtClean="0"/>
              <a:t>という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半加算器を２つ使って作れる</a:t>
            </a:r>
            <a:endParaRPr lang="ja-JP" altLang="en-US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/>
        </p:nvGraphicFramePr>
        <p:xfrm>
          <a:off x="6559824" y="213725"/>
          <a:ext cx="219209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349"/>
                <a:gridCol w="365349"/>
                <a:gridCol w="365349"/>
                <a:gridCol w="365349"/>
                <a:gridCol w="365349"/>
                <a:gridCol w="365349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0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0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1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1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+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0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1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1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0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b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1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0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0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1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表 4"/>
          <p:cNvGraphicFramePr>
            <a:graphicFrameLocks noGrp="1"/>
          </p:cNvGraphicFramePr>
          <p:nvPr/>
        </p:nvGraphicFramePr>
        <p:xfrm>
          <a:off x="6559824" y="1545247"/>
          <a:ext cx="178545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090"/>
                <a:gridCol w="357090"/>
                <a:gridCol w="357090"/>
                <a:gridCol w="357090"/>
                <a:gridCol w="35709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Y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3" name="正方形/長方形 32"/>
          <p:cNvSpPr/>
          <p:nvPr/>
        </p:nvSpPr>
        <p:spPr>
          <a:xfrm>
            <a:off x="3584717" y="5211142"/>
            <a:ext cx="1219930" cy="75696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半加算器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1823939" y="5637213"/>
            <a:ext cx="1219930" cy="75696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半加算器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36" name="直線コネクタ 35"/>
          <p:cNvCxnSpPr/>
          <p:nvPr/>
        </p:nvCxnSpPr>
        <p:spPr>
          <a:xfrm>
            <a:off x="1157369" y="5386306"/>
            <a:ext cx="2427348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>
            <a:off x="1157369" y="5799194"/>
            <a:ext cx="666570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>
            <a:off x="3043869" y="5799194"/>
            <a:ext cx="540848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>
            <a:off x="1157369" y="6230849"/>
            <a:ext cx="666570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>
            <a:off x="3043869" y="6230849"/>
            <a:ext cx="2486569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>
            <a:off x="4804647" y="5386306"/>
            <a:ext cx="1755177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7" name="図形グループ 46"/>
          <p:cNvGrpSpPr/>
          <p:nvPr/>
        </p:nvGrpSpPr>
        <p:grpSpPr>
          <a:xfrm>
            <a:off x="4171614" y="5151298"/>
            <a:ext cx="2388210" cy="1796266"/>
            <a:chOff x="3892550" y="2640445"/>
            <a:chExt cx="2388210" cy="1796266"/>
          </a:xfrm>
        </p:grpSpPr>
        <p:grpSp>
          <p:nvGrpSpPr>
            <p:cNvPr id="48" name="図形グループ 11"/>
            <p:cNvGrpSpPr/>
            <p:nvPr/>
          </p:nvGrpSpPr>
          <p:grpSpPr>
            <a:xfrm>
              <a:off x="3892550" y="2640445"/>
              <a:ext cx="2136098" cy="1796266"/>
              <a:chOff x="3892550" y="2640445"/>
              <a:chExt cx="2136098" cy="1796266"/>
            </a:xfrm>
          </p:grpSpPr>
          <p:sp>
            <p:nvSpPr>
              <p:cNvPr id="52" name="円弧 51"/>
              <p:cNvSpPr/>
              <p:nvPr/>
            </p:nvSpPr>
            <p:spPr>
              <a:xfrm>
                <a:off x="4816321" y="3224384"/>
                <a:ext cx="1212327" cy="1212327"/>
              </a:xfrm>
              <a:prstGeom prst="arc">
                <a:avLst>
                  <a:gd name="adj1" fmla="val 16200000"/>
                  <a:gd name="adj2" fmla="val 19887341"/>
                </a:avLst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3" name="円弧 52"/>
              <p:cNvSpPr/>
              <p:nvPr/>
            </p:nvSpPr>
            <p:spPr>
              <a:xfrm flipV="1">
                <a:off x="4816321" y="2640445"/>
                <a:ext cx="1212327" cy="1212327"/>
              </a:xfrm>
              <a:prstGeom prst="arc">
                <a:avLst>
                  <a:gd name="adj1" fmla="val 16200000"/>
                  <a:gd name="adj2" fmla="val 19887341"/>
                </a:avLst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54" name="直線コネクタ 53"/>
              <p:cNvCxnSpPr/>
              <p:nvPr/>
            </p:nvCxnSpPr>
            <p:spPr>
              <a:xfrm rot="10800000">
                <a:off x="5204596" y="3222798"/>
                <a:ext cx="230919" cy="1588"/>
              </a:xfrm>
              <a:prstGeom prst="line">
                <a:avLst/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コネクタ 54"/>
              <p:cNvCxnSpPr/>
              <p:nvPr/>
            </p:nvCxnSpPr>
            <p:spPr>
              <a:xfrm rot="10800000">
                <a:off x="5204596" y="3851184"/>
                <a:ext cx="230919" cy="1588"/>
              </a:xfrm>
              <a:prstGeom prst="line">
                <a:avLst/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円弧 55"/>
              <p:cNvSpPr/>
              <p:nvPr/>
            </p:nvSpPr>
            <p:spPr>
              <a:xfrm>
                <a:off x="3892550" y="2852737"/>
                <a:ext cx="1387475" cy="1387475"/>
              </a:xfrm>
              <a:prstGeom prst="arc">
                <a:avLst>
                  <a:gd name="adj1" fmla="val 19949689"/>
                  <a:gd name="adj2" fmla="val 1553454"/>
                </a:avLst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49" name="直線コネクタ 48"/>
            <p:cNvCxnSpPr/>
            <p:nvPr/>
          </p:nvCxnSpPr>
          <p:spPr>
            <a:xfrm>
              <a:off x="4525583" y="3364810"/>
              <a:ext cx="725791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/>
            <p:cNvCxnSpPr/>
            <p:nvPr/>
          </p:nvCxnSpPr>
          <p:spPr>
            <a:xfrm>
              <a:off x="5944132" y="3539194"/>
              <a:ext cx="336628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テキスト ボックス 59"/>
          <p:cNvSpPr txBox="1"/>
          <p:nvPr/>
        </p:nvSpPr>
        <p:spPr>
          <a:xfrm>
            <a:off x="4804647" y="505451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和</a:t>
            </a:r>
            <a:endParaRPr kumimoji="1" lang="ja-JP" altLang="en-US" dirty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3043869" y="547131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和</a:t>
            </a:r>
            <a:endParaRPr kumimoji="1" lang="ja-JP" altLang="en-US" dirty="0"/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4772219" y="554898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繰上</a:t>
            </a:r>
            <a:endParaRPr kumimoji="1" lang="ja-JP" altLang="en-US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3006333" y="592431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繰上</a:t>
            </a:r>
            <a:endParaRPr kumimoji="1" lang="ja-JP" altLang="en-US" dirty="0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857459" y="5195384"/>
            <a:ext cx="3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844947" y="5605027"/>
            <a:ext cx="348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</a:t>
            </a:r>
            <a:endParaRPr kumimoji="1" lang="ja-JP" altLang="en-US" dirty="0"/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832435" y="6014670"/>
            <a:ext cx="340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</a:t>
            </a:r>
            <a:endParaRPr kumimoji="1" lang="ja-JP" altLang="en-US" dirty="0"/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6559824" y="5201640"/>
            <a:ext cx="340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X</a:t>
            </a:r>
            <a:endParaRPr kumimoji="1" lang="ja-JP" altLang="en-US" dirty="0"/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6559824" y="5865923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Y</a:t>
            </a:r>
            <a:endParaRPr kumimoji="1" lang="ja-JP" altLang="en-US" dirty="0"/>
          </a:p>
        </p:txBody>
      </p:sp>
      <p:sp>
        <p:nvSpPr>
          <p:cNvPr id="69" name="角丸四角形 68"/>
          <p:cNvSpPr/>
          <p:nvPr/>
        </p:nvSpPr>
        <p:spPr>
          <a:xfrm>
            <a:off x="8039763" y="213725"/>
            <a:ext cx="268818" cy="1112520"/>
          </a:xfrm>
          <a:prstGeom prst="roundRect">
            <a:avLst/>
          </a:prstGeom>
          <a:noFill/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メモ 34"/>
          <p:cNvSpPr/>
          <p:nvPr/>
        </p:nvSpPr>
        <p:spPr>
          <a:xfrm>
            <a:off x="1823939" y="4046897"/>
            <a:ext cx="1314799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加算回路</a:t>
            </a:r>
            <a:r>
              <a:rPr lang="en-US" altLang="ja-JP" dirty="0" smtClean="0"/>
              <a:t>(3)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筆算の回路を作ることが出来る</a:t>
            </a: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その他の計算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引き算：２の補数（反転して１を足す）して加算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掛け算：シフト（桁ずらし）と加算の繰り返し</a:t>
            </a:r>
            <a:endParaRPr lang="ja-JP" altLang="en-US" dirty="0"/>
          </a:p>
        </p:txBody>
      </p:sp>
      <p:grpSp>
        <p:nvGrpSpPr>
          <p:cNvPr id="18" name="図形グループ 17"/>
          <p:cNvGrpSpPr/>
          <p:nvPr/>
        </p:nvGrpSpPr>
        <p:grpSpPr>
          <a:xfrm>
            <a:off x="6158312" y="2070098"/>
            <a:ext cx="2111416" cy="2533627"/>
            <a:chOff x="5727415" y="1283248"/>
            <a:chExt cx="2111416" cy="2533627"/>
          </a:xfrm>
        </p:grpSpPr>
        <p:sp>
          <p:nvSpPr>
            <p:cNvPr id="4" name="正方形/長方形 3"/>
            <p:cNvSpPr/>
            <p:nvPr/>
          </p:nvSpPr>
          <p:spPr>
            <a:xfrm>
              <a:off x="6618901" y="2533628"/>
              <a:ext cx="1219930" cy="756961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>
                  <a:solidFill>
                    <a:schemeClr val="tx1"/>
                  </a:solidFill>
                </a:rPr>
                <a:t>全</a:t>
              </a:r>
              <a:r>
                <a:rPr kumimoji="1" lang="ja-JP" altLang="en-US" dirty="0" smtClean="0">
                  <a:solidFill>
                    <a:schemeClr val="tx1"/>
                  </a:solidFill>
                </a:rPr>
                <a:t>加算器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直線コネクタ 7"/>
            <p:cNvCxnSpPr/>
            <p:nvPr/>
          </p:nvCxnSpPr>
          <p:spPr>
            <a:xfrm rot="5400000" flipH="1" flipV="1">
              <a:off x="6274837" y="1908041"/>
              <a:ext cx="1251174" cy="1588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hape 10"/>
            <p:cNvCxnSpPr/>
            <p:nvPr/>
          </p:nvCxnSpPr>
          <p:spPr>
            <a:xfrm rot="5400000" flipH="1">
              <a:off x="6002691" y="2258351"/>
              <a:ext cx="756961" cy="1307514"/>
            </a:xfrm>
            <a:prstGeom prst="bentConnector5">
              <a:avLst>
                <a:gd name="adj1" fmla="val -30200"/>
                <a:gd name="adj2" fmla="val 50000"/>
                <a:gd name="adj3" fmla="val 130200"/>
              </a:avLst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rot="5400000" flipH="1" flipV="1">
              <a:off x="6950083" y="2271279"/>
              <a:ext cx="526287" cy="1588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 rot="5400000" flipH="1" flipV="1">
              <a:off x="7132304" y="3552938"/>
              <a:ext cx="526287" cy="1588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図形グループ 18"/>
          <p:cNvGrpSpPr/>
          <p:nvPr/>
        </p:nvGrpSpPr>
        <p:grpSpPr>
          <a:xfrm>
            <a:off x="4358825" y="2070099"/>
            <a:ext cx="2111416" cy="2533627"/>
            <a:chOff x="5727415" y="1283248"/>
            <a:chExt cx="2111416" cy="2533627"/>
          </a:xfrm>
        </p:grpSpPr>
        <p:sp>
          <p:nvSpPr>
            <p:cNvPr id="20" name="正方形/長方形 19"/>
            <p:cNvSpPr/>
            <p:nvPr/>
          </p:nvSpPr>
          <p:spPr>
            <a:xfrm>
              <a:off x="6618901" y="2533628"/>
              <a:ext cx="1219930" cy="756961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>
                  <a:solidFill>
                    <a:schemeClr val="tx1"/>
                  </a:solidFill>
                </a:rPr>
                <a:t>全</a:t>
              </a:r>
              <a:r>
                <a:rPr kumimoji="1" lang="ja-JP" altLang="en-US" dirty="0" smtClean="0">
                  <a:solidFill>
                    <a:schemeClr val="tx1"/>
                  </a:solidFill>
                </a:rPr>
                <a:t>加算器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直線コネクタ 20"/>
            <p:cNvCxnSpPr/>
            <p:nvPr/>
          </p:nvCxnSpPr>
          <p:spPr>
            <a:xfrm rot="5400000" flipH="1" flipV="1">
              <a:off x="6274837" y="1908041"/>
              <a:ext cx="1251174" cy="1588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hape 21"/>
            <p:cNvCxnSpPr/>
            <p:nvPr/>
          </p:nvCxnSpPr>
          <p:spPr>
            <a:xfrm rot="5400000" flipH="1">
              <a:off x="6002691" y="2258351"/>
              <a:ext cx="756961" cy="1307514"/>
            </a:xfrm>
            <a:prstGeom prst="bentConnector5">
              <a:avLst>
                <a:gd name="adj1" fmla="val -30200"/>
                <a:gd name="adj2" fmla="val 50000"/>
                <a:gd name="adj3" fmla="val 130200"/>
              </a:avLst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rot="5400000" flipH="1" flipV="1">
              <a:off x="6950083" y="2271279"/>
              <a:ext cx="526287" cy="1588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rot="5400000" flipH="1" flipV="1">
              <a:off x="7132304" y="3552938"/>
              <a:ext cx="526287" cy="1588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図形グループ 24"/>
          <p:cNvGrpSpPr/>
          <p:nvPr/>
        </p:nvGrpSpPr>
        <p:grpSpPr>
          <a:xfrm>
            <a:off x="2559338" y="2070100"/>
            <a:ext cx="2111416" cy="2533627"/>
            <a:chOff x="5727415" y="1283248"/>
            <a:chExt cx="2111416" cy="2533627"/>
          </a:xfrm>
        </p:grpSpPr>
        <p:sp>
          <p:nvSpPr>
            <p:cNvPr id="26" name="正方形/長方形 25"/>
            <p:cNvSpPr/>
            <p:nvPr/>
          </p:nvSpPr>
          <p:spPr>
            <a:xfrm>
              <a:off x="6618901" y="2533628"/>
              <a:ext cx="1219930" cy="756961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>
                  <a:solidFill>
                    <a:schemeClr val="tx1"/>
                  </a:solidFill>
                </a:rPr>
                <a:t>全</a:t>
              </a:r>
              <a:r>
                <a:rPr kumimoji="1" lang="ja-JP" altLang="en-US" dirty="0" smtClean="0">
                  <a:solidFill>
                    <a:schemeClr val="tx1"/>
                  </a:solidFill>
                </a:rPr>
                <a:t>加算器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7" name="直線コネクタ 26"/>
            <p:cNvCxnSpPr/>
            <p:nvPr/>
          </p:nvCxnSpPr>
          <p:spPr>
            <a:xfrm rot="5400000" flipH="1" flipV="1">
              <a:off x="6274837" y="1908041"/>
              <a:ext cx="1251174" cy="1588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hape 27"/>
            <p:cNvCxnSpPr/>
            <p:nvPr/>
          </p:nvCxnSpPr>
          <p:spPr>
            <a:xfrm rot="5400000" flipH="1">
              <a:off x="6002691" y="2258351"/>
              <a:ext cx="756961" cy="1307514"/>
            </a:xfrm>
            <a:prstGeom prst="bentConnector5">
              <a:avLst>
                <a:gd name="adj1" fmla="val -30200"/>
                <a:gd name="adj2" fmla="val 50000"/>
                <a:gd name="adj3" fmla="val 130200"/>
              </a:avLst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 rot="5400000" flipH="1" flipV="1">
              <a:off x="6950083" y="2271279"/>
              <a:ext cx="526287" cy="1588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rot="5400000" flipH="1" flipV="1">
              <a:off x="7132304" y="3552938"/>
              <a:ext cx="526287" cy="1588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図形グループ 30"/>
          <p:cNvGrpSpPr/>
          <p:nvPr/>
        </p:nvGrpSpPr>
        <p:grpSpPr>
          <a:xfrm>
            <a:off x="759851" y="2070101"/>
            <a:ext cx="2111416" cy="2533627"/>
            <a:chOff x="5727415" y="1283248"/>
            <a:chExt cx="2111416" cy="2533627"/>
          </a:xfrm>
        </p:grpSpPr>
        <p:sp>
          <p:nvSpPr>
            <p:cNvPr id="32" name="正方形/長方形 31"/>
            <p:cNvSpPr/>
            <p:nvPr/>
          </p:nvSpPr>
          <p:spPr>
            <a:xfrm>
              <a:off x="6618901" y="2533628"/>
              <a:ext cx="1219930" cy="756961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>
                  <a:solidFill>
                    <a:schemeClr val="tx1"/>
                  </a:solidFill>
                </a:rPr>
                <a:t>全</a:t>
              </a:r>
              <a:r>
                <a:rPr kumimoji="1" lang="ja-JP" altLang="en-US" dirty="0" smtClean="0">
                  <a:solidFill>
                    <a:schemeClr val="tx1"/>
                  </a:solidFill>
                </a:rPr>
                <a:t>加算器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33" name="直線コネクタ 32"/>
            <p:cNvCxnSpPr/>
            <p:nvPr/>
          </p:nvCxnSpPr>
          <p:spPr>
            <a:xfrm rot="5400000" flipH="1" flipV="1">
              <a:off x="6274837" y="1908041"/>
              <a:ext cx="1251174" cy="1588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hape 33"/>
            <p:cNvCxnSpPr/>
            <p:nvPr/>
          </p:nvCxnSpPr>
          <p:spPr>
            <a:xfrm rot="5400000" flipH="1">
              <a:off x="6002691" y="2258351"/>
              <a:ext cx="756961" cy="1307514"/>
            </a:xfrm>
            <a:prstGeom prst="bentConnector5">
              <a:avLst>
                <a:gd name="adj1" fmla="val -30200"/>
                <a:gd name="adj2" fmla="val 50000"/>
                <a:gd name="adj3" fmla="val 130200"/>
              </a:avLst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 rot="5400000" flipH="1" flipV="1">
              <a:off x="6950083" y="2271279"/>
              <a:ext cx="526287" cy="1588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 rot="5400000" flipH="1" flipV="1">
              <a:off x="7132304" y="3552938"/>
              <a:ext cx="526287" cy="1588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8" name="表 37"/>
          <p:cNvGraphicFramePr>
            <a:graphicFrameLocks noGrp="1"/>
          </p:cNvGraphicFramePr>
          <p:nvPr/>
        </p:nvGraphicFramePr>
        <p:xfrm>
          <a:off x="6331871" y="468847"/>
          <a:ext cx="219209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349"/>
                <a:gridCol w="365349"/>
                <a:gridCol w="365349"/>
                <a:gridCol w="365349"/>
                <a:gridCol w="365349"/>
                <a:gridCol w="365349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0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0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1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1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+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0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1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1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0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b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0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1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0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0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ews Gothic MT (本文)"/>
                        </a:rPr>
                        <a:t>1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ews Gothic MT (本文)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cxnSp>
        <p:nvCxnSpPr>
          <p:cNvPr id="42" name="カギ線コネクタ 41"/>
          <p:cNvCxnSpPr/>
          <p:nvPr/>
        </p:nvCxnSpPr>
        <p:spPr>
          <a:xfrm flipV="1">
            <a:off x="7976465" y="3007686"/>
            <a:ext cx="550532" cy="312794"/>
          </a:xfrm>
          <a:prstGeom prst="bentConnector3">
            <a:avLst>
              <a:gd name="adj1" fmla="val -1136"/>
            </a:avLst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8526997" y="2823020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</a:t>
            </a:r>
            <a:endParaRPr kumimoji="1" lang="ja-JP" altLang="en-US" dirty="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769186" y="170076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</a:t>
            </a:r>
            <a:endParaRPr kumimoji="1" lang="ja-JP" altLang="en-US" dirty="0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3568674" y="170076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</a:t>
            </a:r>
            <a:endParaRPr kumimoji="1" lang="ja-JP" altLang="en-US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5368162" y="170076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7167650" y="170076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2098954" y="2426447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</a:t>
            </a:r>
            <a:endParaRPr kumimoji="1" lang="ja-JP" altLang="en-US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3898442" y="2426447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5697930" y="2426447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7497418" y="2426447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</a:t>
            </a:r>
            <a:endParaRPr kumimoji="1" lang="ja-JP" altLang="en-US" dirty="0"/>
          </a:p>
        </p:txBody>
      </p:sp>
      <p:sp>
        <p:nvSpPr>
          <p:cNvPr id="55" name="角丸四角形 54"/>
          <p:cNvSpPr/>
          <p:nvPr/>
        </p:nvSpPr>
        <p:spPr>
          <a:xfrm>
            <a:off x="7028697" y="519494"/>
            <a:ext cx="1457360" cy="284335"/>
          </a:xfrm>
          <a:prstGeom prst="round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角丸四角形 55"/>
          <p:cNvSpPr/>
          <p:nvPr/>
        </p:nvSpPr>
        <p:spPr>
          <a:xfrm>
            <a:off x="7028697" y="894667"/>
            <a:ext cx="1457360" cy="284335"/>
          </a:xfrm>
          <a:prstGeom prst="roundRect">
            <a:avLst/>
          </a:prstGeom>
          <a:noFill/>
          <a:ln w="22225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角丸四角形 56"/>
          <p:cNvSpPr/>
          <p:nvPr/>
        </p:nvSpPr>
        <p:spPr>
          <a:xfrm>
            <a:off x="6650577" y="1261149"/>
            <a:ext cx="1835480" cy="284335"/>
          </a:xfrm>
          <a:prstGeom prst="roundRect">
            <a:avLst/>
          </a:prstGeom>
          <a:noFill/>
          <a:ln w="22225" cap="flat" cmpd="sng" algn="ctr">
            <a:solidFill>
              <a:srgbClr val="3366FF"/>
            </a:solidFill>
            <a:prstDash val="lgDashDot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8" name="直線コネクタ 57"/>
          <p:cNvCxnSpPr/>
          <p:nvPr/>
        </p:nvCxnSpPr>
        <p:spPr>
          <a:xfrm rot="5400000" flipH="1" flipV="1">
            <a:off x="116636" y="3962103"/>
            <a:ext cx="1283252" cy="158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テキスト ボックス 59"/>
          <p:cNvSpPr txBox="1"/>
          <p:nvPr/>
        </p:nvSpPr>
        <p:spPr>
          <a:xfrm>
            <a:off x="2270137" y="4603726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4069625" y="4603726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</a:t>
            </a:r>
            <a:endParaRPr kumimoji="1" lang="ja-JP" altLang="en-US" dirty="0"/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5869113" y="4603726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</a:t>
            </a:r>
            <a:endParaRPr kumimoji="1" lang="ja-JP" altLang="en-US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7668601" y="4603726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593000" y="4610045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</a:t>
            </a:r>
            <a:endParaRPr kumimoji="1" lang="ja-JP" altLang="en-US" dirty="0"/>
          </a:p>
        </p:txBody>
      </p:sp>
      <p:sp>
        <p:nvSpPr>
          <p:cNvPr id="65" name="角丸四角形 64"/>
          <p:cNvSpPr/>
          <p:nvPr/>
        </p:nvSpPr>
        <p:spPr>
          <a:xfrm>
            <a:off x="482472" y="4603727"/>
            <a:ext cx="7710151" cy="369332"/>
          </a:xfrm>
          <a:prstGeom prst="roundRect">
            <a:avLst/>
          </a:prstGeom>
          <a:noFill/>
          <a:ln w="22225" cap="flat" cmpd="sng" algn="ctr">
            <a:solidFill>
              <a:srgbClr val="3366FF"/>
            </a:solidFill>
            <a:prstDash val="lgDashDot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角丸四角形 65"/>
          <p:cNvSpPr/>
          <p:nvPr/>
        </p:nvSpPr>
        <p:spPr>
          <a:xfrm>
            <a:off x="2067365" y="2426448"/>
            <a:ext cx="5721866" cy="369332"/>
          </a:xfrm>
          <a:prstGeom prst="roundRect">
            <a:avLst/>
          </a:prstGeom>
          <a:noFill/>
          <a:ln w="22225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角丸四角形 66"/>
          <p:cNvSpPr/>
          <p:nvPr/>
        </p:nvSpPr>
        <p:spPr>
          <a:xfrm>
            <a:off x="1775552" y="1700769"/>
            <a:ext cx="5721866" cy="369332"/>
          </a:xfrm>
          <a:prstGeom prst="round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4769843" y="356191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6530335" y="356191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</a:t>
            </a:r>
            <a:endParaRPr kumimoji="1" lang="ja-JP" altLang="en-US" dirty="0"/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2959719" y="356191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CPU </a:t>
            </a:r>
            <a:r>
              <a:rPr lang="ja-JP" altLang="en-US" dirty="0" smtClean="0"/>
              <a:t>の動作（ムービー）</a:t>
            </a:r>
            <a:endParaRPr lang="ja-JP" altLang="en-US" dirty="0"/>
          </a:p>
        </p:txBody>
      </p:sp>
      <p:pic>
        <p:nvPicPr>
          <p:cNvPr id="4" name="CPU動作.mpeg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3097" y="1038787"/>
            <a:ext cx="6950520" cy="5212890"/>
          </a:xfrm>
        </p:spPr>
      </p:pic>
    </p:spTree>
    <p:extLst>
      <p:ext uri="{BB962C8B-B14F-4D97-AF65-F5344CB8AC3E}">
        <p14:creationId xmlns:p14="http://schemas.microsoft.com/office/powerpoint/2010/main" val="1150406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コンピュータの構成要素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処理装置（</a:t>
            </a:r>
            <a:r>
              <a:rPr lang="en-US" altLang="ja-JP" dirty="0" smtClean="0">
                <a:solidFill>
                  <a:srgbClr val="FF0000"/>
                </a:solidFill>
              </a:rPr>
              <a:t>CPU, </a:t>
            </a:r>
            <a:r>
              <a:rPr lang="ja-JP" altLang="en-US" dirty="0" smtClean="0">
                <a:solidFill>
                  <a:srgbClr val="FF0000"/>
                </a:solidFill>
              </a:rPr>
              <a:t>プロセッサ</a:t>
            </a:r>
            <a:r>
              <a:rPr lang="en-US" altLang="ja-JP" dirty="0" smtClean="0">
                <a:solidFill>
                  <a:srgbClr val="FF0000"/>
                </a:solidFill>
              </a:rPr>
              <a:t>)</a:t>
            </a:r>
            <a:br>
              <a:rPr lang="en-US" altLang="ja-JP" dirty="0" smtClean="0">
                <a:solidFill>
                  <a:srgbClr val="FF0000"/>
                </a:solidFill>
              </a:rPr>
            </a:br>
            <a:r>
              <a:rPr lang="ja-JP" altLang="en-US" sz="1800" dirty="0" smtClean="0"/>
              <a:t>（５章の授業で詳しく説明します）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命令を主記憶装置から読み込んで解釈，実行する．</a:t>
            </a:r>
            <a:endParaRPr lang="en-US" altLang="ja-JP" dirty="0" smtClean="0"/>
          </a:p>
          <a:p>
            <a:pPr lvl="1"/>
            <a:r>
              <a:rPr lang="ja-JP" altLang="en-US" dirty="0" smtClean="0">
                <a:solidFill>
                  <a:srgbClr val="FF0000"/>
                </a:solidFill>
              </a:rPr>
              <a:t>演算装置</a:t>
            </a:r>
            <a:r>
              <a:rPr lang="ja-JP" altLang="en-US" dirty="0" smtClean="0"/>
              <a:t>と</a:t>
            </a:r>
            <a:r>
              <a:rPr lang="ja-JP" altLang="en-US" dirty="0" smtClean="0">
                <a:solidFill>
                  <a:srgbClr val="FF0000"/>
                </a:solidFill>
              </a:rPr>
              <a:t>制御装置</a:t>
            </a:r>
            <a:r>
              <a:rPr lang="ja-JP" altLang="en-US" dirty="0" smtClean="0"/>
              <a:t>の２つからなる．</a:t>
            </a:r>
          </a:p>
          <a:p>
            <a:pPr lvl="1"/>
            <a:r>
              <a:rPr lang="ja-JP" altLang="en-US" dirty="0" smtClean="0"/>
              <a:t>四則</a:t>
            </a:r>
            <a:r>
              <a:rPr lang="ja-JP" altLang="en-US" dirty="0" smtClean="0">
                <a:solidFill>
                  <a:srgbClr val="FF0000"/>
                </a:solidFill>
              </a:rPr>
              <a:t>演算</a:t>
            </a:r>
            <a:r>
              <a:rPr lang="ja-JP" altLang="en-US" dirty="0" smtClean="0"/>
              <a:t>や</a:t>
            </a:r>
            <a:r>
              <a:rPr lang="ja-JP" altLang="en-US" dirty="0" smtClean="0">
                <a:solidFill>
                  <a:srgbClr val="FF0000"/>
                </a:solidFill>
              </a:rPr>
              <a:t>制御</a:t>
            </a:r>
            <a:r>
              <a:rPr lang="ja-JP" altLang="en-US" dirty="0" smtClean="0"/>
              <a:t>（条件判断）を行う．</a:t>
            </a:r>
            <a:endParaRPr lang="en-US" altLang="ja-JP" dirty="0" smtClean="0"/>
          </a:p>
          <a:p>
            <a:r>
              <a:rPr lang="ja-JP" altLang="en-US" dirty="0" smtClean="0"/>
              <a:t>記憶装置</a:t>
            </a:r>
            <a:r>
              <a:rPr lang="ja-JP" altLang="en-US" sz="1800" dirty="0" smtClean="0"/>
              <a:t>（３章，４章の授業で詳しくやります）</a:t>
            </a:r>
            <a:endParaRPr lang="en-US" altLang="ja-JP" dirty="0" smtClean="0"/>
          </a:p>
          <a:p>
            <a:pPr lvl="1"/>
            <a:r>
              <a:rPr lang="ja-JP" altLang="en-US" dirty="0" smtClean="0">
                <a:solidFill>
                  <a:srgbClr val="FF0000"/>
                </a:solidFill>
              </a:rPr>
              <a:t>主記憶装置</a:t>
            </a:r>
            <a:r>
              <a:rPr lang="ja-JP" altLang="en-US" dirty="0" smtClean="0"/>
              <a:t>：メインメモリ．計算機が動作している間に，処理途中のデータを一時的に記憶する．普通，電源を切ると内容が消えてしまう（揮発性）．</a:t>
            </a:r>
            <a:endParaRPr lang="en-US" altLang="ja-JP" dirty="0" smtClean="0"/>
          </a:p>
          <a:p>
            <a:pPr lvl="1"/>
            <a:r>
              <a:rPr lang="ja-JP" altLang="en-US" dirty="0" smtClean="0">
                <a:solidFill>
                  <a:srgbClr val="FF0000"/>
                </a:solidFill>
              </a:rPr>
              <a:t>補助記憶装置</a:t>
            </a:r>
            <a:r>
              <a:rPr lang="ja-JP" altLang="en-US" dirty="0" smtClean="0"/>
              <a:t>：ハードディスクなど．主記憶装置よりも大容量で，処理結果を長期的に記憶するために用いられる．電源を切手も内容は消えない（不揮発性）．</a:t>
            </a:r>
            <a:endParaRPr lang="en-US" altLang="ja-JP" dirty="0" smtClean="0"/>
          </a:p>
          <a:p>
            <a:r>
              <a:rPr lang="ja-JP" altLang="en-US" dirty="0" smtClean="0">
                <a:solidFill>
                  <a:srgbClr val="FF0000"/>
                </a:solidFill>
              </a:rPr>
              <a:t>入出力装置</a:t>
            </a:r>
            <a:r>
              <a:rPr lang="ja-JP" altLang="en-US" sz="1800" dirty="0" smtClean="0"/>
              <a:t>（２章の授業で詳しくやります）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パソコンであればマウスやキーボード，ディスプレイ．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家電機器の制御や画面表示なども含む．</a:t>
            </a:r>
            <a:endParaRPr lang="en-US" altLang="ja-JP" dirty="0" smtClean="0"/>
          </a:p>
        </p:txBody>
      </p:sp>
      <p:sp>
        <p:nvSpPr>
          <p:cNvPr id="14" name="角丸四角形 13"/>
          <p:cNvSpPr/>
          <p:nvPr/>
        </p:nvSpPr>
        <p:spPr>
          <a:xfrm>
            <a:off x="457200" y="1025107"/>
            <a:ext cx="8229600" cy="1743769"/>
          </a:xfrm>
          <a:prstGeom prst="roundRect">
            <a:avLst/>
          </a:prstGeom>
          <a:noFill/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3619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制御装置と演算装置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5784649"/>
            <a:ext cx="8229600" cy="994697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「計算を行う部分」だけでは，複雑な処理は出来ない．プログラム（命令）を解釈する部分が必要．</a:t>
            </a:r>
            <a:endParaRPr lang="en-US" altLang="ja-JP" dirty="0" smtClean="0"/>
          </a:p>
          <a:p>
            <a:pPr>
              <a:buNone/>
            </a:pPr>
            <a:endParaRPr lang="ja-JP" altLang="en-US" dirty="0"/>
          </a:p>
        </p:txBody>
      </p:sp>
      <p:pic>
        <p:nvPicPr>
          <p:cNvPr id="4" name="図 3" descr="1406-1-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728" y="971485"/>
            <a:ext cx="6226072" cy="4669554"/>
          </a:xfrm>
          <a:prstGeom prst="rect">
            <a:avLst/>
          </a:prstGeom>
        </p:spPr>
      </p:pic>
      <p:sp>
        <p:nvSpPr>
          <p:cNvPr id="6" name="角丸四角形吹き出し 5"/>
          <p:cNvSpPr/>
          <p:nvPr/>
        </p:nvSpPr>
        <p:spPr>
          <a:xfrm>
            <a:off x="647286" y="2855451"/>
            <a:ext cx="1295093" cy="1147097"/>
          </a:xfrm>
          <a:prstGeom prst="wedgeRoundRectCallout">
            <a:avLst>
              <a:gd name="adj1" fmla="val 137965"/>
              <a:gd name="adj2" fmla="val 119536"/>
              <a:gd name="adj3" fmla="val 16667"/>
            </a:avLst>
          </a:prstGeom>
          <a:solidFill>
            <a:schemeClr val="bg1"/>
          </a:solidFill>
          <a:ln w="349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演算装置</a:t>
            </a:r>
            <a:endParaRPr kumimoji="1" lang="ja-JP" altLang="en-US" sz="2800" dirty="0">
              <a:solidFill>
                <a:schemeClr val="tx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7" name="角丸四角形吹き出し 6"/>
          <p:cNvSpPr/>
          <p:nvPr/>
        </p:nvSpPr>
        <p:spPr>
          <a:xfrm>
            <a:off x="876706" y="4563806"/>
            <a:ext cx="1295093" cy="1147097"/>
          </a:xfrm>
          <a:prstGeom prst="wedgeRoundRectCallout">
            <a:avLst>
              <a:gd name="adj1" fmla="val 225272"/>
              <a:gd name="adj2" fmla="val 9536"/>
              <a:gd name="adj3" fmla="val 16667"/>
            </a:avLst>
          </a:prstGeom>
          <a:solidFill>
            <a:schemeClr val="bg1"/>
          </a:solidFill>
          <a:ln w="349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制御装置</a:t>
            </a:r>
            <a:endParaRPr kumimoji="1" lang="ja-JP" altLang="en-US" sz="2800" dirty="0">
              <a:solidFill>
                <a:schemeClr val="tx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627270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命令の読み出し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命令アドレスレジスタ（プログラムカウンタ）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dirty="0" smtClean="0"/>
              <a:t>現在，実行中の命令がメモリのどこにあるかを常に記憶している，特別なレジスタ．</a:t>
            </a:r>
            <a:endParaRPr lang="en-US" altLang="ja-JP" dirty="0" smtClean="0"/>
          </a:p>
          <a:p>
            <a:r>
              <a:rPr lang="en-US" altLang="ja-JP" dirty="0" smtClean="0"/>
              <a:t>CPU</a:t>
            </a:r>
            <a:r>
              <a:rPr lang="ja-JP" altLang="en-US" dirty="0" smtClean="0"/>
              <a:t>の動作</a:t>
            </a:r>
            <a:endParaRPr lang="en-US" altLang="ja-JP" dirty="0" smtClean="0"/>
          </a:p>
          <a:p>
            <a:pPr marL="850392" lvl="1" indent="-457200">
              <a:buAutoNum type="arabicPeriod"/>
            </a:pPr>
            <a:r>
              <a:rPr lang="en-US" altLang="ja-JP" dirty="0" smtClean="0"/>
              <a:t>[</a:t>
            </a:r>
            <a:r>
              <a:rPr lang="ja-JP" altLang="en-US" dirty="0" smtClean="0">
                <a:solidFill>
                  <a:srgbClr val="FF0000"/>
                </a:solidFill>
              </a:rPr>
              <a:t>命令取り出し（フェッチ）</a:t>
            </a:r>
            <a:r>
              <a:rPr lang="en-US" altLang="ja-JP" dirty="0" smtClean="0"/>
              <a:t>]</a:t>
            </a:r>
            <a:r>
              <a:rPr lang="ja-JP" altLang="en-US" dirty="0" smtClean="0"/>
              <a:t>命令アドレスレジスタに記憶されているアドレスから，命令を読み出す．</a:t>
            </a:r>
            <a:endParaRPr lang="en-US" altLang="ja-JP" dirty="0" smtClean="0"/>
          </a:p>
          <a:p>
            <a:pPr marL="850392" lvl="1" indent="-457200">
              <a:buAutoNum type="arabicPeriod"/>
            </a:pPr>
            <a:r>
              <a:rPr lang="en-US" altLang="ja-JP" dirty="0" smtClean="0"/>
              <a:t>[</a:t>
            </a:r>
            <a:r>
              <a:rPr lang="ja-JP" altLang="en-US" dirty="0" smtClean="0">
                <a:solidFill>
                  <a:srgbClr val="FF0000"/>
                </a:solidFill>
              </a:rPr>
              <a:t>命令解釈（デコード）</a:t>
            </a:r>
            <a:r>
              <a:rPr lang="en-US" altLang="ja-JP" dirty="0" smtClean="0"/>
              <a:t>]</a:t>
            </a:r>
            <a:r>
              <a:rPr lang="ja-JP" altLang="en-US" dirty="0" smtClean="0"/>
              <a:t>命令によって，</a:t>
            </a:r>
            <a:r>
              <a:rPr lang="en-US" altLang="ja-JP" dirty="0" smtClean="0"/>
              <a:t>CPU</a:t>
            </a:r>
            <a:r>
              <a:rPr lang="ja-JP" altLang="en-US" dirty="0" smtClean="0"/>
              <a:t>のどの回路を働かせるかを決める．</a:t>
            </a:r>
            <a:endParaRPr lang="en-US" altLang="ja-JP" dirty="0" smtClean="0"/>
          </a:p>
          <a:p>
            <a:pPr marL="850392" lvl="1" indent="-457200">
              <a:buAutoNum type="arabicPeriod"/>
            </a:pPr>
            <a:r>
              <a:rPr lang="en-US" altLang="ja-JP" dirty="0" smtClean="0"/>
              <a:t>[</a:t>
            </a:r>
            <a:r>
              <a:rPr lang="ja-JP" altLang="en-US" dirty="0" smtClean="0">
                <a:solidFill>
                  <a:srgbClr val="FF0000"/>
                </a:solidFill>
              </a:rPr>
              <a:t>命令実行</a:t>
            </a:r>
            <a:r>
              <a:rPr lang="en-US" altLang="ja-JP" dirty="0" smtClean="0"/>
              <a:t>]</a:t>
            </a:r>
            <a:r>
              <a:rPr lang="ja-JP" altLang="en-US" dirty="0" smtClean="0"/>
              <a:t>メモリにデータを読み書きしたり，計算を行ったりする．</a:t>
            </a:r>
            <a:endParaRPr lang="ja-JP" altLang="en-US" dirty="0"/>
          </a:p>
        </p:txBody>
      </p:sp>
      <p:sp>
        <p:nvSpPr>
          <p:cNvPr id="4" name="メモ 3"/>
          <p:cNvSpPr/>
          <p:nvPr/>
        </p:nvSpPr>
        <p:spPr>
          <a:xfrm>
            <a:off x="4496671" y="1093423"/>
            <a:ext cx="2902459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7155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6038645"/>
            <a:ext cx="8229600" cy="666955"/>
          </a:xfrm>
        </p:spPr>
        <p:txBody>
          <a:bodyPr/>
          <a:lstStyle/>
          <a:p>
            <a:r>
              <a:rPr lang="ja-JP" altLang="en-US" dirty="0" smtClean="0"/>
              <a:t>コンピュータ内の動作のタイミングを取る仕組み</a:t>
            </a:r>
            <a:endParaRPr lang="ja-JP" altLang="en-US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クロック</a:t>
            </a:r>
            <a:endParaRPr lang="ja-JP" altLang="en-US" dirty="0"/>
          </a:p>
        </p:txBody>
      </p:sp>
      <p:pic>
        <p:nvPicPr>
          <p:cNvPr id="5" name="1402-2-A.mp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0364" y="952773"/>
            <a:ext cx="6603272" cy="495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203" y="856769"/>
            <a:ext cx="6032500" cy="45466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83424"/>
            <a:ext cx="8229600" cy="773345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/>
              <a:t>クロックとレジスタ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78581" y="5784649"/>
            <a:ext cx="8408219" cy="994697"/>
          </a:xfrm>
        </p:spPr>
        <p:txBody>
          <a:bodyPr>
            <a:normAutofit fontScale="85000" lnSpcReduction="10000"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クロック</a:t>
            </a:r>
            <a:r>
              <a:rPr lang="ja-JP" altLang="en-US" dirty="0" smtClean="0"/>
              <a:t>に合わせて命令の読み込み，解釈，実行が行われる．</a:t>
            </a:r>
            <a:endParaRPr lang="en-US" altLang="ja-JP" dirty="0" smtClean="0"/>
          </a:p>
          <a:p>
            <a:r>
              <a:rPr lang="ja-JP" altLang="en-US" dirty="0" smtClean="0"/>
              <a:t>計算途中結果は</a:t>
            </a:r>
            <a:r>
              <a:rPr lang="en-US" altLang="ja-JP" dirty="0" smtClean="0"/>
              <a:t>CPU</a:t>
            </a:r>
            <a:r>
              <a:rPr lang="ja-JP" altLang="en-US" dirty="0" smtClean="0"/>
              <a:t>内部のレジスタに蓄えられる．</a:t>
            </a:r>
            <a:endParaRPr lang="ja-JP" altLang="en-US" dirty="0"/>
          </a:p>
        </p:txBody>
      </p:sp>
      <p:sp>
        <p:nvSpPr>
          <p:cNvPr id="6" name="角丸四角形吹き出し 5"/>
          <p:cNvSpPr/>
          <p:nvPr/>
        </p:nvSpPr>
        <p:spPr>
          <a:xfrm>
            <a:off x="580103" y="1530947"/>
            <a:ext cx="1534657" cy="759283"/>
          </a:xfrm>
          <a:prstGeom prst="wedgeRoundRectCallout">
            <a:avLst>
              <a:gd name="adj1" fmla="val 141708"/>
              <a:gd name="adj2" fmla="val -34467"/>
              <a:gd name="adj3" fmla="val 16667"/>
            </a:avLst>
          </a:prstGeom>
          <a:solidFill>
            <a:schemeClr val="bg1"/>
          </a:solidFill>
          <a:ln w="349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クロック</a:t>
            </a:r>
            <a:endParaRPr kumimoji="1" lang="ja-JP" altLang="en-US" sz="2400" dirty="0">
              <a:solidFill>
                <a:schemeClr val="tx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7" name="角丸四角形吹き出し 6"/>
          <p:cNvSpPr/>
          <p:nvPr/>
        </p:nvSpPr>
        <p:spPr>
          <a:xfrm>
            <a:off x="122903" y="3818193"/>
            <a:ext cx="2259781" cy="1593779"/>
          </a:xfrm>
          <a:prstGeom prst="wedgeRoundRectCallout">
            <a:avLst>
              <a:gd name="adj1" fmla="val 96474"/>
              <a:gd name="adj2" fmla="val 15975"/>
              <a:gd name="adj3" fmla="val 16667"/>
            </a:avLst>
          </a:prstGeom>
          <a:solidFill>
            <a:schemeClr val="bg1"/>
          </a:solidFill>
          <a:ln w="349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計算途中</a:t>
            </a:r>
            <a:r>
              <a:rPr lang="en-US" altLang="ja-JP" sz="24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/>
            </a:r>
            <a:br>
              <a:rPr lang="en-US" altLang="ja-JP" sz="24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</a:br>
            <a:r>
              <a:rPr lang="ja-JP" altLang="en-US" sz="24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結果の</a:t>
            </a:r>
            <a:r>
              <a:rPr lang="en-US" altLang="ja-JP" sz="24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/>
            </a:r>
            <a:br>
              <a:rPr lang="en-US" altLang="ja-JP" sz="24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</a:br>
            <a:r>
              <a:rPr lang="ja-JP" altLang="en-US" sz="24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保存場所</a:t>
            </a:r>
            <a:r>
              <a:rPr lang="en-US" altLang="ja-JP" sz="24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/>
            </a:r>
            <a:br>
              <a:rPr lang="en-US" altLang="ja-JP" sz="24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</a:br>
            <a:r>
              <a:rPr kumimoji="1" lang="ja-JP" altLang="en-US" sz="24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（レジスタ）</a:t>
            </a:r>
            <a:endParaRPr kumimoji="1" lang="ja-JP" altLang="en-US" sz="2400" dirty="0">
              <a:solidFill>
                <a:schemeClr val="tx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546372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/>
              <a:t>ＣＰＵ</a:t>
            </a:r>
          </a:p>
        </p:txBody>
      </p:sp>
      <p:pic>
        <p:nvPicPr>
          <p:cNvPr id="16389" name="Picture 5" descr="1401-2-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4385" y="1222119"/>
            <a:ext cx="6096000" cy="4572000"/>
          </a:xfrm>
          <a:prstGeom prst="rect">
            <a:avLst/>
          </a:prstGeom>
          <a:noFill/>
        </p:spPr>
      </p:pic>
      <p:sp>
        <p:nvSpPr>
          <p:cNvPr id="5" name="角丸四角形 4"/>
          <p:cNvSpPr/>
          <p:nvPr/>
        </p:nvSpPr>
        <p:spPr>
          <a:xfrm>
            <a:off x="3777226" y="1679677"/>
            <a:ext cx="1810774" cy="663678"/>
          </a:xfrm>
          <a:prstGeom prst="roundRect">
            <a:avLst/>
          </a:prstGeom>
          <a:noFill/>
          <a:ln w="730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角丸四角形 5"/>
          <p:cNvSpPr/>
          <p:nvPr/>
        </p:nvSpPr>
        <p:spPr>
          <a:xfrm>
            <a:off x="2520336" y="4514645"/>
            <a:ext cx="3067664" cy="770194"/>
          </a:xfrm>
          <a:prstGeom prst="roundRect">
            <a:avLst/>
          </a:prstGeom>
          <a:noFill/>
          <a:ln w="730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角丸四角形 6"/>
          <p:cNvSpPr/>
          <p:nvPr/>
        </p:nvSpPr>
        <p:spPr>
          <a:xfrm>
            <a:off x="3777226" y="2449871"/>
            <a:ext cx="1810774" cy="1958258"/>
          </a:xfrm>
          <a:prstGeom prst="roundRect">
            <a:avLst>
              <a:gd name="adj" fmla="val 7617"/>
            </a:avLst>
          </a:prstGeom>
          <a:noFill/>
          <a:ln w="730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角丸四角形 7"/>
          <p:cNvSpPr/>
          <p:nvPr/>
        </p:nvSpPr>
        <p:spPr>
          <a:xfrm>
            <a:off x="7212325" y="1500238"/>
            <a:ext cx="1810774" cy="663678"/>
          </a:xfrm>
          <a:prstGeom prst="roundRect">
            <a:avLst/>
          </a:prstGeom>
          <a:noFill/>
          <a:ln w="730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制御装置</a:t>
            </a:r>
            <a:endParaRPr kumimoji="1" lang="ja-JP" altLang="en-US" sz="2400" dirty="0">
              <a:solidFill>
                <a:schemeClr val="tx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7212325" y="2449871"/>
            <a:ext cx="1810774" cy="663678"/>
          </a:xfrm>
          <a:prstGeom prst="roundRect">
            <a:avLst/>
          </a:prstGeom>
          <a:noFill/>
          <a:ln w="730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演算</a:t>
            </a:r>
            <a:r>
              <a:rPr kumimoji="1" lang="ja-JP" altLang="en-US" sz="24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装置</a:t>
            </a:r>
            <a:endParaRPr kumimoji="1" lang="ja-JP" altLang="en-US" sz="2400" dirty="0">
              <a:solidFill>
                <a:schemeClr val="tx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853674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記憶階層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5773529"/>
            <a:ext cx="9144000" cy="1084471"/>
          </a:xfrm>
        </p:spPr>
        <p:txBody>
          <a:bodyPr/>
          <a:lstStyle/>
          <a:p>
            <a:r>
              <a:rPr lang="ja-JP" altLang="en-US" dirty="0" smtClean="0"/>
              <a:t>大容量のメモリほど遅い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速度と記憶容量の両立のため，階層化されている</a:t>
            </a:r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4531"/>
            <a:ext cx="9144000" cy="474899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 rot="20635160">
            <a:off x="4602033" y="363222"/>
            <a:ext cx="17761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5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>重要</a:t>
            </a:r>
            <a:r>
              <a:rPr lang="en-US" altLang="ja-JP" sz="45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>!!</a:t>
            </a:r>
            <a:endParaRPr kumimoji="1" lang="ja-JP" altLang="en-US" sz="4500" dirty="0">
              <a:solidFill>
                <a:srgbClr val="FF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3206625" y="1999225"/>
            <a:ext cx="794774" cy="344129"/>
          </a:xfrm>
          <a:prstGeom prst="round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角丸四角形 7"/>
          <p:cNvSpPr/>
          <p:nvPr/>
        </p:nvSpPr>
        <p:spPr>
          <a:xfrm>
            <a:off x="2966065" y="2417100"/>
            <a:ext cx="1253286" cy="344129"/>
          </a:xfrm>
          <a:prstGeom prst="round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817806" y="2343354"/>
            <a:ext cx="921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CPU</a:t>
            </a:r>
            <a:r>
              <a:rPr kumimoji="1" lang="ja-JP" altLang="en-US" dirty="0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内</a:t>
            </a:r>
            <a:endParaRPr kumimoji="1" lang="ja-JP" altLang="en-US" dirty="0">
              <a:solidFill>
                <a:srgbClr val="FF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>
            <a:off x="4817806" y="2761229"/>
            <a:ext cx="1156344" cy="1588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上矢印 11"/>
          <p:cNvSpPr/>
          <p:nvPr/>
        </p:nvSpPr>
        <p:spPr>
          <a:xfrm>
            <a:off x="5739058" y="1704578"/>
            <a:ext cx="235092" cy="1056651"/>
          </a:xfrm>
          <a:prstGeom prst="upArrow">
            <a:avLst/>
          </a:prstGeom>
          <a:solidFill>
            <a:schemeClr val="bg1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6577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CPU</a:t>
            </a:r>
            <a:r>
              <a:rPr lang="ja-JP" altLang="en-US" dirty="0" smtClean="0"/>
              <a:t>の仕組み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025107"/>
            <a:ext cx="8229600" cy="5832893"/>
          </a:xfrm>
        </p:spPr>
        <p:txBody>
          <a:bodyPr>
            <a:norm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制御装置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dirty="0" smtClean="0"/>
              <a:t>主記憶装置から命令を取り出し・解釈して，他の装置（演算装置など）を動作させる</a:t>
            </a:r>
            <a:endParaRPr lang="en-US" altLang="ja-JP" dirty="0" smtClean="0"/>
          </a:p>
          <a:p>
            <a:r>
              <a:rPr lang="ja-JP" altLang="en-US" dirty="0" smtClean="0">
                <a:solidFill>
                  <a:srgbClr val="FF0000"/>
                </a:solidFill>
              </a:rPr>
              <a:t>演算装置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dirty="0" smtClean="0"/>
              <a:t>四則演算，論理演算，大小比較などを行う．</a:t>
            </a:r>
            <a:endParaRPr lang="en-US" altLang="ja-JP" dirty="0" smtClean="0"/>
          </a:p>
          <a:p>
            <a:r>
              <a:rPr lang="ja-JP" altLang="en-US" dirty="0" smtClean="0">
                <a:solidFill>
                  <a:srgbClr val="FF0000"/>
                </a:solidFill>
              </a:rPr>
              <a:t>レジスタ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dirty="0" smtClean="0"/>
              <a:t>計算の途中結果や，処理対象のデータが主記憶装置のどこにあるか（データのアドレス）を記憶する．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CPU</a:t>
            </a:r>
            <a:r>
              <a:rPr lang="ja-JP" altLang="en-US" dirty="0" smtClean="0"/>
              <a:t>内部に設けられ，非常に高速だが小容量．</a:t>
            </a:r>
            <a:endParaRPr lang="en-US" altLang="ja-JP" dirty="0" smtClean="0"/>
          </a:p>
          <a:p>
            <a:r>
              <a:rPr lang="ja-JP" altLang="en-US" dirty="0" smtClean="0">
                <a:solidFill>
                  <a:srgbClr val="FF0000"/>
                </a:solidFill>
              </a:rPr>
              <a:t>クロック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dirty="0" smtClean="0"/>
              <a:t>計算機の動作のタイミングを取る信号．</a:t>
            </a:r>
            <a:endParaRPr lang="en-US" altLang="ja-JP" dirty="0" smtClean="0"/>
          </a:p>
          <a:p>
            <a:r>
              <a:rPr lang="ja-JP" altLang="en-US" dirty="0" smtClean="0">
                <a:solidFill>
                  <a:srgbClr val="FF0000"/>
                </a:solidFill>
              </a:rPr>
              <a:t>バス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dirty="0" smtClean="0"/>
              <a:t>計算機外部とデータのやりとりをする信号線．</a:t>
            </a:r>
            <a:endParaRPr lang="en-US" altLang="ja-JP" dirty="0" smtClean="0"/>
          </a:p>
        </p:txBody>
      </p:sp>
      <p:sp>
        <p:nvSpPr>
          <p:cNvPr id="4" name="メモ 3"/>
          <p:cNvSpPr/>
          <p:nvPr/>
        </p:nvSpPr>
        <p:spPr>
          <a:xfrm>
            <a:off x="821409" y="3277559"/>
            <a:ext cx="1314799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メモ 4"/>
          <p:cNvSpPr/>
          <p:nvPr/>
        </p:nvSpPr>
        <p:spPr>
          <a:xfrm>
            <a:off x="862377" y="5015836"/>
            <a:ext cx="1314799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メモ 5"/>
          <p:cNvSpPr/>
          <p:nvPr/>
        </p:nvSpPr>
        <p:spPr>
          <a:xfrm>
            <a:off x="838966" y="5917165"/>
            <a:ext cx="864150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0495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命令の仕組み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2097549"/>
            <a:ext cx="8229600" cy="4608052"/>
          </a:xfrm>
        </p:spPr>
        <p:txBody>
          <a:bodyPr/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命令部</a:t>
            </a:r>
            <a:r>
              <a:rPr lang="ja-JP" altLang="en-US" dirty="0" smtClean="0">
                <a:solidFill>
                  <a:srgbClr val="FF0000"/>
                </a:solidFill>
              </a:rPr>
              <a:t>（オペコード）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dirty="0" smtClean="0"/>
              <a:t>命令の種類を数値で表す．例えば，メモリからデータを読み出すのが</a:t>
            </a:r>
            <a:r>
              <a:rPr lang="en-US" altLang="ja-JP" dirty="0" smtClean="0"/>
              <a:t> 0x10, </a:t>
            </a:r>
            <a:r>
              <a:rPr lang="ja-JP" altLang="en-US" dirty="0" smtClean="0"/>
              <a:t>メモリへのデータの書き出しが</a:t>
            </a:r>
            <a:r>
              <a:rPr lang="en-US" altLang="ja-JP" dirty="0" smtClean="0"/>
              <a:t>0x20, </a:t>
            </a:r>
            <a:r>
              <a:rPr lang="ja-JP" altLang="en-US" dirty="0" smtClean="0"/>
              <a:t>足し算が</a:t>
            </a:r>
            <a:r>
              <a:rPr lang="en-US" altLang="ja-JP" dirty="0" smtClean="0"/>
              <a:t> 0x30, </a:t>
            </a:r>
            <a:r>
              <a:rPr lang="ja-JP" altLang="en-US" dirty="0" smtClean="0"/>
              <a:t>引き算が</a:t>
            </a:r>
            <a:r>
              <a:rPr lang="en-US" altLang="ja-JP" dirty="0" smtClean="0"/>
              <a:t> 0x40</a:t>
            </a:r>
            <a:r>
              <a:rPr lang="ja-JP" altLang="en-US" dirty="0" smtClean="0"/>
              <a:t>など．</a:t>
            </a:r>
            <a:endParaRPr lang="en-US" altLang="ja-JP" dirty="0" smtClean="0"/>
          </a:p>
          <a:p>
            <a:r>
              <a:rPr lang="ja-JP" altLang="en-US" dirty="0" smtClean="0">
                <a:solidFill>
                  <a:srgbClr val="FF0000"/>
                </a:solidFill>
              </a:rPr>
              <a:t>アドレス部</a:t>
            </a:r>
            <a:r>
              <a:rPr lang="ja-JP" altLang="en-US" dirty="0" smtClean="0">
                <a:solidFill>
                  <a:srgbClr val="FF0000"/>
                </a:solidFill>
              </a:rPr>
              <a:t>（オペランド）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dirty="0" smtClean="0"/>
              <a:t>データを読んだり書いたりする対象のメモリのアドレスを表す．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命令によっては，計算する値そのものだったり，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レジスタの番号だったりもする．</a:t>
            </a:r>
            <a:endParaRPr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1982838" y="1196258"/>
            <a:ext cx="2589162" cy="655484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命令部</a:t>
            </a:r>
            <a:r>
              <a:rPr kumimoji="1" lang="en-US" altLang="ja-JP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/>
            </a:r>
            <a:br>
              <a:rPr kumimoji="1" lang="en-US" altLang="ja-JP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</a:br>
            <a:r>
              <a:rPr kumimoji="1"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（オペコード）</a:t>
            </a:r>
            <a:endParaRPr kumimoji="1" lang="ja-JP" altLang="en-US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572000" y="1196258"/>
            <a:ext cx="2384322" cy="655484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アドレス部</a:t>
            </a:r>
            <a:r>
              <a:rPr kumimoji="1" lang="en-US" altLang="ja-JP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/>
            </a:r>
            <a:br>
              <a:rPr kumimoji="1" lang="en-US" altLang="ja-JP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</a:br>
            <a:r>
              <a:rPr kumimoji="1"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（オペランド）</a:t>
            </a:r>
            <a:endParaRPr kumimoji="1" lang="ja-JP" altLang="en-US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6" name="メモ 5"/>
          <p:cNvSpPr/>
          <p:nvPr/>
        </p:nvSpPr>
        <p:spPr>
          <a:xfrm>
            <a:off x="2565492" y="1264202"/>
            <a:ext cx="1502085" cy="532603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メモ 6"/>
          <p:cNvSpPr/>
          <p:nvPr/>
        </p:nvSpPr>
        <p:spPr>
          <a:xfrm>
            <a:off x="5070417" y="1264202"/>
            <a:ext cx="1502085" cy="532603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415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CPU</a:t>
            </a:r>
            <a:r>
              <a:rPr lang="ja-JP" altLang="en-US" dirty="0" smtClean="0"/>
              <a:t>の動作と命令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45806" y="1025107"/>
            <a:ext cx="8750710" cy="5680493"/>
          </a:xfrm>
        </p:spPr>
        <p:txBody>
          <a:bodyPr/>
          <a:lstStyle/>
          <a:p>
            <a:r>
              <a:rPr lang="ja-JP" altLang="en-US" dirty="0" smtClean="0"/>
              <a:t>命令とは？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高級言語（例えば</a:t>
            </a:r>
            <a:r>
              <a:rPr lang="en-US" altLang="ja-JP" dirty="0" smtClean="0"/>
              <a:t>C</a:t>
            </a:r>
            <a:r>
              <a:rPr lang="ja-JP" altLang="en-US" dirty="0" smtClean="0"/>
              <a:t>言語）で作ったプログラムをコンパイルすると，</a:t>
            </a:r>
            <a:r>
              <a:rPr lang="ja-JP" altLang="en-US" u="sng" dirty="0" smtClean="0"/>
              <a:t>実行ファイル</a:t>
            </a:r>
            <a:r>
              <a:rPr lang="ja-JP" altLang="en-US" dirty="0" smtClean="0"/>
              <a:t>ができる．この中身は，</a:t>
            </a:r>
            <a:r>
              <a:rPr lang="en-US" altLang="ja-JP" dirty="0" smtClean="0">
                <a:solidFill>
                  <a:srgbClr val="FF0000"/>
                </a:solidFill>
              </a:rPr>
              <a:t>CPU</a:t>
            </a:r>
            <a:r>
              <a:rPr lang="ja-JP" altLang="en-US" dirty="0" smtClean="0">
                <a:solidFill>
                  <a:srgbClr val="FF0000"/>
                </a:solidFill>
              </a:rPr>
              <a:t>が直接解釈できる命令（機械語）</a:t>
            </a:r>
            <a:r>
              <a:rPr lang="ja-JP" altLang="en-US" dirty="0" smtClean="0"/>
              <a:t>である．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機械語は，それぞれの単純な命令が二進数で表されている．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変数名などの「名前」は全て，数値に置き換えられている．</a:t>
            </a:r>
            <a:endParaRPr lang="en-US" altLang="ja-JP" dirty="0" smtClean="0"/>
          </a:p>
          <a:p>
            <a:pPr lvl="2"/>
            <a:r>
              <a:rPr lang="en-US" altLang="ja-JP" dirty="0" err="1" smtClean="0"/>
              <a:t>int</a:t>
            </a:r>
            <a:r>
              <a:rPr lang="en-US" altLang="ja-JP" dirty="0" smtClean="0"/>
              <a:t> a, </a:t>
            </a:r>
            <a:r>
              <a:rPr lang="en-US" altLang="ja-JP" dirty="0" err="1" smtClean="0"/>
              <a:t>b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c</a:t>
            </a:r>
            <a:r>
              <a:rPr lang="en-US" altLang="ja-JP" dirty="0" smtClean="0"/>
              <a:t>; </a:t>
            </a:r>
            <a:r>
              <a:rPr lang="ja-JP" altLang="en-US" dirty="0" smtClean="0"/>
              <a:t>とすると，</a:t>
            </a:r>
            <a:r>
              <a:rPr lang="en-US" altLang="ja-JP" dirty="0" smtClean="0"/>
              <a:t>a, </a:t>
            </a:r>
            <a:r>
              <a:rPr lang="en-US" altLang="ja-JP" dirty="0" err="1" smtClean="0"/>
              <a:t>b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c</a:t>
            </a:r>
            <a:r>
              <a:rPr lang="en-US" altLang="ja-JP" dirty="0" smtClean="0"/>
              <a:t> </a:t>
            </a:r>
            <a:r>
              <a:rPr lang="ja-JP" altLang="en-US" dirty="0" smtClean="0"/>
              <a:t>という変数に対応するメモリの番地（アドレス：例えば</a:t>
            </a:r>
            <a:r>
              <a:rPr lang="en-US" altLang="ja-JP" dirty="0" smtClean="0"/>
              <a:t> 100, 104, 108 </a:t>
            </a:r>
            <a:r>
              <a:rPr lang="ja-JP" altLang="en-US" dirty="0" smtClean="0"/>
              <a:t>）が決められる．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例えば，</a:t>
            </a:r>
            <a:r>
              <a:rPr lang="en-US" altLang="ja-JP" dirty="0" smtClean="0"/>
              <a:t>C</a:t>
            </a:r>
            <a:r>
              <a:rPr lang="ja-JP" altLang="en-US" dirty="0" smtClean="0"/>
              <a:t>言語のプログラムで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c</a:t>
            </a:r>
            <a:r>
              <a:rPr lang="en-US" altLang="ja-JP" dirty="0" smtClean="0"/>
              <a:t> = a + </a:t>
            </a:r>
            <a:r>
              <a:rPr lang="en-US" altLang="ja-JP" dirty="0" err="1" smtClean="0"/>
              <a:t>b</a:t>
            </a:r>
            <a:r>
              <a:rPr lang="en-US" altLang="ja-JP" dirty="0" smtClean="0"/>
              <a:t>; </a:t>
            </a:r>
            <a:r>
              <a:rPr lang="ja-JP" altLang="en-US" dirty="0" smtClean="0"/>
              <a:t>とすると，次のような機械語命令が作られる．</a:t>
            </a:r>
            <a:endParaRPr lang="en-US" altLang="ja-JP" dirty="0" smtClean="0"/>
          </a:p>
          <a:p>
            <a:pPr lvl="3"/>
            <a:r>
              <a:rPr lang="en-US" altLang="ja-JP" dirty="0" smtClean="0"/>
              <a:t>100</a:t>
            </a:r>
            <a:r>
              <a:rPr lang="ja-JP" altLang="en-US" dirty="0" smtClean="0"/>
              <a:t>番地からデータを読み出してレジスタに入れる．</a:t>
            </a:r>
            <a:endParaRPr lang="en-US" altLang="ja-JP" dirty="0" smtClean="0"/>
          </a:p>
          <a:p>
            <a:pPr lvl="3"/>
            <a:r>
              <a:rPr lang="en-US" altLang="ja-JP" dirty="0" smtClean="0"/>
              <a:t>104</a:t>
            </a:r>
            <a:r>
              <a:rPr lang="ja-JP" altLang="en-US" dirty="0" smtClean="0"/>
              <a:t>番地からデータを読み出してレジスタの値に加える．</a:t>
            </a:r>
            <a:endParaRPr lang="en-US" altLang="ja-JP" dirty="0" smtClean="0"/>
          </a:p>
          <a:p>
            <a:pPr lvl="3"/>
            <a:r>
              <a:rPr lang="ja-JP" altLang="en-US" dirty="0" smtClean="0"/>
              <a:t>レジスタの値を</a:t>
            </a:r>
            <a:r>
              <a:rPr lang="en-US" altLang="ja-JP" dirty="0" smtClean="0"/>
              <a:t>108</a:t>
            </a:r>
            <a:r>
              <a:rPr lang="ja-JP" altLang="en-US" dirty="0" smtClean="0"/>
              <a:t>番地に格納する．</a:t>
            </a:r>
            <a:endParaRPr lang="en-US" altLang="ja-JP" dirty="0" smtClean="0"/>
          </a:p>
          <a:p>
            <a:pPr lvl="2"/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17139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CPU</a:t>
            </a:r>
            <a:r>
              <a:rPr lang="ja-JP" altLang="en-US" dirty="0" smtClean="0"/>
              <a:t>の入出力制御</a:t>
            </a:r>
            <a:endParaRPr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>
          <a:xfrm>
            <a:off x="457200" y="1025107"/>
            <a:ext cx="8229600" cy="5933854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計算機のデータ信号線を</a:t>
            </a:r>
            <a:r>
              <a:rPr lang="ja-JP" altLang="en-US" dirty="0" smtClean="0">
                <a:solidFill>
                  <a:srgbClr val="FF0000"/>
                </a:solidFill>
              </a:rPr>
              <a:t>バス</a:t>
            </a:r>
            <a:r>
              <a:rPr lang="ja-JP" altLang="en-US" dirty="0" smtClean="0"/>
              <a:t>と呼ぶ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CPU</a:t>
            </a:r>
            <a:r>
              <a:rPr lang="ja-JP" altLang="en-US" dirty="0" smtClean="0"/>
              <a:t>と直接つながっているもの：内部バス．</a:t>
            </a:r>
            <a:r>
              <a:rPr lang="en-US" altLang="ja-JP" dirty="0" smtClean="0"/>
              <a:t>CPU</a:t>
            </a:r>
            <a:r>
              <a:rPr lang="ja-JP" altLang="en-US" dirty="0" smtClean="0"/>
              <a:t>と，メモリや入出力装置をつなぐ．それ以外は外部バス．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パソコンに内蔵する拡張カードの端子をシステムバスと呼ぶ．共通規格化されている．</a:t>
            </a:r>
            <a:endParaRPr lang="en-US" altLang="ja-JP" dirty="0" smtClean="0"/>
          </a:p>
          <a:p>
            <a:r>
              <a:rPr lang="ja-JP" altLang="en-US" dirty="0" smtClean="0">
                <a:solidFill>
                  <a:srgbClr val="FF0000"/>
                </a:solidFill>
              </a:rPr>
              <a:t>パラレルインタフェース</a:t>
            </a:r>
            <a:r>
              <a:rPr lang="ja-JP" altLang="en-US" dirty="0" smtClean="0"/>
              <a:t>と</a:t>
            </a:r>
            <a:r>
              <a:rPr lang="ja-JP" altLang="en-US" dirty="0" smtClean="0">
                <a:solidFill>
                  <a:srgbClr val="FF0000"/>
                </a:solidFill>
              </a:rPr>
              <a:t>シリアルインタフェース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dirty="0" smtClean="0"/>
              <a:t>パラレル（並列）インタフェース：</a:t>
            </a:r>
            <a:r>
              <a:rPr lang="ja-JP" altLang="en-US" dirty="0" smtClean="0">
                <a:solidFill>
                  <a:srgbClr val="FF0000"/>
                </a:solidFill>
              </a:rPr>
              <a:t>複数の信号線</a:t>
            </a:r>
            <a:r>
              <a:rPr lang="ja-JP" altLang="en-US" dirty="0" smtClean="0"/>
              <a:t>で同時にデータを送る．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8bit</a:t>
            </a:r>
            <a:r>
              <a:rPr lang="ja-JP" altLang="en-US" dirty="0" smtClean="0"/>
              <a:t>のデータなら，</a:t>
            </a:r>
            <a:r>
              <a:rPr lang="en-US" altLang="ja-JP" dirty="0" smtClean="0"/>
              <a:t>8</a:t>
            </a:r>
            <a:r>
              <a:rPr lang="ja-JP" altLang="en-US" dirty="0" smtClean="0"/>
              <a:t>本の信号線で送るなど．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例：</a:t>
            </a:r>
            <a:r>
              <a:rPr lang="en-US" altLang="ja-JP" dirty="0" smtClean="0"/>
              <a:t>PCI, SCSI, GP-IB, ATA </a:t>
            </a:r>
            <a:r>
              <a:rPr lang="ja-JP" altLang="en-US" dirty="0" smtClean="0"/>
              <a:t>など．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シリアル（直列）インタフェース：１本の信号線に</a:t>
            </a:r>
            <a:r>
              <a:rPr lang="en-US" altLang="ja-JP" dirty="0" smtClean="0"/>
              <a:t>1bit</a:t>
            </a:r>
            <a:r>
              <a:rPr lang="ja-JP" altLang="en-US" dirty="0" smtClean="0"/>
              <a:t>ずつ順次送る．最近は高速化が著しい．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例</a:t>
            </a:r>
            <a:r>
              <a:rPr lang="ja-JP" altLang="en-US" dirty="0" smtClean="0">
                <a:sym typeface="Wingdings"/>
              </a:rPr>
              <a:t>：</a:t>
            </a:r>
            <a:r>
              <a:rPr lang="en-US" altLang="ja-JP" dirty="0" smtClean="0"/>
              <a:t>RS-232C, USB, IEEE1394, Serial-ATA </a:t>
            </a:r>
            <a:r>
              <a:rPr lang="ja-JP" altLang="en-US" dirty="0" smtClean="0"/>
              <a:t>など（有線）</a:t>
            </a:r>
            <a:endParaRPr lang="en-US" altLang="ja-JP" dirty="0" smtClean="0"/>
          </a:p>
          <a:p>
            <a:pPr lvl="2"/>
            <a:r>
              <a:rPr lang="ja-JP" altLang="ja-JP" dirty="0"/>
              <a:t>　</a:t>
            </a:r>
            <a:r>
              <a:rPr lang="ja-JP" altLang="en-US" dirty="0" smtClean="0"/>
              <a:t>　</a:t>
            </a:r>
            <a:r>
              <a:rPr lang="en-US" altLang="ja-JP" dirty="0" smtClean="0"/>
              <a:t>IrDA</a:t>
            </a:r>
            <a:r>
              <a:rPr lang="ja-JP" altLang="en-US" dirty="0" smtClean="0"/>
              <a:t>（赤外線），</a:t>
            </a:r>
            <a:r>
              <a:rPr lang="en-US" altLang="ja-JP" dirty="0" smtClean="0"/>
              <a:t>Bluetooth</a:t>
            </a:r>
            <a:r>
              <a:rPr lang="ja-JP" altLang="en-US" dirty="0" smtClean="0"/>
              <a:t>（電波）なども．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376990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982" y="0"/>
            <a:ext cx="7184036" cy="685800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3924710" y="811161"/>
            <a:ext cx="1237225" cy="1270000"/>
          </a:xfrm>
          <a:prstGeom prst="rect">
            <a:avLst/>
          </a:prstGeom>
          <a:noFill/>
          <a:ln w="317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6645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087370"/>
          </a:xfrm>
        </p:spPr>
        <p:txBody>
          <a:bodyPr>
            <a:noAutofit/>
          </a:bodyPr>
          <a:lstStyle/>
          <a:p>
            <a:r>
              <a:rPr lang="ja-JP" altLang="en-US" sz="3600" dirty="0" smtClean="0"/>
              <a:t>シリアルインタフェースと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ja-JP" altLang="en-US" sz="3600" dirty="0" smtClean="0"/>
              <a:t>パラレルインタフェース</a:t>
            </a:r>
            <a:endParaRPr lang="ja-JP" altLang="en-US" sz="36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6112387"/>
            <a:ext cx="8229600" cy="593213"/>
          </a:xfrm>
        </p:spPr>
        <p:txBody>
          <a:bodyPr/>
          <a:lstStyle/>
          <a:p>
            <a:r>
              <a:rPr lang="ja-JP" altLang="en-US" dirty="0" smtClean="0"/>
              <a:t>最近はシリアルばかりになってきた．</a:t>
            </a:r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511" y="1252857"/>
            <a:ext cx="3567751" cy="474956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511" y="1252857"/>
            <a:ext cx="6096000" cy="4191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511" y="1252857"/>
            <a:ext cx="5594109" cy="4212035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511" y="1252857"/>
            <a:ext cx="4826000" cy="32131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511" y="1252857"/>
            <a:ext cx="5080000" cy="43180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511" y="1252857"/>
            <a:ext cx="4920871" cy="448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38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最初の</a:t>
            </a:r>
            <a:r>
              <a:rPr lang="en-US" altLang="ja-JP" dirty="0" smtClean="0"/>
              <a:t>CPU</a:t>
            </a:r>
            <a:r>
              <a:rPr lang="ja-JP" altLang="en-US" dirty="0" smtClean="0"/>
              <a:t>：</a:t>
            </a:r>
            <a:r>
              <a:rPr lang="en-US" altLang="ja-JP" dirty="0" smtClean="0"/>
              <a:t>4004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77418" y="6056486"/>
            <a:ext cx="8409382" cy="649114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1971</a:t>
            </a:r>
            <a:r>
              <a:rPr lang="ja-JP" altLang="en-US" dirty="0" smtClean="0"/>
              <a:t>年．</a:t>
            </a:r>
            <a:r>
              <a:rPr lang="en-US" altLang="ja-JP" dirty="0" smtClean="0"/>
              <a:t>2300</a:t>
            </a:r>
            <a:r>
              <a:rPr lang="ja-JP" altLang="en-US" dirty="0" smtClean="0"/>
              <a:t>トランジスタ</a:t>
            </a:r>
            <a:r>
              <a:rPr lang="en-US" altLang="ja-JP" dirty="0" smtClean="0"/>
              <a:t>,</a:t>
            </a:r>
            <a:r>
              <a:rPr lang="ja-JP" altLang="en-US" dirty="0" smtClean="0"/>
              <a:t>動作クロック</a:t>
            </a:r>
            <a:r>
              <a:rPr lang="en-US" altLang="ja-JP" dirty="0" smtClean="0"/>
              <a:t> 741kHz</a:t>
            </a:r>
            <a:endParaRPr lang="ja-JP" altLang="en-US" dirty="0"/>
          </a:p>
        </p:txBody>
      </p:sp>
      <p:pic>
        <p:nvPicPr>
          <p:cNvPr id="4" name="図 3" descr="4004-masks-composi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90" y="998809"/>
            <a:ext cx="6903371" cy="505767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207012" y="6520934"/>
            <a:ext cx="4121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http://ja.wikipedia.org/wiki/Intel_4004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04225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ムーアの法則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集積回路</a:t>
            </a:r>
            <a:r>
              <a:rPr lang="en-US" altLang="ja-JP" dirty="0" smtClean="0"/>
              <a:t>(IC, LSI)</a:t>
            </a:r>
            <a:r>
              <a:rPr lang="ja-JP" altLang="en-US" dirty="0" smtClean="0"/>
              <a:t>の</a:t>
            </a:r>
            <a:r>
              <a:rPr lang="ja-JP" altLang="en-US" dirty="0" smtClean="0">
                <a:solidFill>
                  <a:srgbClr val="FF0000"/>
                </a:solidFill>
              </a:rPr>
              <a:t>トランジスタの集積密度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18-24</a:t>
            </a:r>
            <a:r>
              <a:rPr lang="ja-JP" altLang="en-US" dirty="0" smtClean="0">
                <a:solidFill>
                  <a:srgbClr val="FF0000"/>
                </a:solidFill>
              </a:rPr>
              <a:t>ヶ月ごとに倍になる，という経験則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dirty="0" smtClean="0"/>
              <a:t>インテルの創業者，ゴードン・</a:t>
            </a:r>
            <a:r>
              <a:rPr lang="ja-JP" altLang="en-US" dirty="0" smtClean="0">
                <a:solidFill>
                  <a:srgbClr val="FF0000"/>
                </a:solidFill>
              </a:rPr>
              <a:t>ムーア</a:t>
            </a:r>
            <a:r>
              <a:rPr lang="ja-JP" altLang="en-US" dirty="0" smtClean="0"/>
              <a:t>が提唱</a:t>
            </a:r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961" y="2477426"/>
            <a:ext cx="3271273" cy="267608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742437" y="2570651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  <a:latin typeface="メイリオ"/>
                <a:ea typeface="メイリオ"/>
                <a:cs typeface="メイリオ"/>
              </a:rPr>
              <a:t>NHK</a:t>
            </a:r>
            <a:r>
              <a:rPr kumimoji="1" lang="ja-JP" altLang="en-US" dirty="0" smtClean="0">
                <a:solidFill>
                  <a:srgbClr val="FFFF00"/>
                </a:solidFill>
                <a:latin typeface="メイリオ"/>
                <a:ea typeface="メイリオ"/>
                <a:cs typeface="メイリオ"/>
              </a:rPr>
              <a:t>ビデオに登場</a:t>
            </a:r>
            <a:endParaRPr kumimoji="1" lang="ja-JP" altLang="en-US" dirty="0">
              <a:solidFill>
                <a:srgbClr val="FFFF00"/>
              </a:solidFill>
              <a:latin typeface="メイリオ"/>
              <a:ea typeface="メイリオ"/>
              <a:cs typeface="メイリオ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45" y="2477425"/>
            <a:ext cx="4221932" cy="4250267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2190926" y="6677258"/>
            <a:ext cx="26853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 dirty="0" err="1" smtClean="0"/>
              <a:t>Coutesy</a:t>
            </a:r>
            <a:r>
              <a:rPr lang="en-US" altLang="ja-JP" sz="800" dirty="0" smtClean="0"/>
              <a:t> of Ray Kurzweil and Kurzweil Technologies, Inc.</a:t>
            </a:r>
          </a:p>
        </p:txBody>
      </p:sp>
      <p:sp>
        <p:nvSpPr>
          <p:cNvPr id="8" name="メモ 7"/>
          <p:cNvSpPr/>
          <p:nvPr/>
        </p:nvSpPr>
        <p:spPr>
          <a:xfrm>
            <a:off x="457200" y="276205"/>
            <a:ext cx="1733726" cy="629728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4705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ムーアの法則</a:t>
            </a:r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818" y="905933"/>
            <a:ext cx="6919119" cy="592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30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CPU</a:t>
            </a:r>
            <a:r>
              <a:rPr lang="ja-JP" altLang="en-US" dirty="0" smtClean="0"/>
              <a:t>の高集積化</a:t>
            </a:r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624" y="1083174"/>
            <a:ext cx="4556126" cy="2898588"/>
          </a:xfrm>
          <a:prstGeom prst="rect">
            <a:avLst/>
          </a:prstGeom>
        </p:spPr>
      </p:pic>
      <p:pic>
        <p:nvPicPr>
          <p:cNvPr id="7" name="図 6" descr="4004-masks-composit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6" y="1083174"/>
            <a:ext cx="3973472" cy="291112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79523" y="3994294"/>
            <a:ext cx="2736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Intel </a:t>
            </a:r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4004</a:t>
            </a:r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，</a:t>
            </a:r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1971</a:t>
            </a:r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年</a:t>
            </a:r>
            <a:endParaRPr kumimoji="1" lang="en-US" altLang="ja-JP" dirty="0" smtClean="0">
              <a:latin typeface="メイリオ"/>
              <a:ea typeface="メイリオ"/>
              <a:cs typeface="メイリオ"/>
            </a:endParaRPr>
          </a:p>
          <a:p>
            <a:pPr algn="ctr"/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2300</a:t>
            </a:r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トランジスタ</a:t>
            </a:r>
            <a:endParaRPr lang="en-US" altLang="ja-JP" dirty="0" smtClean="0">
              <a:latin typeface="メイリオ"/>
              <a:ea typeface="メイリオ"/>
              <a:cs typeface="メイリオ"/>
            </a:endParaRPr>
          </a:p>
          <a:p>
            <a:pPr algn="ctr"/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動作クロック：</a:t>
            </a:r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731kHz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064124" y="3981762"/>
            <a:ext cx="28454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Intel Core i7</a:t>
            </a:r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，</a:t>
            </a:r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2008</a:t>
            </a:r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年</a:t>
            </a:r>
            <a:endParaRPr kumimoji="1" lang="en-US" altLang="ja-JP" dirty="0" smtClean="0">
              <a:latin typeface="メイリオ"/>
              <a:ea typeface="メイリオ"/>
              <a:cs typeface="メイリオ"/>
            </a:endParaRPr>
          </a:p>
          <a:p>
            <a:pPr algn="ctr"/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7</a:t>
            </a:r>
            <a:r>
              <a:rPr lang="ja-JP" altLang="en-US" dirty="0" smtClean="0">
                <a:latin typeface="メイリオ"/>
                <a:ea typeface="メイリオ"/>
                <a:cs typeface="メイリオ"/>
              </a:rPr>
              <a:t>億</a:t>
            </a:r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3100</a:t>
            </a:r>
            <a:r>
              <a:rPr lang="ja-JP" altLang="en-US" dirty="0" smtClean="0">
                <a:latin typeface="メイリオ"/>
                <a:ea typeface="メイリオ"/>
                <a:cs typeface="メイリオ"/>
              </a:rPr>
              <a:t>万</a:t>
            </a:r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トランジスタ</a:t>
            </a:r>
            <a:endParaRPr kumimoji="1" lang="en-US" altLang="ja-JP" dirty="0" smtClean="0">
              <a:latin typeface="メイリオ"/>
              <a:ea typeface="メイリオ"/>
              <a:cs typeface="メイリオ"/>
            </a:endParaRPr>
          </a:p>
          <a:p>
            <a:pPr algn="ctr"/>
            <a:r>
              <a:rPr lang="ja-JP" altLang="en-US" dirty="0" smtClean="0">
                <a:latin typeface="メイリオ"/>
                <a:ea typeface="メイリオ"/>
                <a:cs typeface="メイリオ"/>
              </a:rPr>
              <a:t>動作クロック：</a:t>
            </a:r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3.33GHz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226486" y="5040313"/>
            <a:ext cx="45958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latin typeface="メイリオ"/>
                <a:ea typeface="メイリオ"/>
                <a:cs typeface="メイリオ"/>
              </a:rPr>
              <a:t>トランジスタ数</a:t>
            </a:r>
            <a:r>
              <a:rPr kumimoji="1" lang="en-US" altLang="ja-JP" sz="2000" dirty="0" smtClean="0">
                <a:latin typeface="メイリオ"/>
                <a:ea typeface="メイリオ"/>
                <a:cs typeface="メイリオ"/>
              </a:rPr>
              <a:t>		318,000</a:t>
            </a:r>
            <a:r>
              <a:rPr kumimoji="1" lang="ja-JP" altLang="en-US" sz="2000" dirty="0" smtClean="0">
                <a:latin typeface="メイリオ"/>
                <a:ea typeface="メイリオ"/>
                <a:cs typeface="メイリオ"/>
              </a:rPr>
              <a:t>倍</a:t>
            </a:r>
            <a:endParaRPr kumimoji="1" lang="en-US" altLang="ja-JP" sz="2000" dirty="0" smtClean="0">
              <a:latin typeface="メイリオ"/>
              <a:ea typeface="メイリオ"/>
              <a:cs typeface="メイリオ"/>
            </a:endParaRPr>
          </a:p>
          <a:p>
            <a:r>
              <a:rPr lang="ja-JP" altLang="en-US" sz="2000" dirty="0" smtClean="0">
                <a:latin typeface="メイリオ"/>
                <a:ea typeface="メイリオ"/>
                <a:cs typeface="メイリオ"/>
              </a:rPr>
              <a:t>経過年数</a:t>
            </a:r>
            <a:r>
              <a:rPr lang="en-US" altLang="ja-JP" sz="2000" dirty="0" smtClean="0">
                <a:latin typeface="メイリオ"/>
                <a:ea typeface="メイリオ"/>
                <a:cs typeface="メイリオ"/>
              </a:rPr>
              <a:t>				37</a:t>
            </a:r>
            <a:r>
              <a:rPr lang="ja-JP" altLang="en-US" sz="2000" dirty="0" smtClean="0">
                <a:latin typeface="メイリオ"/>
                <a:ea typeface="メイリオ"/>
                <a:cs typeface="メイリオ"/>
              </a:rPr>
              <a:t>年</a:t>
            </a:r>
            <a:endParaRPr lang="en-US" altLang="ja-JP" sz="2000" dirty="0" smtClean="0">
              <a:latin typeface="メイリオ"/>
              <a:ea typeface="メイリオ"/>
              <a:cs typeface="メイリオ"/>
            </a:endParaRPr>
          </a:p>
          <a:p>
            <a:r>
              <a:rPr lang="en-US" altLang="ja-JP" sz="2000" dirty="0" smtClean="0">
                <a:latin typeface="メイリオ"/>
                <a:ea typeface="メイリオ"/>
                <a:cs typeface="メイリオ"/>
              </a:rPr>
              <a:t>		2</a:t>
            </a:r>
            <a:r>
              <a:rPr lang="en-US" altLang="ja-JP" sz="2000" baseline="30000" dirty="0" smtClean="0">
                <a:latin typeface="メイリオ"/>
                <a:ea typeface="メイリオ"/>
                <a:cs typeface="メイリオ"/>
              </a:rPr>
              <a:t>(37/2)</a:t>
            </a:r>
            <a:r>
              <a:rPr lang="en-US" altLang="ja-JP" sz="2000" dirty="0" smtClean="0">
                <a:latin typeface="メイリオ"/>
                <a:ea typeface="メイリオ"/>
                <a:cs typeface="メイリオ"/>
              </a:rPr>
              <a:t> ≒ 371,000</a:t>
            </a:r>
          </a:p>
          <a:p>
            <a:r>
              <a:rPr kumimoji="1" lang="ja-JP" altLang="en-US" sz="2000" dirty="0" smtClean="0">
                <a:latin typeface="メイリオ"/>
                <a:ea typeface="メイリオ"/>
                <a:cs typeface="メイリオ"/>
              </a:rPr>
              <a:t>クロック周波数も</a:t>
            </a:r>
            <a:r>
              <a:rPr lang="ja-JP" altLang="en-US" sz="2000" dirty="0" smtClean="0">
                <a:latin typeface="メイリオ"/>
                <a:ea typeface="メイリオ"/>
                <a:cs typeface="メイリオ"/>
              </a:rPr>
              <a:t>数千倍に．</a:t>
            </a:r>
            <a:endParaRPr lang="en-US" altLang="ja-JP" sz="2000" dirty="0" smtClean="0">
              <a:latin typeface="メイリオ"/>
              <a:ea typeface="メイリオ"/>
              <a:cs typeface="メイリオ"/>
            </a:endParaRPr>
          </a:p>
          <a:p>
            <a:r>
              <a:rPr lang="ja-JP" altLang="en-US" sz="2000" dirty="0" smtClean="0">
                <a:latin typeface="メイリオ"/>
                <a:ea typeface="メイリオ"/>
                <a:cs typeface="メイリオ"/>
              </a:rPr>
              <a:t>１クロックでできる処理も大幅に違う．</a:t>
            </a:r>
            <a:endParaRPr kumimoji="1" lang="ja-JP" altLang="en-US" sz="2000" dirty="0">
              <a:latin typeface="メイリオ"/>
              <a:ea typeface="メイリオ"/>
              <a:cs typeface="メイリオ"/>
            </a:endParaRPr>
          </a:p>
        </p:txBody>
      </p:sp>
    </p:spTree>
    <p:extLst>
      <p:ext uri="{BB962C8B-B14F-4D97-AF65-F5344CB8AC3E}">
        <p14:creationId xmlns:p14="http://schemas.microsoft.com/office/powerpoint/2010/main" val="357092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CPU</a:t>
            </a:r>
            <a:r>
              <a:rPr lang="ja-JP" altLang="en-US" dirty="0" smtClean="0"/>
              <a:t>の</a:t>
            </a:r>
            <a:r>
              <a:rPr lang="ja-JP" altLang="en-US" dirty="0" smtClean="0"/>
              <a:t>高集積化</a:t>
            </a:r>
            <a:r>
              <a:rPr lang="en-US" altLang="ja-JP" dirty="0" smtClean="0"/>
              <a:t>2014</a:t>
            </a:r>
            <a:endParaRPr lang="ja-JP" altLang="en-US" dirty="0"/>
          </a:p>
        </p:txBody>
      </p:sp>
      <p:pic>
        <p:nvPicPr>
          <p:cNvPr id="7" name="図 6" descr="4004-masks-composi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6" y="1083174"/>
            <a:ext cx="3973472" cy="291112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79523" y="3994294"/>
            <a:ext cx="2736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Intel </a:t>
            </a:r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4004</a:t>
            </a:r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，</a:t>
            </a:r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1971</a:t>
            </a:r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年</a:t>
            </a:r>
            <a:endParaRPr kumimoji="1" lang="en-US" altLang="ja-JP" dirty="0" smtClean="0">
              <a:latin typeface="メイリオ"/>
              <a:ea typeface="メイリオ"/>
              <a:cs typeface="メイリオ"/>
            </a:endParaRPr>
          </a:p>
          <a:p>
            <a:pPr algn="ctr"/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2300</a:t>
            </a:r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トランジスタ</a:t>
            </a:r>
            <a:endParaRPr lang="en-US" altLang="ja-JP" dirty="0" smtClean="0">
              <a:latin typeface="メイリオ"/>
              <a:ea typeface="メイリオ"/>
              <a:cs typeface="メイリオ"/>
            </a:endParaRPr>
          </a:p>
          <a:p>
            <a:pPr algn="ctr"/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動作クロック：</a:t>
            </a:r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731kHz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676093" y="3981762"/>
            <a:ext cx="36215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第</a:t>
            </a:r>
            <a:r>
              <a:rPr lang="ja-JP" altLang="en-US" dirty="0" smtClean="0">
                <a:latin typeface="メイリオ"/>
                <a:ea typeface="メイリオ"/>
                <a:cs typeface="メイリオ"/>
              </a:rPr>
              <a:t>４</a:t>
            </a:r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世代</a:t>
            </a:r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 </a:t>
            </a:r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Intel </a:t>
            </a:r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Core </a:t>
            </a:r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i7</a:t>
            </a:r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，</a:t>
            </a:r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2013</a:t>
            </a:r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年</a:t>
            </a:r>
            <a:endParaRPr kumimoji="1" lang="en-US" altLang="ja-JP" dirty="0" smtClean="0">
              <a:latin typeface="メイリオ"/>
              <a:ea typeface="メイリオ"/>
              <a:cs typeface="メイリオ"/>
            </a:endParaRPr>
          </a:p>
          <a:p>
            <a:pPr algn="ctr"/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14</a:t>
            </a:r>
            <a:r>
              <a:rPr lang="ja-JP" altLang="en-US" dirty="0" smtClean="0">
                <a:latin typeface="メイリオ"/>
                <a:ea typeface="メイリオ"/>
                <a:cs typeface="メイリオ"/>
              </a:rPr>
              <a:t>億</a:t>
            </a:r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トランジスタ</a:t>
            </a:r>
            <a:endParaRPr kumimoji="1" lang="en-US" altLang="ja-JP" dirty="0" smtClean="0">
              <a:latin typeface="メイリオ"/>
              <a:ea typeface="メイリオ"/>
              <a:cs typeface="メイリオ"/>
            </a:endParaRPr>
          </a:p>
          <a:p>
            <a:pPr algn="ctr"/>
            <a:r>
              <a:rPr lang="ja-JP" altLang="en-US" dirty="0" smtClean="0">
                <a:latin typeface="メイリオ"/>
                <a:ea typeface="メイリオ"/>
                <a:cs typeface="メイリオ"/>
              </a:rPr>
              <a:t>動作クロック：</a:t>
            </a:r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3.5GHz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226486" y="5040313"/>
            <a:ext cx="45958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latin typeface="メイリオ"/>
                <a:ea typeface="メイリオ"/>
                <a:cs typeface="メイリオ"/>
              </a:rPr>
              <a:t>トランジスタ数</a:t>
            </a:r>
            <a:r>
              <a:rPr kumimoji="1" lang="en-US" altLang="ja-JP" sz="2000" dirty="0" smtClean="0">
                <a:latin typeface="メイリオ"/>
                <a:ea typeface="メイリオ"/>
                <a:cs typeface="メイリオ"/>
              </a:rPr>
              <a:t>		</a:t>
            </a:r>
            <a:r>
              <a:rPr lang="en-US" altLang="ja-JP" sz="2000" dirty="0" smtClean="0">
                <a:latin typeface="メイリオ"/>
                <a:ea typeface="メイリオ"/>
                <a:cs typeface="メイリオ"/>
              </a:rPr>
              <a:t>600</a:t>
            </a:r>
            <a:r>
              <a:rPr kumimoji="1" lang="en-US" altLang="ja-JP" sz="2000" dirty="0" smtClean="0">
                <a:latin typeface="メイリオ"/>
                <a:ea typeface="メイリオ"/>
                <a:cs typeface="メイリオ"/>
              </a:rPr>
              <a:t>,000</a:t>
            </a:r>
            <a:r>
              <a:rPr kumimoji="1" lang="ja-JP" altLang="en-US" sz="2000" dirty="0" smtClean="0">
                <a:latin typeface="メイリオ"/>
                <a:ea typeface="メイリオ"/>
                <a:cs typeface="メイリオ"/>
              </a:rPr>
              <a:t>倍</a:t>
            </a:r>
            <a:endParaRPr kumimoji="1" lang="en-US" altLang="ja-JP" sz="2000" dirty="0" smtClean="0">
              <a:latin typeface="メイリオ"/>
              <a:ea typeface="メイリオ"/>
              <a:cs typeface="メイリオ"/>
            </a:endParaRPr>
          </a:p>
          <a:p>
            <a:r>
              <a:rPr lang="ja-JP" altLang="en-US" sz="2000" dirty="0" smtClean="0">
                <a:latin typeface="メイリオ"/>
                <a:ea typeface="メイリオ"/>
                <a:cs typeface="メイリオ"/>
              </a:rPr>
              <a:t>経過年数</a:t>
            </a:r>
            <a:r>
              <a:rPr lang="en-US" altLang="ja-JP" sz="2000" dirty="0" smtClean="0">
                <a:latin typeface="メイリオ"/>
                <a:ea typeface="メイリオ"/>
                <a:cs typeface="メイリオ"/>
              </a:rPr>
              <a:t>				</a:t>
            </a:r>
            <a:r>
              <a:rPr lang="en-US" altLang="ja-JP" sz="2000" dirty="0" smtClean="0">
                <a:latin typeface="メイリオ"/>
                <a:ea typeface="メイリオ"/>
                <a:cs typeface="メイリオ"/>
              </a:rPr>
              <a:t>42</a:t>
            </a:r>
            <a:r>
              <a:rPr lang="ja-JP" altLang="en-US" sz="2000" dirty="0" smtClean="0">
                <a:latin typeface="メイリオ"/>
                <a:ea typeface="メイリオ"/>
                <a:cs typeface="メイリオ"/>
              </a:rPr>
              <a:t>年</a:t>
            </a:r>
            <a:endParaRPr lang="en-US" altLang="ja-JP" sz="2000" dirty="0" smtClean="0">
              <a:latin typeface="メイリオ"/>
              <a:ea typeface="メイリオ"/>
              <a:cs typeface="メイリオ"/>
            </a:endParaRPr>
          </a:p>
          <a:p>
            <a:r>
              <a:rPr lang="en-US" altLang="ja-JP" sz="2000" dirty="0" smtClean="0">
                <a:latin typeface="メイリオ"/>
                <a:ea typeface="メイリオ"/>
                <a:cs typeface="メイリオ"/>
              </a:rPr>
              <a:t>		2</a:t>
            </a:r>
            <a:r>
              <a:rPr lang="en-US" altLang="ja-JP" sz="2000" baseline="30000" dirty="0" smtClean="0">
                <a:latin typeface="メイリオ"/>
                <a:ea typeface="メイリオ"/>
                <a:cs typeface="メイリオ"/>
              </a:rPr>
              <a:t>(37/2)</a:t>
            </a:r>
            <a:r>
              <a:rPr lang="en-US" altLang="ja-JP" sz="2000" dirty="0" smtClean="0">
                <a:latin typeface="メイリオ"/>
                <a:ea typeface="メイリオ"/>
                <a:cs typeface="メイリオ"/>
              </a:rPr>
              <a:t> ≒ </a:t>
            </a:r>
            <a:r>
              <a:rPr lang="en-US" altLang="ja-JP" sz="2000" dirty="0" smtClean="0">
                <a:latin typeface="メイリオ"/>
                <a:ea typeface="メイリオ"/>
                <a:cs typeface="メイリオ"/>
              </a:rPr>
              <a:t>2,097,000</a:t>
            </a:r>
          </a:p>
          <a:p>
            <a:r>
              <a:rPr lang="ja-JP" altLang="en-US" sz="2000" dirty="0" smtClean="0">
                <a:latin typeface="メイリオ"/>
                <a:ea typeface="メイリオ"/>
                <a:cs typeface="メイリオ"/>
              </a:rPr>
              <a:t>だんだんとムーアの法則が成立しなくなってきた．</a:t>
            </a:r>
            <a:endParaRPr lang="en-US" altLang="ja-JP" sz="2000" dirty="0" smtClean="0">
              <a:latin typeface="メイリオ"/>
              <a:ea typeface="メイリオ"/>
              <a:cs typeface="メイリオ"/>
            </a:endParaRPr>
          </a:p>
        </p:txBody>
      </p:sp>
      <p:pic>
        <p:nvPicPr>
          <p:cNvPr id="4" name="図 3" descr="Intel-Haswell-Co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696" y="1035010"/>
            <a:ext cx="4747413" cy="295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46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コンピュータの速度の指標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MIPS (</a:t>
            </a:r>
            <a:r>
              <a:rPr lang="en-US" altLang="ja-JP" dirty="0" smtClean="0"/>
              <a:t>Million i</a:t>
            </a:r>
            <a:r>
              <a:rPr kumimoji="1" lang="en-US" altLang="ja-JP" dirty="0" smtClean="0"/>
              <a:t>nstructions per second)</a:t>
            </a:r>
          </a:p>
          <a:p>
            <a:pPr lvl="1"/>
            <a:r>
              <a:rPr lang="ja-JP" altLang="en-US" dirty="0" smtClean="0"/>
              <a:t>１秒間に，</a:t>
            </a:r>
            <a:r>
              <a:rPr lang="ja-JP" altLang="en-US" u="sng" dirty="0" smtClean="0"/>
              <a:t>いくつの命令</a:t>
            </a:r>
            <a:r>
              <a:rPr lang="ja-JP" altLang="en-US" dirty="0" smtClean="0"/>
              <a:t>を処理できるか．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100</a:t>
            </a:r>
            <a:r>
              <a:rPr lang="ja-JP" altLang="en-US" dirty="0" smtClean="0"/>
              <a:t>万個単位</a:t>
            </a:r>
            <a:r>
              <a:rPr lang="en-US" altLang="ja-JP" dirty="0" smtClean="0"/>
              <a:t>(million)</a:t>
            </a:r>
            <a:r>
              <a:rPr lang="ja-JP" altLang="en-US" dirty="0" smtClean="0"/>
              <a:t>．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計算機によって，１個の命令の機能が異なるため，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MIPS</a:t>
            </a:r>
            <a:r>
              <a:rPr lang="ja-JP" altLang="en-US" dirty="0" smtClean="0"/>
              <a:t>だけで優劣が決まるわけではない．</a:t>
            </a:r>
            <a:endParaRPr lang="en-US" altLang="ja-JP" dirty="0" smtClean="0"/>
          </a:p>
          <a:p>
            <a:r>
              <a:rPr lang="en-US" altLang="ja-JP" dirty="0" smtClean="0"/>
              <a:t>FLOPS</a:t>
            </a:r>
          </a:p>
          <a:p>
            <a:pPr lvl="1"/>
            <a:r>
              <a:rPr lang="en-US" altLang="ja-JP" dirty="0" smtClean="0"/>
              <a:t>Floating </a:t>
            </a:r>
            <a:r>
              <a:rPr lang="en-US" altLang="ja-JP" dirty="0"/>
              <a:t>point number Operations Per </a:t>
            </a:r>
            <a:r>
              <a:rPr lang="en-US" altLang="ja-JP" dirty="0" smtClean="0"/>
              <a:t>Second</a:t>
            </a:r>
          </a:p>
          <a:p>
            <a:pPr lvl="1"/>
            <a:r>
              <a:rPr kumimoji="1" lang="ja-JP" altLang="en-US" dirty="0" smtClean="0"/>
              <a:t>１秒間に，</a:t>
            </a:r>
            <a:r>
              <a:rPr kumimoji="1" lang="ja-JP" altLang="en-US" u="sng" dirty="0" smtClean="0"/>
              <a:t>小数の計算</a:t>
            </a:r>
            <a:r>
              <a:rPr kumimoji="1" lang="ja-JP" altLang="en-US" dirty="0" smtClean="0"/>
              <a:t>をいくつ実行出来るか．</a:t>
            </a:r>
            <a:endParaRPr kumimoji="1" lang="en-US" altLang="ja-JP" dirty="0" smtClean="0"/>
          </a:p>
          <a:p>
            <a:pPr lvl="1"/>
            <a:r>
              <a:rPr lang="ja-JP" altLang="en-US" dirty="0" smtClean="0">
                <a:solidFill>
                  <a:srgbClr val="FF0000"/>
                </a:solidFill>
              </a:rPr>
              <a:t>科学技術計算</a:t>
            </a:r>
            <a:r>
              <a:rPr lang="ja-JP" altLang="en-US" dirty="0" smtClean="0"/>
              <a:t>の能力を測るのに向いている．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接頭辞を付け，</a:t>
            </a:r>
            <a:r>
              <a:rPr kumimoji="1" lang="en-US" altLang="ja-JP" dirty="0" smtClean="0"/>
              <a:t>GFLOPS </a:t>
            </a:r>
            <a:r>
              <a:rPr kumimoji="1" lang="ja-JP" altLang="en-US" dirty="0" smtClean="0"/>
              <a:t>などとして使う．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「京コンピュータ」は</a:t>
            </a:r>
            <a:r>
              <a:rPr lang="en-US" altLang="ja-JP" dirty="0" smtClean="0"/>
              <a:t>10PFLOPS.</a:t>
            </a:r>
            <a:br>
              <a:rPr lang="en-US" altLang="ja-JP" dirty="0" smtClean="0"/>
            </a:br>
            <a:r>
              <a:rPr lang="ja-JP" altLang="en-US" dirty="0" smtClean="0"/>
              <a:t>（</a:t>
            </a:r>
            <a:r>
              <a:rPr lang="en-US" altLang="ja-JP" dirty="0" smtClean="0"/>
              <a:t>P:</a:t>
            </a:r>
            <a:r>
              <a:rPr lang="ja-JP" altLang="en-US" dirty="0" smtClean="0"/>
              <a:t>ペタ＝</a:t>
            </a:r>
            <a:r>
              <a:rPr lang="en-US" altLang="ja-JP" dirty="0" smtClean="0"/>
              <a:t>10</a:t>
            </a:r>
            <a:r>
              <a:rPr lang="en-US" altLang="ja-JP" baseline="30000" dirty="0" smtClean="0"/>
              <a:t>15</a:t>
            </a:r>
            <a:r>
              <a:rPr lang="ja-JP" altLang="en-US" dirty="0" smtClean="0"/>
              <a:t>，</a:t>
            </a:r>
            <a:r>
              <a:rPr lang="en-US" altLang="ja-JP" dirty="0" smtClean="0"/>
              <a:t>10×10</a:t>
            </a:r>
            <a:r>
              <a:rPr lang="en-US" altLang="ja-JP" baseline="30000" dirty="0" smtClean="0"/>
              <a:t>15</a:t>
            </a:r>
            <a:r>
              <a:rPr lang="en-US" altLang="ja-JP" dirty="0" smtClean="0"/>
              <a:t>=</a:t>
            </a:r>
            <a:r>
              <a:rPr lang="ja-JP" altLang="en-US" dirty="0" smtClean="0"/>
              <a:t>１京）</a:t>
            </a:r>
            <a:endParaRPr kumimoji="1" lang="en-US" altLang="ja-JP" dirty="0" smtClean="0"/>
          </a:p>
          <a:p>
            <a:pPr lvl="1"/>
            <a:endParaRPr kumimoji="1" lang="en-US" altLang="ja-JP" dirty="0" smtClean="0"/>
          </a:p>
        </p:txBody>
      </p:sp>
      <p:sp>
        <p:nvSpPr>
          <p:cNvPr id="4" name="メモ 3"/>
          <p:cNvSpPr/>
          <p:nvPr/>
        </p:nvSpPr>
        <p:spPr>
          <a:xfrm>
            <a:off x="775019" y="1093423"/>
            <a:ext cx="939801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メモ 4"/>
          <p:cNvSpPr/>
          <p:nvPr/>
        </p:nvSpPr>
        <p:spPr>
          <a:xfrm>
            <a:off x="775019" y="3235542"/>
            <a:ext cx="1103675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7492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リゾー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インスピレーション">
      <a:majorFont>
        <a:latin typeface="News Gothic MT"/>
        <a:ea typeface=""/>
        <a:cs typeface=""/>
        <a:font script="Jpan" typeface="メイリオ"/>
      </a:majorFont>
      <a:minorFont>
        <a:latin typeface="News Gothic MT"/>
        <a:ea typeface=""/>
        <a:cs typeface=""/>
        <a:font script="Jpan" typeface="メイリオ"/>
      </a:minorFont>
    </a:fontScheme>
    <a:fmtScheme name="リゾート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リゾート.thmx</Template>
  <TotalTime>1126</TotalTime>
  <Words>1642</Words>
  <Application>Microsoft Macintosh PowerPoint</Application>
  <PresentationFormat>画面に合わせる (4:3)</PresentationFormat>
  <Paragraphs>544</Paragraphs>
  <Slides>30</Slides>
  <Notes>1</Notes>
  <HiddenSlides>0</HiddenSlides>
  <MMClips>2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1" baseType="lpstr">
      <vt:lpstr>リゾート</vt:lpstr>
      <vt:lpstr>コンピュータ基礎(4)</vt:lpstr>
      <vt:lpstr>コンピュータの構成要素</vt:lpstr>
      <vt:lpstr>PowerPoint プレゼンテーション</vt:lpstr>
      <vt:lpstr>最初のCPU：4004</vt:lpstr>
      <vt:lpstr>ムーアの法則</vt:lpstr>
      <vt:lpstr>ムーアの法則</vt:lpstr>
      <vt:lpstr>CPUの高集積化</vt:lpstr>
      <vt:lpstr>CPUの高集積化2014</vt:lpstr>
      <vt:lpstr>コンピュータの速度の指標</vt:lpstr>
      <vt:lpstr>論理回路とは</vt:lpstr>
      <vt:lpstr>基本論理素子</vt:lpstr>
      <vt:lpstr>例題</vt:lpstr>
      <vt:lpstr>スイッチ回路</vt:lpstr>
      <vt:lpstr>基本論理素子の作り方</vt:lpstr>
      <vt:lpstr>その他の論理回路記号</vt:lpstr>
      <vt:lpstr>加算回路(1)</vt:lpstr>
      <vt:lpstr>加算回路(2)</vt:lpstr>
      <vt:lpstr>加算回路(3)</vt:lpstr>
      <vt:lpstr>CPU の動作（ムービー）</vt:lpstr>
      <vt:lpstr>制御装置と演算装置</vt:lpstr>
      <vt:lpstr>命令の読み出し</vt:lpstr>
      <vt:lpstr>クロック</vt:lpstr>
      <vt:lpstr>クロックとレジスタ</vt:lpstr>
      <vt:lpstr>ＣＰＵ</vt:lpstr>
      <vt:lpstr>記憶階層</vt:lpstr>
      <vt:lpstr>CPUの仕組み</vt:lpstr>
      <vt:lpstr>命令の仕組み</vt:lpstr>
      <vt:lpstr>CPUの動作と命令</vt:lpstr>
      <vt:lpstr>CPUの入出力制御</vt:lpstr>
      <vt:lpstr>シリアルインタフェースと パラレルインタフェース</vt:lpstr>
    </vt:vector>
  </TitlesOfParts>
  <Company>大阪大学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情報社会と コミュニケーションネットワーク</dc:title>
  <dc:creator>日浦 慎作</dc:creator>
  <cp:lastModifiedBy>日浦 慎作</cp:lastModifiedBy>
  <cp:revision>54</cp:revision>
  <dcterms:created xsi:type="dcterms:W3CDTF">2010-06-29T06:12:22Z</dcterms:created>
  <dcterms:modified xsi:type="dcterms:W3CDTF">2014-04-20T14:07:54Z</dcterms:modified>
</cp:coreProperties>
</file>