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5" r:id="rId1"/>
  </p:sldMasterIdLst>
  <p:notesMasterIdLst>
    <p:notesMasterId r:id="rId26"/>
  </p:notesMasterIdLst>
  <p:sldIdLst>
    <p:sldId id="256" r:id="rId2"/>
    <p:sldId id="257" r:id="rId3"/>
    <p:sldId id="260" r:id="rId4"/>
    <p:sldId id="259" r:id="rId5"/>
    <p:sldId id="261" r:id="rId6"/>
    <p:sldId id="262" r:id="rId7"/>
    <p:sldId id="265" r:id="rId8"/>
    <p:sldId id="270" r:id="rId9"/>
    <p:sldId id="283" r:id="rId10"/>
    <p:sldId id="280" r:id="rId11"/>
    <p:sldId id="281" r:id="rId12"/>
    <p:sldId id="274" r:id="rId13"/>
    <p:sldId id="258" r:id="rId14"/>
    <p:sldId id="282" r:id="rId15"/>
    <p:sldId id="275" r:id="rId16"/>
    <p:sldId id="267" r:id="rId17"/>
    <p:sldId id="268" r:id="rId18"/>
    <p:sldId id="278" r:id="rId19"/>
    <p:sldId id="279" r:id="rId20"/>
    <p:sldId id="285" r:id="rId21"/>
    <p:sldId id="286" r:id="rId22"/>
    <p:sldId id="276" r:id="rId23"/>
    <p:sldId id="277" r:id="rId24"/>
    <p:sldId id="284" r:id="rId2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F90"/>
    <a:srgbClr val="FE56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50" d="100"/>
          <a:sy n="150" d="100"/>
        </p:scale>
        <p:origin x="-1392" y="-10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85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1F80BD-48A9-BC47-8389-D501CFBD0E5F}" type="datetimeFigureOut">
              <a:rPr lang="ja-JP" altLang="en-US" smtClean="0"/>
              <a:t>2013/04/08</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15F211-8658-A242-B46D-3672D235F572}" type="slidenum">
              <a:rPr lang="ja-JP" altLang="en-US" smtClean="0"/>
              <a:t>‹#›</a:t>
            </a:fld>
            <a:endParaRPr lang="ja-JP" altLang="en-US"/>
          </a:p>
        </p:txBody>
      </p:sp>
    </p:spTree>
    <p:extLst>
      <p:ext uri="{BB962C8B-B14F-4D97-AF65-F5344CB8AC3E}">
        <p14:creationId xmlns:p14="http://schemas.microsoft.com/office/powerpoint/2010/main" val="3789588553"/>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480FD2D-6701-4649-8974-2A781D4B633C}" type="slidenum">
              <a:rPr lang="en-US" altLang="ja-JP"/>
              <a:pPr/>
              <a:t>13</a:t>
            </a:fld>
            <a:endParaRPr lang="en-US" altLang="ja-JP"/>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99AE0B3-25DB-F448-84E3-636D549B53DA}" type="slidenum">
              <a:rPr lang="en-US" altLang="ja-JP"/>
              <a:pPr/>
              <a:t>14</a:t>
            </a:fld>
            <a:endParaRPr lang="en-US" altLang="ja-JP"/>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E6CC888-D63A-3443-83CE-FFF0980512C9}" type="slidenum">
              <a:rPr lang="en-US" altLang="ja-JP"/>
              <a:pPr/>
              <a:t>17</a:t>
            </a:fld>
            <a:endParaRPr lang="en-US" altLang="ja-JP"/>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159F86B-8B66-B042-908E-178FD4D4CDE5}" type="slidenum">
              <a:rPr lang="en-US" altLang="ja-JP"/>
              <a:pPr/>
              <a:t>18</a:t>
            </a:fld>
            <a:endParaRPr lang="en-US" altLang="ja-JP"/>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30" name="日付プレースホルダ 29"/>
          <p:cNvSpPr>
            <a:spLocks noGrp="1"/>
          </p:cNvSpPr>
          <p:nvPr>
            <p:ph type="dt" sz="half" idx="10"/>
          </p:nvPr>
        </p:nvSpPr>
        <p:spPr>
          <a:xfrm>
            <a:off x="457200" y="6356350"/>
            <a:ext cx="2133600" cy="365125"/>
          </a:xfrm>
          <a:prstGeom prst="rect">
            <a:avLst/>
          </a:prstGeom>
        </p:spPr>
        <p:txBody>
          <a:bodyPr/>
          <a:lstStyle/>
          <a:p>
            <a:fld id="{C699CB88-5E1A-4FAC-892A-60949ACB1F6F}" type="datetimeFigureOut">
              <a:rPr lang="en-US" altLang="ja-JP" smtClean="0"/>
              <a:pPr/>
              <a:t>2013/04/08</a:t>
            </a:fld>
            <a:endParaRPr lang="en-US"/>
          </a:p>
        </p:txBody>
      </p:sp>
      <p:sp>
        <p:nvSpPr>
          <p:cNvPr id="19" name="フッター プレースホルダ 18"/>
          <p:cNvSpPr>
            <a:spLocks noGrp="1"/>
          </p:cNvSpPr>
          <p:nvPr>
            <p:ph type="ftr" sz="quarter" idx="11"/>
          </p:nvPr>
        </p:nvSpPr>
        <p:spPr>
          <a:xfrm>
            <a:off x="2667000" y="6356350"/>
            <a:ext cx="3352800" cy="365125"/>
          </a:xfrm>
          <a:prstGeom prst="rect">
            <a:avLst/>
          </a:prstGeom>
        </p:spPr>
        <p:txBody>
          <a:bodyPr/>
          <a:lstStyle/>
          <a:p>
            <a:endParaRPr kumimoji="0" lang="en-US"/>
          </a:p>
        </p:txBody>
      </p:sp>
      <p:sp>
        <p:nvSpPr>
          <p:cNvPr id="27" name="スライド番号プレースホルダ 26"/>
          <p:cNvSpPr>
            <a:spLocks noGrp="1"/>
          </p:cNvSpPr>
          <p:nvPr>
            <p:ph type="sldNum" sz="quarter" idx="12"/>
          </p:nvPr>
        </p:nvSpPr>
        <p:spPr>
          <a:xfrm>
            <a:off x="7924800" y="6356350"/>
            <a:ext cx="762000" cy="365125"/>
          </a:xfrm>
          <a:prstGeom prst="rect">
            <a:avLst/>
          </a:prstGeom>
        </p:spPr>
        <p:txBody>
          <a:bodyPr/>
          <a:lstStyle/>
          <a:p>
            <a:fld id="{91974DF9-AD47-4691-BA21-BBFCE3637A9A}"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t>2013/04/08</a:t>
            </a:fld>
            <a:endParaRPr lang="ja-JP" altLang="en-US"/>
          </a:p>
        </p:txBody>
      </p:sp>
      <p:sp>
        <p:nvSpPr>
          <p:cNvPr id="5" name="フッター プレースホルダ 4"/>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6" name="スライド番号プレースホルダ 5"/>
          <p:cNvSpPr>
            <a:spLocks noGrp="1"/>
          </p:cNvSpPr>
          <p:nvPr>
            <p:ph type="sldNum" sz="quarter" idx="12"/>
          </p:nvPr>
        </p:nvSpPr>
        <p:spPr>
          <a:xfrm>
            <a:off x="7924800" y="6356350"/>
            <a:ext cx="762000" cy="365125"/>
          </a:xfrm>
          <a:prstGeom prst="rect">
            <a:avLst/>
          </a:prstGeom>
        </p:spPr>
        <p:txBody>
          <a:bodyPr/>
          <a:lstStyle/>
          <a:p>
            <a:fld id="{FC77A448-D91D-B345-9D65-93362F79EBC3}" type="slidenum">
              <a:rPr lang="ja-JP" altLang="en-US" smtClean="0"/>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t>2013/04/08</a:t>
            </a:fld>
            <a:endParaRPr lang="ja-JP" altLang="en-US"/>
          </a:p>
        </p:txBody>
      </p:sp>
      <p:sp>
        <p:nvSpPr>
          <p:cNvPr id="5" name="フッター プレースホルダ 4"/>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6" name="スライド番号プレースホルダ 5"/>
          <p:cNvSpPr>
            <a:spLocks noGrp="1"/>
          </p:cNvSpPr>
          <p:nvPr>
            <p:ph type="sldNum" sz="quarter" idx="12"/>
          </p:nvPr>
        </p:nvSpPr>
        <p:spPr>
          <a:xfrm>
            <a:off x="7924800" y="6356350"/>
            <a:ext cx="762000" cy="365125"/>
          </a:xfrm>
          <a:prstGeom prst="rect">
            <a:avLst/>
          </a:prstGeom>
        </p:spPr>
        <p:txBody>
          <a:bodyPr/>
          <a:lstStyle/>
          <a:p>
            <a:fld id="{FC77A448-D91D-B345-9D65-93362F79EBC3}" type="slidenum">
              <a:rPr lang="ja-JP" altLang="en-US" smtClean="0"/>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t>2013/04/08</a:t>
            </a:fld>
            <a:endParaRPr lang="ja-JP" altLang="en-US"/>
          </a:p>
        </p:txBody>
      </p:sp>
      <p:sp>
        <p:nvSpPr>
          <p:cNvPr id="5" name="フッター プレースホルダ 4"/>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6" name="スライド番号プレースホルダ 5"/>
          <p:cNvSpPr>
            <a:spLocks noGrp="1"/>
          </p:cNvSpPr>
          <p:nvPr>
            <p:ph type="sldNum" sz="quarter" idx="12"/>
          </p:nvPr>
        </p:nvSpPr>
        <p:spPr>
          <a:xfrm>
            <a:off x="7924800" y="6356350"/>
            <a:ext cx="762000" cy="365125"/>
          </a:xfrm>
          <a:prstGeom prst="rect">
            <a:avLst/>
          </a:prstGeom>
        </p:spPr>
        <p:txBody>
          <a:bodyPr/>
          <a:lstStyle/>
          <a:p>
            <a:fld id="{FC77A448-D91D-B345-9D65-93362F79EBC3}" type="slidenum">
              <a:rPr lang="ja-JP" altLang="en-US" smtClean="0"/>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p:bgRef idx="1002">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fld id="{C699CB88-5E1A-4FAC-892A-60949ACB1F6F}" type="datetimeFigureOut">
              <a:rPr lang="en-US" altLang="ja-JP" smtClean="0"/>
              <a:pPr/>
              <a:t>2013/04/08</a:t>
            </a:fld>
            <a:endParaRPr lang="en-US"/>
          </a:p>
        </p:txBody>
      </p:sp>
      <p:sp>
        <p:nvSpPr>
          <p:cNvPr id="5" name="フッター プレースホルダ 4"/>
          <p:cNvSpPr>
            <a:spLocks noGrp="1"/>
          </p:cNvSpPr>
          <p:nvPr>
            <p:ph type="ftr" sz="quarter" idx="11"/>
          </p:nvPr>
        </p:nvSpPr>
        <p:spPr>
          <a:xfrm>
            <a:off x="2667000" y="6356350"/>
            <a:ext cx="3352800" cy="365125"/>
          </a:xfrm>
          <a:prstGeom prst="rect">
            <a:avLst/>
          </a:prstGeom>
        </p:spPr>
        <p:txBody>
          <a:bodyPr/>
          <a:lstStyle/>
          <a:p>
            <a:endParaRPr kumimoji="0" lang="en-US"/>
          </a:p>
        </p:txBody>
      </p:sp>
      <p:sp>
        <p:nvSpPr>
          <p:cNvPr id="6" name="スライド番号プレースホルダ 5"/>
          <p:cNvSpPr>
            <a:spLocks noGrp="1"/>
          </p:cNvSpPr>
          <p:nvPr>
            <p:ph type="sldNum" sz="quarter" idx="12"/>
          </p:nvPr>
        </p:nvSpPr>
        <p:spPr>
          <a:xfrm>
            <a:off x="7924800" y="6356350"/>
            <a:ext cx="762000" cy="365125"/>
          </a:xfrm>
          <a:prstGeom prst="rect">
            <a:avLst/>
          </a:prstGeom>
        </p:spPr>
        <p:txBody>
          <a:bodyPr/>
          <a:lstStyle/>
          <a:p>
            <a:fld id="{D2E57653-3E58-4892-A7ED-712530ACC680}"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t>2013/04/08</a:t>
            </a:fld>
            <a:endParaRPr lang="ja-JP" altLang="en-US"/>
          </a:p>
        </p:txBody>
      </p:sp>
      <p:sp>
        <p:nvSpPr>
          <p:cNvPr id="6" name="フッター プレースホルダ 5"/>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7" name="スライド番号プレースホルダ 6"/>
          <p:cNvSpPr>
            <a:spLocks noGrp="1"/>
          </p:cNvSpPr>
          <p:nvPr>
            <p:ph type="sldNum" sz="quarter" idx="12"/>
          </p:nvPr>
        </p:nvSpPr>
        <p:spPr>
          <a:xfrm>
            <a:off x="7924800" y="6356350"/>
            <a:ext cx="762000" cy="365125"/>
          </a:xfrm>
          <a:prstGeom prst="rect">
            <a:avLst/>
          </a:prstGeom>
        </p:spPr>
        <p:txBody>
          <a:bodyPr/>
          <a:lstStyle/>
          <a:p>
            <a:fld id="{FC77A448-D91D-B345-9D65-93362F79EBC3}" type="slidenum">
              <a:rPr lang="ja-JP" altLang="en-US" smtClean="0"/>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t>2013/04/08</a:t>
            </a:fld>
            <a:endParaRPr lang="ja-JP" altLang="en-US"/>
          </a:p>
        </p:txBody>
      </p:sp>
      <p:sp>
        <p:nvSpPr>
          <p:cNvPr id="8" name="フッター プレースホルダ 7"/>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9" name="スライド番号プレースホルダ 8"/>
          <p:cNvSpPr>
            <a:spLocks noGrp="1"/>
          </p:cNvSpPr>
          <p:nvPr>
            <p:ph type="sldNum" sz="quarter" idx="12"/>
          </p:nvPr>
        </p:nvSpPr>
        <p:spPr>
          <a:xfrm>
            <a:off x="7924800" y="6356350"/>
            <a:ext cx="762000" cy="365125"/>
          </a:xfrm>
          <a:prstGeom prst="rect">
            <a:avLst/>
          </a:prstGeom>
        </p:spPr>
        <p:txBody>
          <a:bodyPr/>
          <a:lstStyle/>
          <a:p>
            <a:fld id="{FC77A448-D91D-B345-9D65-93362F79EBC3}" type="slidenum">
              <a:rPr lang="ja-JP" altLang="en-US" smtClean="0"/>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t>2013/04/08</a:t>
            </a:fld>
            <a:endParaRPr lang="ja-JP" altLang="en-US"/>
          </a:p>
        </p:txBody>
      </p:sp>
      <p:sp>
        <p:nvSpPr>
          <p:cNvPr id="4" name="フッター プレースホルダ 3"/>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5" name="スライド番号プレースホルダ 4"/>
          <p:cNvSpPr>
            <a:spLocks noGrp="1"/>
          </p:cNvSpPr>
          <p:nvPr>
            <p:ph type="sldNum" sz="quarter" idx="12"/>
          </p:nvPr>
        </p:nvSpPr>
        <p:spPr>
          <a:xfrm>
            <a:off x="7924800" y="6356350"/>
            <a:ext cx="762000" cy="365125"/>
          </a:xfrm>
          <a:prstGeom prst="rect">
            <a:avLst/>
          </a:prstGeom>
        </p:spPr>
        <p:txBody>
          <a:bodyPr/>
          <a:lstStyle/>
          <a:p>
            <a:fld id="{FC77A448-D91D-B345-9D65-93362F79EBC3}" type="slidenum">
              <a:rPr lang="ja-JP" altLang="en-US" smtClean="0"/>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t>2013/04/08</a:t>
            </a:fld>
            <a:endParaRPr lang="ja-JP" altLang="en-US"/>
          </a:p>
        </p:txBody>
      </p:sp>
      <p:sp>
        <p:nvSpPr>
          <p:cNvPr id="3" name="フッター プレースホルダ 2"/>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4" name="スライド番号プレースホルダ 3"/>
          <p:cNvSpPr>
            <a:spLocks noGrp="1"/>
          </p:cNvSpPr>
          <p:nvPr>
            <p:ph type="sldNum" sz="quarter" idx="12"/>
          </p:nvPr>
        </p:nvSpPr>
        <p:spPr>
          <a:xfrm>
            <a:off x="7924800" y="6356350"/>
            <a:ext cx="762000" cy="365125"/>
          </a:xfrm>
          <a:prstGeom prst="rect">
            <a:avLst/>
          </a:prstGeom>
        </p:spPr>
        <p:txBody>
          <a:bodyPr/>
          <a:lstStyle/>
          <a:p>
            <a:fld id="{FC77A448-D91D-B345-9D65-93362F79EBC3}" type="slidenum">
              <a:rPr lang="ja-JP" altLang="en-US" smtClean="0"/>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t>2013/04/08</a:t>
            </a:fld>
            <a:endParaRPr lang="ja-JP" altLang="en-US"/>
          </a:p>
        </p:txBody>
      </p:sp>
      <p:sp>
        <p:nvSpPr>
          <p:cNvPr id="6" name="フッター プレースホルダ 5"/>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7" name="スライド番号プレースホルダ 6"/>
          <p:cNvSpPr>
            <a:spLocks noGrp="1"/>
          </p:cNvSpPr>
          <p:nvPr>
            <p:ph type="sldNum" sz="quarter" idx="12"/>
          </p:nvPr>
        </p:nvSpPr>
        <p:spPr>
          <a:xfrm>
            <a:off x="7924800" y="6356350"/>
            <a:ext cx="762000" cy="365125"/>
          </a:xfrm>
          <a:prstGeom prst="rect">
            <a:avLst/>
          </a:prstGeom>
        </p:spPr>
        <p:txBody>
          <a:bodyPr/>
          <a:lstStyle/>
          <a:p>
            <a:fld id="{FC77A448-D91D-B345-9D65-93362F79EBC3}" type="slidenum">
              <a:rPr lang="ja-JP" altLang="en-US" smtClean="0"/>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と図">
    <p:spTree>
      <p:nvGrpSpPr>
        <p:cNvPr id="1" name=""/>
        <p:cNvGrpSpPr/>
        <p:nvPr/>
      </p:nvGrpSpPr>
      <p:grpSpPr>
        <a:xfrm>
          <a:off x="0" y="0"/>
          <a:ext cx="0" cy="0"/>
          <a:chOff x="0" y="0"/>
          <a:chExt cx="0" cy="0"/>
        </a:xfrm>
      </p:grpSpPr>
      <p:sp>
        <p:nvSpPr>
          <p:cNvPr id="9" name="1 つの角を丸めた四角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タイトル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 タイトルの書式設定</a:t>
            </a:r>
            <a:endParaRPr kumimoji="0" lang="en-US"/>
          </a:p>
        </p:txBody>
      </p:sp>
      <p:sp>
        <p:nvSpPr>
          <p:cNvPr id="4" name="テキスト プレースホル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fld id="{82BB7D2C-969C-4044-8AE9-730685547536}" type="datetimeFigureOut">
              <a:rPr lang="ja-JP" altLang="en-US" smtClean="0"/>
              <a:t>2013/04/08</a:t>
            </a:fld>
            <a:endParaRPr lang="ja-JP" altLang="en-US"/>
          </a:p>
        </p:txBody>
      </p:sp>
      <p:sp>
        <p:nvSpPr>
          <p:cNvPr id="6" name="フッター プレースホルダ 5"/>
          <p:cNvSpPr>
            <a:spLocks noGrp="1"/>
          </p:cNvSpPr>
          <p:nvPr>
            <p:ph type="ftr" sz="quarter" idx="11"/>
          </p:nvPr>
        </p:nvSpPr>
        <p:spPr>
          <a:xfrm>
            <a:off x="2667000" y="6356350"/>
            <a:ext cx="3352800" cy="365125"/>
          </a:xfrm>
          <a:prstGeom prst="rect">
            <a:avLst/>
          </a:prstGeom>
        </p:spPr>
        <p:txBody>
          <a:bodyPr/>
          <a:lstStyle/>
          <a:p>
            <a:endParaRPr lang="ja-JP" altLang="en-US"/>
          </a:p>
        </p:txBody>
      </p:sp>
      <p:sp>
        <p:nvSpPr>
          <p:cNvPr id="7" name="スライド番号プレースホルダ 6"/>
          <p:cNvSpPr>
            <a:spLocks noGrp="1"/>
          </p:cNvSpPr>
          <p:nvPr>
            <p:ph type="sldNum" sz="quarter" idx="12"/>
          </p:nvPr>
        </p:nvSpPr>
        <p:spPr>
          <a:xfrm>
            <a:off x="8077200" y="6356350"/>
            <a:ext cx="609600" cy="365125"/>
          </a:xfrm>
          <a:prstGeom prst="rect">
            <a:avLst/>
          </a:prstGeom>
        </p:spPr>
        <p:txBody>
          <a:bodyPr/>
          <a:lstStyle/>
          <a:p>
            <a:fld id="{FC77A448-D91D-B345-9D65-93362F79EBC3}" type="slidenum">
              <a:rPr lang="ja-JP" altLang="en-US" smtClean="0"/>
              <a:t>‹#›</a:t>
            </a:fld>
            <a:endParaRPr lang="ja-JP" altLang="en-US"/>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フリーフォーム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フリーフォーム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フリーフォーム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フリーフォーム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タイトル プレースホルダ 8"/>
          <p:cNvSpPr>
            <a:spLocks noGrp="1"/>
          </p:cNvSpPr>
          <p:nvPr>
            <p:ph type="title"/>
          </p:nvPr>
        </p:nvSpPr>
        <p:spPr>
          <a:xfrm>
            <a:off x="457200" y="132588"/>
            <a:ext cx="8229600" cy="773345"/>
          </a:xfrm>
          <a:prstGeom prst="rect">
            <a:avLst/>
          </a:prstGeom>
          <a:solidFill>
            <a:schemeClr val="bg1">
              <a:alpha val="66000"/>
            </a:schemeClr>
          </a:solidFill>
        </p:spPr>
        <p:txBody>
          <a:bodyPr vert="horz" lIns="0" rIns="0" bIns="0" anchor="b">
            <a:normAutofit/>
          </a:bodyPr>
          <a:lstStyle/>
          <a:p>
            <a:r>
              <a:rPr kumimoji="0" lang="ja-JP" altLang="en-US" dirty="0" smtClean="0"/>
              <a:t>マスタ タイトルの書式設定</a:t>
            </a:r>
            <a:endParaRPr kumimoji="0" lang="en-US" dirty="0"/>
          </a:p>
        </p:txBody>
      </p:sp>
      <p:sp>
        <p:nvSpPr>
          <p:cNvPr id="30" name="テキスト プレースホルダ 29"/>
          <p:cNvSpPr>
            <a:spLocks noGrp="1"/>
          </p:cNvSpPr>
          <p:nvPr>
            <p:ph type="body" idx="1"/>
          </p:nvPr>
        </p:nvSpPr>
        <p:spPr>
          <a:xfrm>
            <a:off x="457200" y="1025107"/>
            <a:ext cx="8229600" cy="5680493"/>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grpSp>
        <p:nvGrpSpPr>
          <p:cNvPr id="2" name="図形グループ 1"/>
          <p:cNvGrpSpPr/>
          <p:nvPr/>
        </p:nvGrpSpPr>
        <p:grpSpPr>
          <a:xfrm>
            <a:off x="-19017" y="202408"/>
            <a:ext cx="9180548" cy="649224"/>
            <a:chOff x="-19045" y="216550"/>
            <a:chExt cx="9180548" cy="649224"/>
          </a:xfrm>
        </p:grpSpPr>
        <p:sp>
          <p:nvSpPr>
            <p:cNvPr id="12" name="フリーフォーム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フリーフォーム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l" rtl="0" eaLnBrk="1" latinLnBrk="0" hangingPunct="1">
        <a:spcBef>
          <a:spcPct val="0"/>
        </a:spcBef>
        <a:buNone/>
        <a:defRPr kumimoji="1" sz="5000" b="0" kern="1200">
          <a:ln>
            <a:noFill/>
          </a:ln>
          <a:solidFill>
            <a:srgbClr val="FE5619"/>
          </a:solidFill>
          <a:effectLst/>
          <a:latin typeface="メイリオ"/>
          <a:ea typeface="メイリオ"/>
          <a:cs typeface="メイリオ"/>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メイリオ"/>
          <a:ea typeface="メイリオ"/>
          <a:cs typeface="メイリオ"/>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メイリオ"/>
          <a:ea typeface="メイリオ"/>
          <a:cs typeface="メイリオ"/>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メイリオ"/>
          <a:ea typeface="メイリオ"/>
          <a:cs typeface="メイリオ"/>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メイリオ"/>
          <a:ea typeface="メイリオ"/>
          <a:cs typeface="メイリオ"/>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メイリオ"/>
          <a:ea typeface="メイリオ"/>
          <a:cs typeface="メイリオ"/>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406" y="1371600"/>
            <a:ext cx="8199642" cy="1828800"/>
          </a:xfrm>
        </p:spPr>
        <p:txBody>
          <a:bodyPr>
            <a:normAutofit/>
          </a:bodyPr>
          <a:lstStyle/>
          <a:p>
            <a:r>
              <a:rPr lang="ja-JP" altLang="en-US" dirty="0" smtClean="0"/>
              <a:t>コンピュータのあらまし</a:t>
            </a:r>
            <a:endParaRPr lang="ja-JP" altLang="en-US" dirty="0"/>
          </a:p>
        </p:txBody>
      </p:sp>
      <p:sp>
        <p:nvSpPr>
          <p:cNvPr id="3" name="サブタイトル 2"/>
          <p:cNvSpPr>
            <a:spLocks noGrp="1"/>
          </p:cNvSpPr>
          <p:nvPr>
            <p:ph type="subTitle" idx="1"/>
          </p:nvPr>
        </p:nvSpPr>
        <p:spPr/>
        <p:txBody>
          <a:bodyPr/>
          <a:lstStyle/>
          <a:p>
            <a:endParaRPr lang="en-US" altLang="ja-JP" dirty="0" smtClean="0"/>
          </a:p>
          <a:p>
            <a:r>
              <a:rPr lang="ja-JP" altLang="en-US" dirty="0" smtClean="0"/>
              <a:t>教科書</a:t>
            </a:r>
            <a:r>
              <a:rPr lang="en-US" altLang="ja-JP" dirty="0" smtClean="0"/>
              <a:t> pp.9-22</a:t>
            </a:r>
            <a:endParaRPr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コンピュータの構成要素</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en-US" dirty="0" smtClean="0">
                <a:solidFill>
                  <a:srgbClr val="FF0000"/>
                </a:solidFill>
              </a:rPr>
              <a:t>処理装置（</a:t>
            </a:r>
            <a:r>
              <a:rPr lang="en-US" altLang="ja-JP" dirty="0" smtClean="0">
                <a:solidFill>
                  <a:srgbClr val="FF0000"/>
                </a:solidFill>
              </a:rPr>
              <a:t>CPU, </a:t>
            </a:r>
            <a:r>
              <a:rPr lang="ja-JP" altLang="en-US" dirty="0" smtClean="0">
                <a:solidFill>
                  <a:srgbClr val="FF0000"/>
                </a:solidFill>
              </a:rPr>
              <a:t>プロセッサ</a:t>
            </a:r>
            <a:r>
              <a:rPr lang="en-US" altLang="ja-JP" dirty="0" smtClean="0">
                <a:solidFill>
                  <a:srgbClr val="FF0000"/>
                </a:solidFill>
              </a:rPr>
              <a:t>)</a:t>
            </a:r>
            <a:br>
              <a:rPr lang="en-US" altLang="ja-JP" dirty="0" smtClean="0">
                <a:solidFill>
                  <a:srgbClr val="FF0000"/>
                </a:solidFill>
              </a:rPr>
            </a:br>
            <a:r>
              <a:rPr lang="ja-JP" altLang="en-US" sz="1800" dirty="0" smtClean="0"/>
              <a:t>（５章の授業で詳しく説明します）</a:t>
            </a:r>
            <a:endParaRPr lang="en-US" altLang="ja-JP" dirty="0" smtClean="0"/>
          </a:p>
          <a:p>
            <a:pPr lvl="1"/>
            <a:r>
              <a:rPr lang="ja-JP" altLang="en-US" dirty="0" smtClean="0"/>
              <a:t>命令を主記憶装置から読み込んで解釈，実行する．</a:t>
            </a:r>
            <a:endParaRPr lang="en-US" altLang="ja-JP" dirty="0" smtClean="0"/>
          </a:p>
          <a:p>
            <a:pPr lvl="1"/>
            <a:r>
              <a:rPr lang="ja-JP" altLang="en-US" dirty="0" smtClean="0">
                <a:solidFill>
                  <a:srgbClr val="FF0000"/>
                </a:solidFill>
              </a:rPr>
              <a:t>演算装置</a:t>
            </a:r>
            <a:r>
              <a:rPr lang="ja-JP" altLang="en-US" dirty="0" smtClean="0"/>
              <a:t>と</a:t>
            </a:r>
            <a:r>
              <a:rPr lang="ja-JP" altLang="en-US" dirty="0" smtClean="0">
                <a:solidFill>
                  <a:srgbClr val="FF0000"/>
                </a:solidFill>
              </a:rPr>
              <a:t>制御装置</a:t>
            </a:r>
            <a:r>
              <a:rPr lang="ja-JP" altLang="en-US" dirty="0" smtClean="0"/>
              <a:t>の２つからなる．</a:t>
            </a:r>
          </a:p>
          <a:p>
            <a:pPr lvl="1"/>
            <a:r>
              <a:rPr lang="ja-JP" altLang="en-US" dirty="0" smtClean="0"/>
              <a:t>四則</a:t>
            </a:r>
            <a:r>
              <a:rPr lang="ja-JP" altLang="en-US" dirty="0" smtClean="0">
                <a:solidFill>
                  <a:srgbClr val="FF0000"/>
                </a:solidFill>
              </a:rPr>
              <a:t>演算</a:t>
            </a:r>
            <a:r>
              <a:rPr lang="ja-JP" altLang="en-US" dirty="0" smtClean="0"/>
              <a:t>や</a:t>
            </a:r>
            <a:r>
              <a:rPr lang="ja-JP" altLang="en-US" dirty="0" smtClean="0">
                <a:solidFill>
                  <a:srgbClr val="FF0000"/>
                </a:solidFill>
              </a:rPr>
              <a:t>制御</a:t>
            </a:r>
            <a:r>
              <a:rPr lang="ja-JP" altLang="en-US" dirty="0" smtClean="0"/>
              <a:t>（条件判断）を行う．</a:t>
            </a:r>
            <a:endParaRPr lang="en-US" altLang="ja-JP" dirty="0" smtClean="0"/>
          </a:p>
          <a:p>
            <a:r>
              <a:rPr lang="ja-JP" altLang="en-US" dirty="0" smtClean="0"/>
              <a:t>記憶装置</a:t>
            </a:r>
            <a:r>
              <a:rPr lang="ja-JP" altLang="en-US" sz="1800" dirty="0" smtClean="0"/>
              <a:t>（３章，４章の授業で詳しくやります）</a:t>
            </a:r>
            <a:endParaRPr lang="en-US" altLang="ja-JP" dirty="0" smtClean="0"/>
          </a:p>
          <a:p>
            <a:pPr lvl="1"/>
            <a:r>
              <a:rPr lang="ja-JP" altLang="en-US" dirty="0" smtClean="0">
                <a:solidFill>
                  <a:srgbClr val="FF0000"/>
                </a:solidFill>
              </a:rPr>
              <a:t>主記憶装置</a:t>
            </a:r>
            <a:r>
              <a:rPr lang="ja-JP" altLang="en-US" dirty="0" smtClean="0"/>
              <a:t>：メインメモリ．計算機が動作している間に，処理途中のデータを一時的に記憶する．普通，電源を切ると内容が消えてしまう（揮発性）．</a:t>
            </a:r>
            <a:endParaRPr lang="en-US" altLang="ja-JP" dirty="0" smtClean="0"/>
          </a:p>
          <a:p>
            <a:pPr lvl="1"/>
            <a:r>
              <a:rPr lang="ja-JP" altLang="en-US" dirty="0" smtClean="0">
                <a:solidFill>
                  <a:srgbClr val="FF0000"/>
                </a:solidFill>
              </a:rPr>
              <a:t>補助記憶装置</a:t>
            </a:r>
            <a:r>
              <a:rPr lang="ja-JP" altLang="en-US" dirty="0" smtClean="0"/>
              <a:t>：ハードディスクなど．主記憶装置よりも大容量で，処理結果を長期的に記憶するために用いられる．電源を切手も内容は消えない（不揮発性）．</a:t>
            </a:r>
            <a:endParaRPr lang="en-US" altLang="ja-JP" dirty="0" smtClean="0"/>
          </a:p>
          <a:p>
            <a:r>
              <a:rPr lang="ja-JP" altLang="en-US" dirty="0" smtClean="0">
                <a:solidFill>
                  <a:srgbClr val="FF0000"/>
                </a:solidFill>
              </a:rPr>
              <a:t>入出力装置</a:t>
            </a:r>
            <a:r>
              <a:rPr lang="ja-JP" altLang="en-US" sz="1800" dirty="0" smtClean="0"/>
              <a:t>（２章の授業で詳しくやります）</a:t>
            </a:r>
            <a:endParaRPr lang="en-US" altLang="ja-JP" dirty="0" smtClean="0"/>
          </a:p>
          <a:p>
            <a:pPr lvl="1"/>
            <a:r>
              <a:rPr lang="ja-JP" altLang="en-US" dirty="0" smtClean="0"/>
              <a:t>パソコンであればマウスやキーボード，ディスプレイ．</a:t>
            </a:r>
            <a:endParaRPr lang="en-US" altLang="ja-JP" dirty="0" smtClean="0"/>
          </a:p>
          <a:p>
            <a:pPr lvl="1"/>
            <a:r>
              <a:rPr lang="ja-JP" altLang="en-US" dirty="0" smtClean="0"/>
              <a:t>家電機器の制御や画面表示なども含む．</a:t>
            </a:r>
            <a:endParaRPr lang="en-US" altLang="ja-JP" dirty="0" smtClean="0"/>
          </a:p>
        </p:txBody>
      </p:sp>
      <p:sp>
        <p:nvSpPr>
          <p:cNvPr id="4" name="メモ 3"/>
          <p:cNvSpPr/>
          <p:nvPr/>
        </p:nvSpPr>
        <p:spPr>
          <a:xfrm>
            <a:off x="834879" y="1064245"/>
            <a:ext cx="576187" cy="323377"/>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メモ 5"/>
          <p:cNvSpPr/>
          <p:nvPr/>
        </p:nvSpPr>
        <p:spPr>
          <a:xfrm>
            <a:off x="3151380" y="1064245"/>
            <a:ext cx="1546294" cy="323377"/>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メモ 7"/>
          <p:cNvSpPr/>
          <p:nvPr/>
        </p:nvSpPr>
        <p:spPr>
          <a:xfrm>
            <a:off x="1140609" y="2046164"/>
            <a:ext cx="599705" cy="323377"/>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メモ 9"/>
          <p:cNvSpPr/>
          <p:nvPr/>
        </p:nvSpPr>
        <p:spPr>
          <a:xfrm>
            <a:off x="2551675" y="2046164"/>
            <a:ext cx="599705" cy="323377"/>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メモ 10"/>
          <p:cNvSpPr/>
          <p:nvPr/>
        </p:nvSpPr>
        <p:spPr>
          <a:xfrm>
            <a:off x="1143551" y="3210356"/>
            <a:ext cx="884853" cy="323377"/>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メモ 11"/>
          <p:cNvSpPr/>
          <p:nvPr/>
        </p:nvSpPr>
        <p:spPr>
          <a:xfrm>
            <a:off x="1143552" y="4162876"/>
            <a:ext cx="1137672" cy="323377"/>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メモ 12"/>
          <p:cNvSpPr/>
          <p:nvPr/>
        </p:nvSpPr>
        <p:spPr>
          <a:xfrm>
            <a:off x="834879" y="5150675"/>
            <a:ext cx="905435" cy="323377"/>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42668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ppt_x"/>
                                          </p:val>
                                        </p:tav>
                                      </p:tavLst>
                                    </p:anim>
                                    <p:anim calcmode="lin" valueType="num">
                                      <p:cBhvr additive="base">
                                        <p:cTn id="25" dur="500"/>
                                        <p:tgtEl>
                                          <p:spTgt spid="10"/>
                                        </p:tgtEl>
                                        <p:attrNameLst>
                                          <p:attrName>ppt_y</p:attrName>
                                        </p:attrNameLst>
                                      </p:cBhvr>
                                      <p:tavLst>
                                        <p:tav tm="0">
                                          <p:val>
                                            <p:strVal val="ppt_y"/>
                                          </p:val>
                                        </p:tav>
                                        <p:tav tm="100000">
                                          <p:val>
                                            <p:strVal val="1+ppt_h/2"/>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3"/>
                                        </p:tgtEl>
                                        <p:attrNameLst>
                                          <p:attrName>ppt_x</p:attrName>
                                        </p:attrNameLst>
                                      </p:cBhvr>
                                      <p:tavLst>
                                        <p:tav tm="0">
                                          <p:val>
                                            <p:strVal val="ppt_x"/>
                                          </p:val>
                                        </p:tav>
                                        <p:tav tm="100000">
                                          <p:val>
                                            <p:strVal val="ppt_x"/>
                                          </p:val>
                                        </p:tav>
                                      </p:tavLst>
                                    </p:anim>
                                    <p:anim calcmode="lin" valueType="num">
                                      <p:cBhvr additive="base">
                                        <p:cTn id="43" dur="500"/>
                                        <p:tgtEl>
                                          <p:spTgt spid="13"/>
                                        </p:tgtEl>
                                        <p:attrNameLst>
                                          <p:attrName>ppt_y</p:attrName>
                                        </p:attrNameLst>
                                      </p:cBhvr>
                                      <p:tavLst>
                                        <p:tav tm="0">
                                          <p:val>
                                            <p:strVal val="ppt_y"/>
                                          </p:val>
                                        </p:tav>
                                        <p:tav tm="100000">
                                          <p:val>
                                            <p:strVal val="1+ppt_h/2"/>
                                          </p:val>
                                        </p:tav>
                                      </p:tavLst>
                                    </p:anim>
                                    <p:set>
                                      <p:cBhvr>
                                        <p:cTn id="4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56381" y="921658"/>
            <a:ext cx="7818572" cy="4399519"/>
          </a:xfrm>
          <a:prstGeom prst="rect">
            <a:avLst/>
          </a:prstGeom>
        </p:spPr>
      </p:pic>
      <p:sp>
        <p:nvSpPr>
          <p:cNvPr id="5" name="メモ 4"/>
          <p:cNvSpPr/>
          <p:nvPr/>
        </p:nvSpPr>
        <p:spPr>
          <a:xfrm>
            <a:off x="3615856" y="1716889"/>
            <a:ext cx="1181768" cy="417462"/>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メモ 7"/>
          <p:cNvSpPr/>
          <p:nvPr/>
        </p:nvSpPr>
        <p:spPr>
          <a:xfrm>
            <a:off x="3615856" y="2645890"/>
            <a:ext cx="1181768" cy="417462"/>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メモ 8"/>
          <p:cNvSpPr/>
          <p:nvPr/>
        </p:nvSpPr>
        <p:spPr>
          <a:xfrm>
            <a:off x="3615856" y="4051151"/>
            <a:ext cx="1181768" cy="417462"/>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メモ 9"/>
          <p:cNvSpPr/>
          <p:nvPr/>
        </p:nvSpPr>
        <p:spPr>
          <a:xfrm>
            <a:off x="1828506" y="4051151"/>
            <a:ext cx="1181768" cy="417462"/>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メモ 10"/>
          <p:cNvSpPr/>
          <p:nvPr/>
        </p:nvSpPr>
        <p:spPr>
          <a:xfrm>
            <a:off x="5409086" y="4051151"/>
            <a:ext cx="1181768" cy="417462"/>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9593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ppt_x"/>
                                          </p:val>
                                        </p:tav>
                                      </p:tavLst>
                                    </p:anim>
                                    <p:anim calcmode="lin" valueType="num">
                                      <p:cBhvr additive="base">
                                        <p:cTn id="19" dur="500"/>
                                        <p:tgtEl>
                                          <p:spTgt spid="9"/>
                                        </p:tgtEl>
                                        <p:attrNameLst>
                                          <p:attrName>ppt_y</p:attrName>
                                        </p:attrNameLst>
                                      </p:cBhvr>
                                      <p:tavLst>
                                        <p:tav tm="0">
                                          <p:val>
                                            <p:strVal val="ppt_y"/>
                                          </p:val>
                                        </p:tav>
                                        <p:tav tm="100000">
                                          <p:val>
                                            <p:strVal val="1+ppt_h/2"/>
                                          </p:val>
                                        </p:tav>
                                      </p:tavLst>
                                    </p:anim>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ppt_x"/>
                                          </p:val>
                                        </p:tav>
                                      </p:tavLst>
                                    </p:anim>
                                    <p:anim calcmode="lin" valueType="num">
                                      <p:cBhvr additive="base">
                                        <p:cTn id="25" dur="500"/>
                                        <p:tgtEl>
                                          <p:spTgt spid="10"/>
                                        </p:tgtEl>
                                        <p:attrNameLst>
                                          <p:attrName>ppt_y</p:attrName>
                                        </p:attrNameLst>
                                      </p:cBhvr>
                                      <p:tavLst>
                                        <p:tav tm="0">
                                          <p:val>
                                            <p:strVal val="ppt_y"/>
                                          </p:val>
                                        </p:tav>
                                        <p:tav tm="100000">
                                          <p:val>
                                            <p:strVal val="1+ppt_h/2"/>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大小のコンピュータ</a:t>
            </a:r>
            <a:endParaRPr lang="ja-JP" altLang="en-US" dirty="0"/>
          </a:p>
        </p:txBody>
      </p:sp>
      <p:sp>
        <p:nvSpPr>
          <p:cNvPr id="3" name="コンテンツ プレースホルダ 2"/>
          <p:cNvSpPr>
            <a:spLocks noGrp="1"/>
          </p:cNvSpPr>
          <p:nvPr>
            <p:ph idx="1"/>
          </p:nvPr>
        </p:nvSpPr>
        <p:spPr>
          <a:xfrm>
            <a:off x="4321116" y="5638781"/>
            <a:ext cx="4822884" cy="1066819"/>
          </a:xfrm>
        </p:spPr>
        <p:txBody>
          <a:bodyPr/>
          <a:lstStyle/>
          <a:p>
            <a:r>
              <a:rPr lang="ja-JP" altLang="en-US" dirty="0" smtClean="0"/>
              <a:t>どのぐらい性能が違うのか？</a:t>
            </a:r>
            <a:endParaRPr lang="en-US" altLang="ja-JP" dirty="0" smtClean="0"/>
          </a:p>
          <a:p>
            <a:r>
              <a:rPr lang="ja-JP" altLang="en-US" dirty="0" smtClean="0"/>
              <a:t>何に使うのか？</a:t>
            </a:r>
            <a:endParaRPr lang="en-US" altLang="ja-JP" dirty="0" smtClean="0"/>
          </a:p>
          <a:p>
            <a:endParaRPr lang="ja-JP" altLang="en-US" dirty="0"/>
          </a:p>
        </p:txBody>
      </p:sp>
      <p:pic>
        <p:nvPicPr>
          <p:cNvPr id="5" name="Picture 28"/>
          <p:cNvPicPr>
            <a:picLocks noChangeAspect="1" noChangeArrowheads="1"/>
          </p:cNvPicPr>
          <p:nvPr/>
        </p:nvPicPr>
        <p:blipFill>
          <a:blip r:embed="rId2"/>
          <a:srcRect/>
          <a:stretch>
            <a:fillRect/>
          </a:stretch>
        </p:blipFill>
        <p:spPr bwMode="auto">
          <a:xfrm>
            <a:off x="201510" y="4408128"/>
            <a:ext cx="1602002" cy="2002503"/>
          </a:xfrm>
          <a:prstGeom prst="rect">
            <a:avLst/>
          </a:prstGeom>
          <a:noFill/>
          <a:ln w="28575">
            <a:noFill/>
            <a:miter lim="800000"/>
            <a:headEnd/>
            <a:tailEnd/>
          </a:ln>
          <a:effectLst/>
        </p:spPr>
      </p:pic>
      <p:sp>
        <p:nvSpPr>
          <p:cNvPr id="8" name="テキスト ボックス 7"/>
          <p:cNvSpPr txBox="1"/>
          <p:nvPr/>
        </p:nvSpPr>
        <p:spPr>
          <a:xfrm>
            <a:off x="141947" y="6410631"/>
            <a:ext cx="2492990" cy="369332"/>
          </a:xfrm>
          <a:prstGeom prst="rect">
            <a:avLst/>
          </a:prstGeom>
          <a:noFill/>
        </p:spPr>
        <p:txBody>
          <a:bodyPr wrap="none" rtlCol="0">
            <a:spAutoFit/>
          </a:bodyPr>
          <a:lstStyle/>
          <a:p>
            <a:r>
              <a:rPr kumimoji="1" lang="ja-JP" altLang="en-US" dirty="0" smtClean="0">
                <a:latin typeface="メイリオ"/>
                <a:ea typeface="メイリオ"/>
                <a:cs typeface="メイリオ"/>
              </a:rPr>
              <a:t>ポット制御用マイコン</a:t>
            </a:r>
            <a:endParaRPr kumimoji="1" lang="ja-JP" altLang="en-US" dirty="0">
              <a:latin typeface="メイリオ"/>
              <a:ea typeface="メイリオ"/>
              <a:cs typeface="メイリオ"/>
            </a:endParaRPr>
          </a:p>
        </p:txBody>
      </p:sp>
      <p:sp>
        <p:nvSpPr>
          <p:cNvPr id="10" name="テキスト ボックス 9"/>
          <p:cNvSpPr txBox="1"/>
          <p:nvPr/>
        </p:nvSpPr>
        <p:spPr>
          <a:xfrm>
            <a:off x="2864728" y="5269449"/>
            <a:ext cx="1107996" cy="369332"/>
          </a:xfrm>
          <a:prstGeom prst="rect">
            <a:avLst/>
          </a:prstGeom>
          <a:noFill/>
        </p:spPr>
        <p:txBody>
          <a:bodyPr wrap="none" rtlCol="0">
            <a:spAutoFit/>
          </a:bodyPr>
          <a:lstStyle/>
          <a:p>
            <a:r>
              <a:rPr kumimoji="1" lang="ja-JP" altLang="en-US" dirty="0" smtClean="0">
                <a:latin typeface="メイリオ"/>
                <a:ea typeface="メイリオ"/>
                <a:cs typeface="メイリオ"/>
              </a:rPr>
              <a:t>パソコン</a:t>
            </a:r>
            <a:endParaRPr kumimoji="1" lang="ja-JP" altLang="en-US" dirty="0">
              <a:latin typeface="メイリオ"/>
              <a:ea typeface="メイリオ"/>
              <a:cs typeface="メイリオ"/>
            </a:endParaRPr>
          </a:p>
        </p:txBody>
      </p:sp>
      <p:pic>
        <p:nvPicPr>
          <p:cNvPr id="11" name="図 10"/>
          <p:cNvPicPr>
            <a:picLocks noChangeAspect="1"/>
          </p:cNvPicPr>
          <p:nvPr/>
        </p:nvPicPr>
        <p:blipFill>
          <a:blip r:embed="rId3"/>
          <a:stretch>
            <a:fillRect/>
          </a:stretch>
        </p:blipFill>
        <p:spPr>
          <a:xfrm>
            <a:off x="4321115" y="905933"/>
            <a:ext cx="4680842" cy="2753895"/>
          </a:xfrm>
          <a:prstGeom prst="rect">
            <a:avLst/>
          </a:prstGeom>
        </p:spPr>
      </p:pic>
      <p:pic>
        <p:nvPicPr>
          <p:cNvPr id="9" name="図 8"/>
          <p:cNvPicPr>
            <a:picLocks noChangeAspect="1"/>
          </p:cNvPicPr>
          <p:nvPr/>
        </p:nvPicPr>
        <p:blipFill>
          <a:blip r:embed="rId4"/>
          <a:srcRect l="39991" r="3753"/>
          <a:stretch>
            <a:fillRect/>
          </a:stretch>
        </p:blipFill>
        <p:spPr>
          <a:xfrm>
            <a:off x="2155707" y="2861076"/>
            <a:ext cx="2748945" cy="2408373"/>
          </a:xfrm>
          <a:prstGeom prst="rect">
            <a:avLst/>
          </a:prstGeom>
        </p:spPr>
      </p:pic>
      <p:sp>
        <p:nvSpPr>
          <p:cNvPr id="12" name="テキスト ボックス 11"/>
          <p:cNvSpPr txBox="1"/>
          <p:nvPr/>
        </p:nvSpPr>
        <p:spPr>
          <a:xfrm>
            <a:off x="6278134" y="3659828"/>
            <a:ext cx="2723823" cy="646331"/>
          </a:xfrm>
          <a:prstGeom prst="rect">
            <a:avLst/>
          </a:prstGeom>
          <a:noFill/>
        </p:spPr>
        <p:txBody>
          <a:bodyPr wrap="none" rtlCol="0">
            <a:spAutoFit/>
          </a:bodyPr>
          <a:lstStyle/>
          <a:p>
            <a:r>
              <a:rPr lang="ja-JP" altLang="en-US" dirty="0" smtClean="0">
                <a:latin typeface="メイリオ"/>
                <a:ea typeface="メイリオ"/>
                <a:cs typeface="メイリオ"/>
              </a:rPr>
              <a:t>科学技術用の大型計算機</a:t>
            </a:r>
            <a:endParaRPr lang="en-US" altLang="ja-JP" dirty="0" smtClean="0">
              <a:latin typeface="メイリオ"/>
              <a:ea typeface="メイリオ"/>
              <a:cs typeface="メイリオ"/>
            </a:endParaRPr>
          </a:p>
          <a:p>
            <a:r>
              <a:rPr kumimoji="1" lang="ja-JP" altLang="en-US" dirty="0" smtClean="0">
                <a:latin typeface="メイリオ"/>
                <a:ea typeface="メイリオ"/>
                <a:cs typeface="メイリオ"/>
              </a:rPr>
              <a:t>（地球シミュレータ</a:t>
            </a:r>
            <a:r>
              <a:rPr lang="ja-JP" altLang="en-US" dirty="0" smtClean="0">
                <a:latin typeface="メイリオ"/>
                <a:ea typeface="メイリオ"/>
                <a:cs typeface="メイリオ"/>
              </a:rPr>
              <a:t>）</a:t>
            </a:r>
            <a:endParaRPr kumimoji="1" lang="ja-JP" altLang="en-US" dirty="0">
              <a:latin typeface="メイリオ"/>
              <a:ea typeface="メイリオ"/>
              <a:cs typeface="メイリオ"/>
            </a:endParaRPr>
          </a:p>
        </p:txBody>
      </p:sp>
      <p:sp>
        <p:nvSpPr>
          <p:cNvPr id="13" name="テキスト ボックス 12"/>
          <p:cNvSpPr txBox="1"/>
          <p:nvPr/>
        </p:nvSpPr>
        <p:spPr>
          <a:xfrm>
            <a:off x="5063404" y="4254239"/>
            <a:ext cx="4109569" cy="307777"/>
          </a:xfrm>
          <a:prstGeom prst="rect">
            <a:avLst/>
          </a:prstGeom>
          <a:noFill/>
        </p:spPr>
        <p:txBody>
          <a:bodyPr wrap="none" rtlCol="0">
            <a:spAutoFit/>
          </a:bodyPr>
          <a:lstStyle/>
          <a:p>
            <a:r>
              <a:rPr lang="en-US" altLang="ja-JP" sz="1400" dirty="0" smtClean="0"/>
              <a:t>http://</a:t>
            </a:r>
            <a:r>
              <a:rPr lang="en-US" altLang="ja-JP" sz="1400" dirty="0" err="1" smtClean="0"/>
              <a:t>www.jamstec.go.jp/es/jp/gallery/index.html</a:t>
            </a:r>
            <a:endParaRPr kumimoji="1" lang="ja-JP" altLang="en-US" sz="1400" dirty="0"/>
          </a:p>
        </p:txBody>
      </p:sp>
    </p:spTree>
    <p:extLst>
      <p:ext uri="{BB962C8B-B14F-4D97-AF65-F5344CB8AC3E}">
        <p14:creationId xmlns:p14="http://schemas.microsoft.com/office/powerpoint/2010/main" val="11869692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ja-JP" altLang="en-US"/>
              <a:t>コンピュータを含む機器</a:t>
            </a:r>
          </a:p>
        </p:txBody>
      </p:sp>
      <p:sp>
        <p:nvSpPr>
          <p:cNvPr id="7171" name="Rectangle 3"/>
          <p:cNvSpPr>
            <a:spLocks noGrp="1" noChangeArrowheads="1"/>
          </p:cNvSpPr>
          <p:nvPr>
            <p:ph type="body" idx="1"/>
          </p:nvPr>
        </p:nvSpPr>
        <p:spPr>
          <a:xfrm>
            <a:off x="457200" y="6127750"/>
            <a:ext cx="8229600" cy="469900"/>
          </a:xfrm>
        </p:spPr>
        <p:txBody>
          <a:bodyPr/>
          <a:lstStyle/>
          <a:p>
            <a:r>
              <a:rPr lang="ja-JP" altLang="en-US" sz="2400"/>
              <a:t>電気製品の大半にコンピュータは内蔵されている</a:t>
            </a:r>
          </a:p>
        </p:txBody>
      </p:sp>
      <p:grpSp>
        <p:nvGrpSpPr>
          <p:cNvPr id="2" name="Group 6"/>
          <p:cNvGrpSpPr>
            <a:grpSpLocks/>
          </p:cNvGrpSpPr>
          <p:nvPr/>
        </p:nvGrpSpPr>
        <p:grpSpPr bwMode="auto">
          <a:xfrm>
            <a:off x="684213" y="1295019"/>
            <a:ext cx="2781300" cy="2555875"/>
            <a:chOff x="431" y="1026"/>
            <a:chExt cx="1752" cy="1610"/>
          </a:xfrm>
        </p:grpSpPr>
        <p:pic>
          <p:nvPicPr>
            <p:cNvPr id="7172" name="Picture 4"/>
            <p:cNvPicPr>
              <a:picLocks noChangeAspect="1" noChangeArrowheads="1"/>
            </p:cNvPicPr>
            <p:nvPr/>
          </p:nvPicPr>
          <p:blipFill>
            <a:blip r:embed="rId3"/>
            <a:srcRect/>
            <a:stretch>
              <a:fillRect/>
            </a:stretch>
          </p:blipFill>
          <p:spPr bwMode="auto">
            <a:xfrm>
              <a:off x="431" y="1026"/>
              <a:ext cx="1752" cy="1350"/>
            </a:xfrm>
            <a:prstGeom prst="rect">
              <a:avLst/>
            </a:prstGeom>
            <a:noFill/>
            <a:ln w="28575">
              <a:noFill/>
              <a:miter lim="800000"/>
              <a:headEnd/>
              <a:tailEnd/>
            </a:ln>
            <a:effectLst/>
          </p:spPr>
        </p:pic>
        <p:sp>
          <p:nvSpPr>
            <p:cNvPr id="7173" name="Text Box 5"/>
            <p:cNvSpPr txBox="1">
              <a:spLocks noChangeArrowheads="1"/>
            </p:cNvSpPr>
            <p:nvPr/>
          </p:nvSpPr>
          <p:spPr bwMode="auto">
            <a:xfrm>
              <a:off x="839" y="2387"/>
              <a:ext cx="1000" cy="249"/>
            </a:xfrm>
            <a:prstGeom prst="rect">
              <a:avLst/>
            </a:prstGeom>
            <a:noFill/>
            <a:ln w="28575">
              <a:noFill/>
              <a:miter lim="800000"/>
              <a:headEnd/>
              <a:tailEnd/>
            </a:ln>
            <a:effectLst/>
          </p:spPr>
          <p:txBody>
            <a:bodyPr wrap="none">
              <a:prstTxWarp prst="textNoShape">
                <a:avLst/>
              </a:prstTxWarp>
              <a:spAutoFit/>
            </a:bodyPr>
            <a:lstStyle/>
            <a:p>
              <a:r>
                <a:rPr lang="ja-JP" altLang="en-US"/>
                <a:t>ラベルプリンタ</a:t>
              </a:r>
            </a:p>
          </p:txBody>
        </p:sp>
      </p:grpSp>
      <p:grpSp>
        <p:nvGrpSpPr>
          <p:cNvPr id="3" name="Group 9"/>
          <p:cNvGrpSpPr>
            <a:grpSpLocks/>
          </p:cNvGrpSpPr>
          <p:nvPr/>
        </p:nvGrpSpPr>
        <p:grpSpPr bwMode="auto">
          <a:xfrm>
            <a:off x="3492500" y="1295019"/>
            <a:ext cx="2028825" cy="3275013"/>
            <a:chOff x="2200" y="1026"/>
            <a:chExt cx="1278" cy="2063"/>
          </a:xfrm>
        </p:grpSpPr>
        <p:pic>
          <p:nvPicPr>
            <p:cNvPr id="7175" name="Picture 7"/>
            <p:cNvPicPr>
              <a:picLocks noChangeAspect="1" noChangeArrowheads="1"/>
            </p:cNvPicPr>
            <p:nvPr/>
          </p:nvPicPr>
          <p:blipFill>
            <a:blip r:embed="rId4"/>
            <a:srcRect/>
            <a:stretch>
              <a:fillRect/>
            </a:stretch>
          </p:blipFill>
          <p:spPr bwMode="auto">
            <a:xfrm>
              <a:off x="2200" y="1026"/>
              <a:ext cx="1278" cy="1824"/>
            </a:xfrm>
            <a:prstGeom prst="rect">
              <a:avLst/>
            </a:prstGeom>
            <a:noFill/>
            <a:ln w="28575">
              <a:noFill/>
              <a:miter lim="800000"/>
              <a:headEnd/>
              <a:tailEnd/>
            </a:ln>
            <a:effectLst/>
          </p:spPr>
        </p:pic>
        <p:sp>
          <p:nvSpPr>
            <p:cNvPr id="7176" name="Text Box 8"/>
            <p:cNvSpPr txBox="1">
              <a:spLocks noChangeArrowheads="1"/>
            </p:cNvSpPr>
            <p:nvPr/>
          </p:nvSpPr>
          <p:spPr bwMode="auto">
            <a:xfrm>
              <a:off x="2336" y="2840"/>
              <a:ext cx="1096" cy="249"/>
            </a:xfrm>
            <a:prstGeom prst="rect">
              <a:avLst/>
            </a:prstGeom>
            <a:noFill/>
            <a:ln w="28575">
              <a:noFill/>
              <a:miter lim="800000"/>
              <a:headEnd/>
              <a:tailEnd/>
            </a:ln>
            <a:effectLst/>
          </p:spPr>
          <p:txBody>
            <a:bodyPr wrap="none">
              <a:prstTxWarp prst="textNoShape">
                <a:avLst/>
              </a:prstTxWarp>
              <a:spAutoFit/>
            </a:bodyPr>
            <a:lstStyle/>
            <a:p>
              <a:r>
                <a:rPr lang="ja-JP" altLang="en-US"/>
                <a:t>携帯電話・ＰＤＡ</a:t>
              </a:r>
            </a:p>
          </p:txBody>
        </p:sp>
      </p:grpSp>
      <p:grpSp>
        <p:nvGrpSpPr>
          <p:cNvPr id="4" name="Group 12"/>
          <p:cNvGrpSpPr>
            <a:grpSpLocks/>
          </p:cNvGrpSpPr>
          <p:nvPr/>
        </p:nvGrpSpPr>
        <p:grpSpPr bwMode="auto">
          <a:xfrm>
            <a:off x="5580063" y="1295019"/>
            <a:ext cx="3505200" cy="2163763"/>
            <a:chOff x="3515" y="1026"/>
            <a:chExt cx="2208" cy="1363"/>
          </a:xfrm>
        </p:grpSpPr>
        <p:pic>
          <p:nvPicPr>
            <p:cNvPr id="7178" name="Picture 10"/>
            <p:cNvPicPr>
              <a:picLocks noChangeAspect="1" noChangeArrowheads="1"/>
            </p:cNvPicPr>
            <p:nvPr/>
          </p:nvPicPr>
          <p:blipFill>
            <a:blip r:embed="rId5"/>
            <a:srcRect/>
            <a:stretch>
              <a:fillRect/>
            </a:stretch>
          </p:blipFill>
          <p:spPr bwMode="auto">
            <a:xfrm>
              <a:off x="3515" y="1026"/>
              <a:ext cx="2016" cy="1134"/>
            </a:xfrm>
            <a:prstGeom prst="rect">
              <a:avLst/>
            </a:prstGeom>
            <a:noFill/>
            <a:ln w="28575">
              <a:noFill/>
              <a:miter lim="800000"/>
              <a:headEnd/>
              <a:tailEnd/>
            </a:ln>
            <a:effectLst/>
          </p:spPr>
        </p:pic>
        <p:sp>
          <p:nvSpPr>
            <p:cNvPr id="7179" name="Text Box 11"/>
            <p:cNvSpPr txBox="1">
              <a:spLocks noChangeArrowheads="1"/>
            </p:cNvSpPr>
            <p:nvPr/>
          </p:nvSpPr>
          <p:spPr bwMode="auto">
            <a:xfrm>
              <a:off x="3787" y="2156"/>
              <a:ext cx="1936" cy="233"/>
            </a:xfrm>
            <a:prstGeom prst="rect">
              <a:avLst/>
            </a:prstGeom>
            <a:noFill/>
            <a:ln w="28575">
              <a:noFill/>
              <a:miter lim="800000"/>
              <a:headEnd/>
              <a:tailEnd/>
            </a:ln>
            <a:effectLst/>
          </p:spPr>
          <p:txBody>
            <a:bodyPr wrap="none">
              <a:prstTxWarp prst="textNoShape">
                <a:avLst/>
              </a:prstTxWarp>
              <a:spAutoFit/>
            </a:bodyPr>
            <a:lstStyle/>
            <a:p>
              <a:r>
                <a:rPr lang="ja-JP" altLang="en-US" dirty="0">
                  <a:latin typeface="メイリオ"/>
                  <a:ea typeface="メイリオ"/>
                  <a:cs typeface="メイリオ"/>
                </a:rPr>
                <a:t>ＡＶ機器（</a:t>
              </a:r>
              <a:r>
                <a:rPr lang="en-US" altLang="ja-JP" dirty="0">
                  <a:latin typeface="メイリオ"/>
                  <a:ea typeface="メイリオ"/>
                  <a:cs typeface="メイリオ"/>
                </a:rPr>
                <a:t>DVD </a:t>
              </a:r>
              <a:r>
                <a:rPr lang="ja-JP" altLang="en-US" dirty="0">
                  <a:latin typeface="メイリオ"/>
                  <a:ea typeface="メイリオ"/>
                  <a:cs typeface="メイリオ"/>
                </a:rPr>
                <a:t>プレーヤ）</a:t>
              </a:r>
            </a:p>
          </p:txBody>
        </p:sp>
      </p:grpSp>
      <p:grpSp>
        <p:nvGrpSpPr>
          <p:cNvPr id="5" name="Group 15"/>
          <p:cNvGrpSpPr>
            <a:grpSpLocks/>
          </p:cNvGrpSpPr>
          <p:nvPr/>
        </p:nvGrpSpPr>
        <p:grpSpPr bwMode="auto">
          <a:xfrm>
            <a:off x="4932363" y="2420938"/>
            <a:ext cx="2324100" cy="3106737"/>
            <a:chOff x="3107" y="1797"/>
            <a:chExt cx="1464" cy="1957"/>
          </a:xfrm>
        </p:grpSpPr>
        <p:pic>
          <p:nvPicPr>
            <p:cNvPr id="7181" name="Picture 13"/>
            <p:cNvPicPr>
              <a:picLocks noChangeAspect="1" noChangeArrowheads="1"/>
            </p:cNvPicPr>
            <p:nvPr/>
          </p:nvPicPr>
          <p:blipFill>
            <a:blip r:embed="rId6"/>
            <a:srcRect/>
            <a:stretch>
              <a:fillRect/>
            </a:stretch>
          </p:blipFill>
          <p:spPr bwMode="auto">
            <a:xfrm>
              <a:off x="3107" y="1797"/>
              <a:ext cx="1464" cy="1710"/>
            </a:xfrm>
            <a:prstGeom prst="rect">
              <a:avLst/>
            </a:prstGeom>
            <a:noFill/>
            <a:ln w="28575">
              <a:noFill/>
              <a:miter lim="800000"/>
              <a:headEnd/>
              <a:tailEnd/>
            </a:ln>
            <a:effectLst/>
          </p:spPr>
        </p:pic>
        <p:sp>
          <p:nvSpPr>
            <p:cNvPr id="7182" name="Text Box 14"/>
            <p:cNvSpPr txBox="1">
              <a:spLocks noChangeArrowheads="1"/>
            </p:cNvSpPr>
            <p:nvPr/>
          </p:nvSpPr>
          <p:spPr bwMode="auto">
            <a:xfrm>
              <a:off x="3742" y="3521"/>
              <a:ext cx="262" cy="233"/>
            </a:xfrm>
            <a:prstGeom prst="rect">
              <a:avLst/>
            </a:prstGeom>
            <a:noFill/>
            <a:ln w="28575">
              <a:noFill/>
              <a:miter lim="800000"/>
              <a:headEnd/>
              <a:tailEnd/>
            </a:ln>
            <a:effectLst/>
          </p:spPr>
          <p:txBody>
            <a:bodyPr wrap="none">
              <a:prstTxWarp prst="textNoShape">
                <a:avLst/>
              </a:prstTxWarp>
              <a:spAutoFit/>
            </a:bodyPr>
            <a:lstStyle/>
            <a:p>
              <a:r>
                <a:rPr lang="ja-JP" altLang="en-US">
                  <a:ea typeface="メイリオ"/>
                </a:rPr>
                <a:t>秤</a:t>
              </a:r>
            </a:p>
          </p:txBody>
        </p:sp>
      </p:grpSp>
      <p:grpSp>
        <p:nvGrpSpPr>
          <p:cNvPr id="6" name="Group 18"/>
          <p:cNvGrpSpPr>
            <a:grpSpLocks/>
          </p:cNvGrpSpPr>
          <p:nvPr/>
        </p:nvGrpSpPr>
        <p:grpSpPr bwMode="auto">
          <a:xfrm>
            <a:off x="1547813" y="1942719"/>
            <a:ext cx="2543175" cy="2700338"/>
            <a:chOff x="975" y="1434"/>
            <a:chExt cx="1602" cy="1701"/>
          </a:xfrm>
        </p:grpSpPr>
        <p:pic>
          <p:nvPicPr>
            <p:cNvPr id="7184" name="Picture 16"/>
            <p:cNvPicPr>
              <a:picLocks noChangeAspect="1" noChangeArrowheads="1"/>
            </p:cNvPicPr>
            <p:nvPr/>
          </p:nvPicPr>
          <p:blipFill>
            <a:blip r:embed="rId7"/>
            <a:srcRect/>
            <a:stretch>
              <a:fillRect/>
            </a:stretch>
          </p:blipFill>
          <p:spPr bwMode="auto">
            <a:xfrm>
              <a:off x="975" y="1434"/>
              <a:ext cx="1602" cy="1464"/>
            </a:xfrm>
            <a:prstGeom prst="rect">
              <a:avLst/>
            </a:prstGeom>
            <a:noFill/>
            <a:ln w="28575">
              <a:noFill/>
              <a:miter lim="800000"/>
              <a:headEnd/>
              <a:tailEnd/>
            </a:ln>
            <a:effectLst/>
          </p:spPr>
        </p:pic>
        <p:sp>
          <p:nvSpPr>
            <p:cNvPr id="7185" name="Text Box 17"/>
            <p:cNvSpPr txBox="1">
              <a:spLocks noChangeArrowheads="1"/>
            </p:cNvSpPr>
            <p:nvPr/>
          </p:nvSpPr>
          <p:spPr bwMode="auto">
            <a:xfrm>
              <a:off x="1303" y="2886"/>
              <a:ext cx="870" cy="249"/>
            </a:xfrm>
            <a:prstGeom prst="rect">
              <a:avLst/>
            </a:prstGeom>
            <a:noFill/>
            <a:ln w="28575">
              <a:noFill/>
              <a:miter lim="800000"/>
              <a:headEnd/>
              <a:tailEnd/>
            </a:ln>
            <a:effectLst/>
          </p:spPr>
          <p:txBody>
            <a:bodyPr wrap="none">
              <a:prstTxWarp prst="textNoShape">
                <a:avLst/>
              </a:prstTxWarp>
              <a:spAutoFit/>
            </a:bodyPr>
            <a:lstStyle/>
            <a:p>
              <a:r>
                <a:rPr lang="ja-JP" altLang="en-US"/>
                <a:t>ビデオカメラ</a:t>
              </a:r>
            </a:p>
          </p:txBody>
        </p:sp>
      </p:grpSp>
      <p:grpSp>
        <p:nvGrpSpPr>
          <p:cNvPr id="7" name="Group 21"/>
          <p:cNvGrpSpPr>
            <a:grpSpLocks/>
          </p:cNvGrpSpPr>
          <p:nvPr/>
        </p:nvGrpSpPr>
        <p:grpSpPr bwMode="auto">
          <a:xfrm>
            <a:off x="971550" y="2349500"/>
            <a:ext cx="1743075" cy="3275013"/>
            <a:chOff x="612" y="1480"/>
            <a:chExt cx="1098" cy="2063"/>
          </a:xfrm>
        </p:grpSpPr>
        <p:pic>
          <p:nvPicPr>
            <p:cNvPr id="7187" name="Picture 19"/>
            <p:cNvPicPr>
              <a:picLocks noChangeAspect="1" noChangeArrowheads="1"/>
            </p:cNvPicPr>
            <p:nvPr/>
          </p:nvPicPr>
          <p:blipFill>
            <a:blip r:embed="rId8"/>
            <a:srcRect/>
            <a:stretch>
              <a:fillRect/>
            </a:stretch>
          </p:blipFill>
          <p:spPr bwMode="auto">
            <a:xfrm>
              <a:off x="612" y="1480"/>
              <a:ext cx="1098" cy="1848"/>
            </a:xfrm>
            <a:prstGeom prst="rect">
              <a:avLst/>
            </a:prstGeom>
            <a:noFill/>
            <a:ln w="28575">
              <a:noFill/>
              <a:miter lim="800000"/>
              <a:headEnd/>
              <a:tailEnd/>
            </a:ln>
            <a:effectLst/>
          </p:spPr>
        </p:pic>
        <p:sp>
          <p:nvSpPr>
            <p:cNvPr id="7188" name="Text Box 20"/>
            <p:cNvSpPr txBox="1">
              <a:spLocks noChangeArrowheads="1"/>
            </p:cNvSpPr>
            <p:nvPr/>
          </p:nvSpPr>
          <p:spPr bwMode="auto">
            <a:xfrm>
              <a:off x="930" y="3294"/>
              <a:ext cx="473" cy="249"/>
            </a:xfrm>
            <a:prstGeom prst="rect">
              <a:avLst/>
            </a:prstGeom>
            <a:noFill/>
            <a:ln w="28575">
              <a:noFill/>
              <a:miter lim="800000"/>
              <a:headEnd/>
              <a:tailEnd/>
            </a:ln>
            <a:effectLst/>
          </p:spPr>
          <p:txBody>
            <a:bodyPr wrap="none">
              <a:prstTxWarp prst="textNoShape">
                <a:avLst/>
              </a:prstTxWarp>
              <a:spAutoFit/>
            </a:bodyPr>
            <a:lstStyle/>
            <a:p>
              <a:r>
                <a:rPr lang="ja-JP" altLang="en-US"/>
                <a:t>カメラ</a:t>
              </a:r>
            </a:p>
          </p:txBody>
        </p:sp>
      </p:grpSp>
      <p:grpSp>
        <p:nvGrpSpPr>
          <p:cNvPr id="8" name="Group 24"/>
          <p:cNvGrpSpPr>
            <a:grpSpLocks/>
          </p:cNvGrpSpPr>
          <p:nvPr/>
        </p:nvGrpSpPr>
        <p:grpSpPr bwMode="auto">
          <a:xfrm>
            <a:off x="2801938" y="2708275"/>
            <a:ext cx="2032000" cy="3389313"/>
            <a:chOff x="1765" y="1706"/>
            <a:chExt cx="1280" cy="2135"/>
          </a:xfrm>
        </p:grpSpPr>
        <p:pic>
          <p:nvPicPr>
            <p:cNvPr id="7190" name="Picture 22"/>
            <p:cNvPicPr>
              <a:picLocks noChangeAspect="1" noChangeArrowheads="1"/>
            </p:cNvPicPr>
            <p:nvPr/>
          </p:nvPicPr>
          <p:blipFill>
            <a:blip r:embed="rId9"/>
            <a:srcRect/>
            <a:stretch>
              <a:fillRect/>
            </a:stretch>
          </p:blipFill>
          <p:spPr bwMode="auto">
            <a:xfrm>
              <a:off x="1837" y="1706"/>
              <a:ext cx="1200" cy="1758"/>
            </a:xfrm>
            <a:prstGeom prst="rect">
              <a:avLst/>
            </a:prstGeom>
            <a:noFill/>
            <a:ln w="28575">
              <a:noFill/>
              <a:miter lim="800000"/>
              <a:headEnd/>
              <a:tailEnd/>
            </a:ln>
            <a:effectLst/>
          </p:spPr>
        </p:pic>
        <p:sp>
          <p:nvSpPr>
            <p:cNvPr id="7191" name="Text Box 23"/>
            <p:cNvSpPr txBox="1">
              <a:spLocks noChangeArrowheads="1"/>
            </p:cNvSpPr>
            <p:nvPr/>
          </p:nvSpPr>
          <p:spPr bwMode="auto">
            <a:xfrm>
              <a:off x="1765" y="3434"/>
              <a:ext cx="1280" cy="407"/>
            </a:xfrm>
            <a:prstGeom prst="rect">
              <a:avLst/>
            </a:prstGeom>
            <a:noFill/>
            <a:ln w="28575">
              <a:noFill/>
              <a:miter lim="800000"/>
              <a:headEnd/>
              <a:tailEnd/>
            </a:ln>
            <a:effectLst/>
          </p:spPr>
          <p:txBody>
            <a:bodyPr wrap="none">
              <a:prstTxWarp prst="textNoShape">
                <a:avLst/>
              </a:prstTxWarp>
              <a:spAutoFit/>
            </a:bodyPr>
            <a:lstStyle/>
            <a:p>
              <a:pPr algn="ctr"/>
              <a:r>
                <a:rPr lang="ja-JP" altLang="en-US">
                  <a:ea typeface="メイリオ"/>
                </a:rPr>
                <a:t>デジタルカメラ，</a:t>
              </a:r>
              <a:endParaRPr lang="en-US" altLang="ja-JP">
                <a:ea typeface="メイリオ"/>
              </a:endParaRPr>
            </a:p>
            <a:p>
              <a:pPr algn="ctr"/>
              <a:r>
                <a:rPr lang="ja-JP" altLang="en-US">
                  <a:ea typeface="メイリオ"/>
                </a:rPr>
                <a:t>ストロボ</a:t>
              </a:r>
            </a:p>
          </p:txBody>
        </p:sp>
      </p:grpSp>
      <p:grpSp>
        <p:nvGrpSpPr>
          <p:cNvPr id="9" name="Group 27"/>
          <p:cNvGrpSpPr>
            <a:grpSpLocks/>
          </p:cNvGrpSpPr>
          <p:nvPr/>
        </p:nvGrpSpPr>
        <p:grpSpPr bwMode="auto">
          <a:xfrm>
            <a:off x="5940425" y="3716338"/>
            <a:ext cx="2238375" cy="2176462"/>
            <a:chOff x="3742" y="2341"/>
            <a:chExt cx="1410" cy="1371"/>
          </a:xfrm>
        </p:grpSpPr>
        <p:pic>
          <p:nvPicPr>
            <p:cNvPr id="7193" name="Picture 25"/>
            <p:cNvPicPr>
              <a:picLocks noChangeAspect="1" noChangeArrowheads="1"/>
            </p:cNvPicPr>
            <p:nvPr/>
          </p:nvPicPr>
          <p:blipFill>
            <a:blip r:embed="rId10"/>
            <a:srcRect/>
            <a:stretch>
              <a:fillRect/>
            </a:stretch>
          </p:blipFill>
          <p:spPr bwMode="auto">
            <a:xfrm>
              <a:off x="3742" y="2341"/>
              <a:ext cx="1410" cy="1152"/>
            </a:xfrm>
            <a:prstGeom prst="rect">
              <a:avLst/>
            </a:prstGeom>
            <a:noFill/>
            <a:ln w="28575">
              <a:noFill/>
              <a:miter lim="800000"/>
              <a:headEnd/>
              <a:tailEnd/>
            </a:ln>
            <a:effectLst/>
          </p:spPr>
        </p:pic>
        <p:sp>
          <p:nvSpPr>
            <p:cNvPr id="7194" name="Text Box 26"/>
            <p:cNvSpPr txBox="1">
              <a:spLocks noChangeArrowheads="1"/>
            </p:cNvSpPr>
            <p:nvPr/>
          </p:nvSpPr>
          <p:spPr bwMode="auto">
            <a:xfrm>
              <a:off x="4241" y="3479"/>
              <a:ext cx="698" cy="233"/>
            </a:xfrm>
            <a:prstGeom prst="rect">
              <a:avLst/>
            </a:prstGeom>
            <a:noFill/>
            <a:ln w="28575">
              <a:noFill/>
              <a:miter lim="800000"/>
              <a:headEnd/>
              <a:tailEnd/>
            </a:ln>
            <a:effectLst/>
          </p:spPr>
          <p:txBody>
            <a:bodyPr wrap="none">
              <a:prstTxWarp prst="textNoShape">
                <a:avLst/>
              </a:prstTxWarp>
              <a:spAutoFit/>
            </a:bodyPr>
            <a:lstStyle/>
            <a:p>
              <a:r>
                <a:rPr lang="ja-JP" altLang="en-US">
                  <a:ea typeface="メイリオ"/>
                </a:rPr>
                <a:t>エアコン</a:t>
              </a:r>
            </a:p>
          </p:txBody>
        </p:sp>
      </p:grpSp>
      <p:grpSp>
        <p:nvGrpSpPr>
          <p:cNvPr id="10" name="Group 30"/>
          <p:cNvGrpSpPr>
            <a:grpSpLocks/>
          </p:cNvGrpSpPr>
          <p:nvPr/>
        </p:nvGrpSpPr>
        <p:grpSpPr bwMode="auto">
          <a:xfrm>
            <a:off x="611188" y="2924175"/>
            <a:ext cx="2209800" cy="3106738"/>
            <a:chOff x="385" y="1842"/>
            <a:chExt cx="1392" cy="1957"/>
          </a:xfrm>
        </p:grpSpPr>
        <p:pic>
          <p:nvPicPr>
            <p:cNvPr id="7196" name="Picture 28"/>
            <p:cNvPicPr>
              <a:picLocks noChangeAspect="1" noChangeArrowheads="1"/>
            </p:cNvPicPr>
            <p:nvPr/>
          </p:nvPicPr>
          <p:blipFill>
            <a:blip r:embed="rId11"/>
            <a:srcRect/>
            <a:stretch>
              <a:fillRect/>
            </a:stretch>
          </p:blipFill>
          <p:spPr bwMode="auto">
            <a:xfrm>
              <a:off x="385" y="1842"/>
              <a:ext cx="1392" cy="1740"/>
            </a:xfrm>
            <a:prstGeom prst="rect">
              <a:avLst/>
            </a:prstGeom>
            <a:noFill/>
            <a:ln w="28575">
              <a:noFill/>
              <a:miter lim="800000"/>
              <a:headEnd/>
              <a:tailEnd/>
            </a:ln>
            <a:effectLst/>
          </p:spPr>
        </p:pic>
        <p:sp>
          <p:nvSpPr>
            <p:cNvPr id="7197" name="Text Box 29"/>
            <p:cNvSpPr txBox="1">
              <a:spLocks noChangeArrowheads="1"/>
            </p:cNvSpPr>
            <p:nvPr/>
          </p:nvSpPr>
          <p:spPr bwMode="auto">
            <a:xfrm>
              <a:off x="612" y="3566"/>
              <a:ext cx="989" cy="233"/>
            </a:xfrm>
            <a:prstGeom prst="rect">
              <a:avLst/>
            </a:prstGeom>
            <a:noFill/>
            <a:ln w="28575">
              <a:noFill/>
              <a:miter lim="800000"/>
              <a:headEnd/>
              <a:tailEnd/>
            </a:ln>
            <a:effectLst/>
          </p:spPr>
          <p:txBody>
            <a:bodyPr wrap="none">
              <a:prstTxWarp prst="textNoShape">
                <a:avLst/>
              </a:prstTxWarp>
              <a:spAutoFit/>
            </a:bodyPr>
            <a:lstStyle/>
            <a:p>
              <a:r>
                <a:rPr lang="ja-JP" altLang="en-US">
                  <a:ea typeface="メイリオ"/>
                </a:rPr>
                <a:t>湯沸しポット</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heckerboard(across)">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heckerboard(across)">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171">
                                            <p:txEl>
                                              <p:pRg st="0" end="0"/>
                                            </p:txEl>
                                          </p:spTgt>
                                        </p:tgtEl>
                                        <p:attrNameLst>
                                          <p:attrName>style.visibility</p:attrName>
                                        </p:attrNameLst>
                                      </p:cBhvr>
                                      <p:to>
                                        <p:strVal val="visible"/>
                                      </p:to>
                                    </p:set>
                                    <p:anim calcmode="lin" valueType="num">
                                      <p:cBhvr additive="base">
                                        <p:cTn id="52"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199" y="132588"/>
            <a:ext cx="8350865" cy="773345"/>
          </a:xfrm>
        </p:spPr>
        <p:txBody>
          <a:bodyPr>
            <a:normAutofit fontScale="90000"/>
          </a:bodyPr>
          <a:lstStyle/>
          <a:p>
            <a:r>
              <a:rPr lang="ja-JP" altLang="en-US" dirty="0"/>
              <a:t>なぜコンピュータを使うのか？</a:t>
            </a:r>
          </a:p>
        </p:txBody>
      </p:sp>
      <p:sp>
        <p:nvSpPr>
          <p:cNvPr id="10243" name="Rectangle 3"/>
          <p:cNvSpPr>
            <a:spLocks noGrp="1" noChangeArrowheads="1"/>
          </p:cNvSpPr>
          <p:nvPr>
            <p:ph type="body" idx="1"/>
          </p:nvPr>
        </p:nvSpPr>
        <p:spPr>
          <a:xfrm>
            <a:off x="245806" y="1351935"/>
            <a:ext cx="8562258" cy="5353665"/>
          </a:xfrm>
        </p:spPr>
        <p:txBody>
          <a:bodyPr/>
          <a:lstStyle/>
          <a:p>
            <a:r>
              <a:rPr lang="ja-JP" altLang="en-US" dirty="0"/>
              <a:t>汎用性・柔軟性</a:t>
            </a:r>
            <a:endParaRPr lang="en-US" altLang="ja-JP" dirty="0"/>
          </a:p>
          <a:p>
            <a:pPr lvl="1"/>
            <a:r>
              <a:rPr lang="ja-JP" altLang="en-US" dirty="0"/>
              <a:t>ハードウェアを変更しなくても，プログラムを変えるだけで動作が変わる</a:t>
            </a:r>
            <a:r>
              <a:rPr lang="en-US" altLang="ja-JP" dirty="0"/>
              <a:t/>
            </a:r>
            <a:br>
              <a:rPr lang="en-US" altLang="ja-JP" dirty="0"/>
            </a:br>
            <a:r>
              <a:rPr lang="en-US" altLang="ja-JP" dirty="0" err="1">
                <a:sym typeface="Wingdings" pitchFamily="-112" charset="2"/>
              </a:rPr>
              <a:t></a:t>
            </a:r>
            <a:r>
              <a:rPr lang="en-US" altLang="ja-JP" dirty="0">
                <a:sym typeface="Wingdings" pitchFamily="-112" charset="2"/>
              </a:rPr>
              <a:t> </a:t>
            </a:r>
            <a:r>
              <a:rPr lang="ja-JP" altLang="en-US" dirty="0">
                <a:sym typeface="Wingdings" pitchFamily="-112" charset="2"/>
              </a:rPr>
              <a:t>ハードウェアを大量生産可能</a:t>
            </a:r>
            <a:r>
              <a:rPr lang="en-US" altLang="ja-JP" dirty="0">
                <a:sym typeface="Wingdings" pitchFamily="-112" charset="2"/>
              </a:rPr>
              <a:t/>
            </a:r>
            <a:br>
              <a:rPr lang="en-US" altLang="ja-JP" dirty="0">
                <a:sym typeface="Wingdings" pitchFamily="-112" charset="2"/>
              </a:rPr>
            </a:br>
            <a:r>
              <a:rPr lang="en-US" altLang="ja-JP" dirty="0" err="1">
                <a:sym typeface="Wingdings" pitchFamily="-112" charset="2"/>
              </a:rPr>
              <a:t></a:t>
            </a:r>
            <a:r>
              <a:rPr lang="en-US" altLang="ja-JP" dirty="0">
                <a:sym typeface="Wingdings" pitchFamily="-112" charset="2"/>
              </a:rPr>
              <a:t> </a:t>
            </a:r>
            <a:r>
              <a:rPr lang="ja-JP" altLang="en-US" dirty="0">
                <a:sym typeface="Wingdings" pitchFamily="-112" charset="2"/>
              </a:rPr>
              <a:t>製品開発が容易（締め切り間際の仕様変更など）</a:t>
            </a:r>
            <a:endParaRPr lang="en-US" altLang="ja-JP" dirty="0">
              <a:sym typeface="Wingdings" pitchFamily="-112" charset="2"/>
            </a:endParaRPr>
          </a:p>
          <a:p>
            <a:r>
              <a:rPr lang="ja-JP" altLang="en-US" dirty="0"/>
              <a:t>むだが少ない・高機能</a:t>
            </a:r>
            <a:endParaRPr lang="en-US" altLang="ja-JP" dirty="0"/>
          </a:p>
          <a:p>
            <a:pPr lvl="1"/>
            <a:r>
              <a:rPr lang="ja-JP" altLang="en-US" dirty="0"/>
              <a:t>１つの回路を様々な目的に使う（単機能の回路がない）</a:t>
            </a:r>
            <a:r>
              <a:rPr lang="en-US" altLang="ja-JP" dirty="0"/>
              <a:t/>
            </a:r>
            <a:br>
              <a:rPr lang="en-US" altLang="ja-JP" dirty="0"/>
            </a:br>
            <a:r>
              <a:rPr lang="en-US" altLang="ja-JP" dirty="0" err="1">
                <a:sym typeface="Wingdings" pitchFamily="-112" charset="2"/>
              </a:rPr>
              <a:t></a:t>
            </a:r>
            <a:r>
              <a:rPr lang="en-US" altLang="ja-JP" dirty="0">
                <a:sym typeface="Wingdings" pitchFamily="-112" charset="2"/>
              </a:rPr>
              <a:t> </a:t>
            </a:r>
            <a:r>
              <a:rPr lang="ja-JP" altLang="en-US" dirty="0">
                <a:sym typeface="Wingdings" pitchFamily="-112" charset="2"/>
              </a:rPr>
              <a:t>簡単で小さな回路で目的の機能を実現可能</a:t>
            </a:r>
            <a:r>
              <a:rPr lang="en-US" altLang="ja-JP" dirty="0">
                <a:sym typeface="Wingdings" pitchFamily="-112" charset="2"/>
              </a:rPr>
              <a:t/>
            </a:r>
            <a:br>
              <a:rPr lang="en-US" altLang="ja-JP" dirty="0">
                <a:sym typeface="Wingdings" pitchFamily="-112" charset="2"/>
              </a:rPr>
            </a:br>
            <a:r>
              <a:rPr lang="en-US" altLang="ja-JP" dirty="0" err="1">
                <a:sym typeface="Wingdings" pitchFamily="-112" charset="2"/>
              </a:rPr>
              <a:t></a:t>
            </a:r>
            <a:r>
              <a:rPr lang="en-US" altLang="ja-JP" dirty="0">
                <a:sym typeface="Wingdings" pitchFamily="-112" charset="2"/>
              </a:rPr>
              <a:t> </a:t>
            </a:r>
            <a:r>
              <a:rPr lang="ja-JP" altLang="en-US" dirty="0">
                <a:sym typeface="Wingdings" pitchFamily="-112" charset="2"/>
              </a:rPr>
              <a:t>高度なユーザインタフェースなど，高度で洗練された機能を提供可能</a:t>
            </a:r>
            <a:r>
              <a:rPr lang="en-US" altLang="ja-JP" dirty="0">
                <a:sym typeface="Wingdings" pitchFamily="-112" charset="2"/>
              </a:rPr>
              <a:t/>
            </a:r>
            <a:br>
              <a:rPr lang="en-US" altLang="ja-JP" dirty="0">
                <a:sym typeface="Wingdings" pitchFamily="-112" charset="2"/>
              </a:rPr>
            </a:br>
            <a:endParaRPr lang="en-US" altLang="ja-JP" dirty="0">
              <a:sym typeface="Wingdings" pitchFamily="-112" charset="2"/>
            </a:endParaRPr>
          </a:p>
          <a:p>
            <a:pPr lvl="1"/>
            <a:endParaRPr lang="ja-JP" altLang="en-US" dirty="0"/>
          </a:p>
        </p:txBody>
      </p:sp>
    </p:spTree>
    <p:extLst>
      <p:ext uri="{BB962C8B-B14F-4D97-AF65-F5344CB8AC3E}">
        <p14:creationId xmlns:p14="http://schemas.microsoft.com/office/powerpoint/2010/main" val="1378503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コンピュータの種類</a:t>
            </a:r>
            <a:endParaRPr lang="ja-JP" altLang="en-US" dirty="0"/>
          </a:p>
        </p:txBody>
      </p:sp>
      <p:sp>
        <p:nvSpPr>
          <p:cNvPr id="3" name="コンテンツ プレースホルダ 2"/>
          <p:cNvSpPr>
            <a:spLocks noGrp="1"/>
          </p:cNvSpPr>
          <p:nvPr>
            <p:ph idx="1"/>
          </p:nvPr>
        </p:nvSpPr>
        <p:spPr/>
        <p:txBody>
          <a:bodyPr/>
          <a:lstStyle/>
          <a:p>
            <a:r>
              <a:rPr lang="ja-JP" altLang="en-US" dirty="0" smtClean="0"/>
              <a:t>パソコン（個人用，事務用）</a:t>
            </a:r>
            <a:endParaRPr lang="en-US" altLang="ja-JP" dirty="0" smtClean="0"/>
          </a:p>
          <a:p>
            <a:r>
              <a:rPr lang="ja-JP" altLang="en-US" dirty="0" smtClean="0">
                <a:solidFill>
                  <a:srgbClr val="FF0000"/>
                </a:solidFill>
              </a:rPr>
              <a:t>汎用コンピュータ</a:t>
            </a:r>
            <a:endParaRPr lang="en-US" altLang="ja-JP" dirty="0" smtClean="0">
              <a:solidFill>
                <a:srgbClr val="FF0000"/>
              </a:solidFill>
            </a:endParaRPr>
          </a:p>
          <a:p>
            <a:pPr lvl="1"/>
            <a:r>
              <a:rPr lang="ja-JP" altLang="en-US" dirty="0" smtClean="0"/>
              <a:t>主に銀行などで使われている．企業会計など向け．</a:t>
            </a:r>
            <a:endParaRPr lang="en-US" altLang="ja-JP" dirty="0" smtClean="0"/>
          </a:p>
          <a:p>
            <a:pPr lvl="1"/>
            <a:r>
              <a:rPr lang="ja-JP" altLang="en-US" dirty="0" smtClean="0"/>
              <a:t>信頼性が高く，データの入出力処理も早い．</a:t>
            </a:r>
            <a:endParaRPr lang="en-US" altLang="ja-JP" dirty="0" smtClean="0"/>
          </a:p>
          <a:p>
            <a:pPr lvl="1"/>
            <a:r>
              <a:rPr lang="ja-JP" altLang="en-US" dirty="0" smtClean="0">
                <a:solidFill>
                  <a:srgbClr val="FF0000"/>
                </a:solidFill>
              </a:rPr>
              <a:t>データセンター</a:t>
            </a:r>
            <a:r>
              <a:rPr lang="ja-JP" altLang="en-US" dirty="0" smtClean="0"/>
              <a:t>に取って代わられてきている．</a:t>
            </a:r>
            <a:endParaRPr lang="en-US" altLang="ja-JP" dirty="0" smtClean="0"/>
          </a:p>
          <a:p>
            <a:r>
              <a:rPr lang="ja-JP" altLang="en-US" dirty="0" smtClean="0">
                <a:solidFill>
                  <a:srgbClr val="FF0000"/>
                </a:solidFill>
              </a:rPr>
              <a:t>スーパーコンピュータ</a:t>
            </a:r>
            <a:endParaRPr lang="en-US" altLang="ja-JP" dirty="0" smtClean="0">
              <a:solidFill>
                <a:srgbClr val="FF0000"/>
              </a:solidFill>
            </a:endParaRPr>
          </a:p>
          <a:p>
            <a:pPr lvl="1"/>
            <a:r>
              <a:rPr lang="ja-JP" altLang="en-US" dirty="0" smtClean="0"/>
              <a:t>各種シミュレーションなど，科学技術計算向け．</a:t>
            </a:r>
            <a:endParaRPr lang="en-US" altLang="ja-JP" dirty="0" smtClean="0"/>
          </a:p>
          <a:p>
            <a:pPr lvl="2"/>
            <a:r>
              <a:rPr lang="ja-JP" altLang="en-US" dirty="0" smtClean="0"/>
              <a:t>流体（空気抵抗），気象，自動車の衝突安全性などの計算</a:t>
            </a:r>
            <a:endParaRPr lang="en-US" altLang="ja-JP" dirty="0" smtClean="0"/>
          </a:p>
          <a:p>
            <a:r>
              <a:rPr lang="ja-JP" altLang="en-US" dirty="0" smtClean="0">
                <a:solidFill>
                  <a:srgbClr val="FF0000"/>
                </a:solidFill>
              </a:rPr>
              <a:t>サーバ</a:t>
            </a:r>
            <a:endParaRPr lang="en-US" altLang="ja-JP" dirty="0" smtClean="0">
              <a:solidFill>
                <a:srgbClr val="FF0000"/>
              </a:solidFill>
            </a:endParaRPr>
          </a:p>
          <a:p>
            <a:pPr lvl="1"/>
            <a:r>
              <a:rPr lang="ja-JP" altLang="en-US" dirty="0" smtClean="0"/>
              <a:t>ホームページの運営側で用いる．</a:t>
            </a:r>
            <a:endParaRPr lang="en-US" altLang="ja-JP" dirty="0" smtClean="0"/>
          </a:p>
          <a:p>
            <a:pPr lvl="1"/>
            <a:r>
              <a:rPr lang="ja-JP" altLang="en-US" dirty="0" smtClean="0"/>
              <a:t>パソコンでもできるが，大規模なものもある．</a:t>
            </a:r>
            <a:r>
              <a:rPr lang="en-US" altLang="ja-JP" dirty="0" smtClean="0"/>
              <a:t/>
            </a:r>
            <a:br>
              <a:rPr lang="en-US" altLang="ja-JP" dirty="0" smtClean="0"/>
            </a:br>
            <a:r>
              <a:rPr lang="ja-JP" altLang="en-US" dirty="0" smtClean="0"/>
              <a:t>（データセンターなど）</a:t>
            </a:r>
            <a:endParaRPr lang="en-US" altLang="ja-JP" dirty="0" smtClean="0"/>
          </a:p>
          <a:p>
            <a:pPr lvl="1"/>
            <a:endParaRPr lang="en-US" altLang="ja-JP" dirty="0" smtClean="0"/>
          </a:p>
        </p:txBody>
      </p:sp>
      <p:sp>
        <p:nvSpPr>
          <p:cNvPr id="4" name="メモ 3"/>
          <p:cNvSpPr/>
          <p:nvPr/>
        </p:nvSpPr>
        <p:spPr>
          <a:xfrm>
            <a:off x="834879" y="1597429"/>
            <a:ext cx="644815" cy="323377"/>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メモ 4"/>
          <p:cNvSpPr/>
          <p:nvPr/>
        </p:nvSpPr>
        <p:spPr>
          <a:xfrm>
            <a:off x="834879" y="3382696"/>
            <a:ext cx="1279825" cy="323377"/>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メモ 6"/>
          <p:cNvSpPr/>
          <p:nvPr/>
        </p:nvSpPr>
        <p:spPr>
          <a:xfrm>
            <a:off x="834880" y="4670724"/>
            <a:ext cx="1052180" cy="323377"/>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24858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ppt_x"/>
                                          </p:val>
                                        </p:tav>
                                      </p:tavLst>
                                    </p:anim>
                                    <p:anim calcmode="lin" valueType="num">
                                      <p:cBhvr additive="base">
                                        <p:cTn id="19" dur="500"/>
                                        <p:tgtEl>
                                          <p:spTgt spid="7"/>
                                        </p:tgtEl>
                                        <p:attrNameLst>
                                          <p:attrName>ppt_y</p:attrName>
                                        </p:attrNameLst>
                                      </p:cBhvr>
                                      <p:tavLst>
                                        <p:tav tm="0">
                                          <p:val>
                                            <p:strVal val="ppt_y"/>
                                          </p:val>
                                        </p:tav>
                                        <p:tav tm="100000">
                                          <p:val>
                                            <p:strVal val="1+ppt_h/2"/>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小さなコンピュータ</a:t>
            </a:r>
            <a:endParaRPr lang="ja-JP" altLang="en-US" dirty="0"/>
          </a:p>
        </p:txBody>
      </p:sp>
      <p:sp>
        <p:nvSpPr>
          <p:cNvPr id="3" name="コンテンツ プレースホルダ 2"/>
          <p:cNvSpPr>
            <a:spLocks noGrp="1"/>
          </p:cNvSpPr>
          <p:nvPr>
            <p:ph idx="1"/>
          </p:nvPr>
        </p:nvSpPr>
        <p:spPr/>
        <p:txBody>
          <a:bodyPr/>
          <a:lstStyle/>
          <a:p>
            <a:r>
              <a:rPr lang="ja-JP" altLang="en-US" dirty="0" smtClean="0"/>
              <a:t>家電機器などに組み込まれたコンピュータ</a:t>
            </a:r>
            <a:endParaRPr lang="en-US" altLang="ja-JP" dirty="0" smtClean="0"/>
          </a:p>
          <a:p>
            <a:pPr lvl="1"/>
            <a:r>
              <a:rPr lang="ja-JP" altLang="en-US" dirty="0" smtClean="0">
                <a:solidFill>
                  <a:srgbClr val="FF0000"/>
                </a:solidFill>
              </a:rPr>
              <a:t>組込みシステム</a:t>
            </a:r>
            <a:r>
              <a:rPr lang="ja-JP" altLang="en-US" dirty="0" smtClean="0"/>
              <a:t>　と呼ぶ．</a:t>
            </a:r>
            <a:endParaRPr lang="en-US" altLang="ja-JP" dirty="0" smtClean="0"/>
          </a:p>
          <a:p>
            <a:pPr lvl="1"/>
            <a:r>
              <a:rPr lang="ja-JP" altLang="en-US" dirty="0" smtClean="0"/>
              <a:t>家電，事務機器，自動車，自販機，放送通信機器，</a:t>
            </a:r>
            <a:r>
              <a:rPr lang="en-US" altLang="ja-JP" dirty="0" smtClean="0"/>
              <a:t/>
            </a:r>
            <a:br>
              <a:rPr lang="en-US" altLang="ja-JP" dirty="0" smtClean="0"/>
            </a:br>
            <a:r>
              <a:rPr lang="ja-JP" altLang="en-US" dirty="0" smtClean="0"/>
              <a:t>交通インフラ，製造装置，医療機器など．</a:t>
            </a:r>
            <a:endParaRPr lang="en-US" altLang="ja-JP" dirty="0" smtClean="0"/>
          </a:p>
          <a:p>
            <a:r>
              <a:rPr lang="ja-JP" altLang="en-US" dirty="0" smtClean="0"/>
              <a:t>使われているコンピュータ</a:t>
            </a:r>
            <a:endParaRPr lang="en-US" altLang="ja-JP" dirty="0" smtClean="0"/>
          </a:p>
          <a:p>
            <a:pPr lvl="1"/>
            <a:r>
              <a:rPr lang="ja-JP" altLang="en-US" dirty="0" smtClean="0"/>
              <a:t>現在のほとんどのコンピュータの，計算を実行する部分は</a:t>
            </a:r>
            <a:r>
              <a:rPr lang="en-US" altLang="ja-JP" dirty="0" smtClean="0"/>
              <a:t>1cm</a:t>
            </a:r>
            <a:r>
              <a:rPr lang="ja-JP" altLang="en-US" dirty="0" smtClean="0"/>
              <a:t>角程度の小さいなチップ１つに収まっている．</a:t>
            </a:r>
            <a:endParaRPr lang="en-US" altLang="ja-JP" dirty="0" smtClean="0"/>
          </a:p>
          <a:p>
            <a:pPr lvl="1"/>
            <a:r>
              <a:rPr lang="ja-JP" altLang="en-US" dirty="0" smtClean="0"/>
              <a:t>これを</a:t>
            </a:r>
            <a:r>
              <a:rPr lang="ja-JP" altLang="en-US" dirty="0" smtClean="0">
                <a:solidFill>
                  <a:srgbClr val="FF0000"/>
                </a:solidFill>
              </a:rPr>
              <a:t>マイクロプロセッサ</a:t>
            </a:r>
            <a:r>
              <a:rPr lang="ja-JP" altLang="en-US" dirty="0" smtClean="0"/>
              <a:t>と呼ぶ．</a:t>
            </a:r>
            <a:endParaRPr lang="en-US" altLang="ja-JP" dirty="0" smtClean="0"/>
          </a:p>
          <a:p>
            <a:pPr lvl="1"/>
            <a:r>
              <a:rPr lang="ja-JP" altLang="en-US" dirty="0" smtClean="0"/>
              <a:t>組込みシステムに用いられるものは，記憶装置などが一緒に作り込まれており，</a:t>
            </a:r>
            <a:r>
              <a:rPr lang="ja-JP" altLang="en-US" dirty="0" smtClean="0">
                <a:solidFill>
                  <a:srgbClr val="FF0000"/>
                </a:solidFill>
              </a:rPr>
              <a:t>マイクロコントローラ</a:t>
            </a:r>
            <a:r>
              <a:rPr lang="ja-JP" altLang="en-US" dirty="0" smtClean="0"/>
              <a:t>などと呼ばれる．</a:t>
            </a:r>
            <a:endParaRPr lang="en-US" altLang="ja-JP" dirty="0" smtClean="0"/>
          </a:p>
        </p:txBody>
      </p:sp>
      <p:sp>
        <p:nvSpPr>
          <p:cNvPr id="4" name="メモ 3"/>
          <p:cNvSpPr/>
          <p:nvPr/>
        </p:nvSpPr>
        <p:spPr>
          <a:xfrm>
            <a:off x="1170356" y="1561484"/>
            <a:ext cx="914395" cy="323377"/>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メモ 4"/>
          <p:cNvSpPr/>
          <p:nvPr/>
        </p:nvSpPr>
        <p:spPr>
          <a:xfrm>
            <a:off x="2084751" y="4101595"/>
            <a:ext cx="2761696" cy="323377"/>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97485"/>
            <a:ext cx="8229600" cy="773345"/>
          </a:xfrm>
        </p:spPr>
        <p:txBody>
          <a:bodyPr>
            <a:normAutofit/>
          </a:bodyPr>
          <a:lstStyle/>
          <a:p>
            <a:r>
              <a:rPr lang="ja-JP" altLang="en-US" sz="4000" dirty="0" smtClean="0"/>
              <a:t>組み込み向けのコンピュータ</a:t>
            </a:r>
            <a:endParaRPr lang="ja-JP" altLang="en-US" sz="4000" dirty="0"/>
          </a:p>
        </p:txBody>
      </p:sp>
      <p:sp>
        <p:nvSpPr>
          <p:cNvPr id="8195" name="Rectangle 3"/>
          <p:cNvSpPr>
            <a:spLocks noGrp="1" noChangeArrowheads="1"/>
          </p:cNvSpPr>
          <p:nvPr>
            <p:ph type="body" idx="1"/>
          </p:nvPr>
        </p:nvSpPr>
        <p:spPr>
          <a:xfrm>
            <a:off x="457200" y="5516563"/>
            <a:ext cx="8229600" cy="1081087"/>
          </a:xfrm>
        </p:spPr>
        <p:txBody>
          <a:bodyPr/>
          <a:lstStyle/>
          <a:p>
            <a:r>
              <a:rPr lang="ja-JP" altLang="en-US" dirty="0"/>
              <a:t>組み込み用コンピュータ</a:t>
            </a:r>
            <a:r>
              <a:rPr lang="en-US" altLang="ja-JP" dirty="0"/>
              <a:t> (</a:t>
            </a:r>
            <a:r>
              <a:rPr lang="en-US" dirty="0" smtClean="0"/>
              <a:t>PIC </a:t>
            </a:r>
            <a:r>
              <a:rPr lang="ja-JP" altLang="en-US" dirty="0" smtClean="0"/>
              <a:t>の</a:t>
            </a:r>
            <a:r>
              <a:rPr lang="ja-JP" altLang="en-US" dirty="0"/>
              <a:t>例）</a:t>
            </a:r>
            <a:endParaRPr lang="en-US" altLang="ja-JP" dirty="0"/>
          </a:p>
          <a:p>
            <a:pPr lvl="1"/>
            <a:r>
              <a:rPr lang="en-US" altLang="ja-JP" dirty="0"/>
              <a:t>PIC : Peripheral Interface Controller</a:t>
            </a:r>
          </a:p>
        </p:txBody>
      </p:sp>
      <p:pic>
        <p:nvPicPr>
          <p:cNvPr id="8196" name="Picture 4"/>
          <p:cNvPicPr>
            <a:picLocks noChangeAspect="1" noChangeArrowheads="1"/>
          </p:cNvPicPr>
          <p:nvPr/>
        </p:nvPicPr>
        <p:blipFill>
          <a:blip r:embed="rId3"/>
          <a:srcRect/>
          <a:stretch>
            <a:fillRect/>
          </a:stretch>
        </p:blipFill>
        <p:spPr bwMode="auto">
          <a:xfrm>
            <a:off x="468313" y="1484313"/>
            <a:ext cx="5026025" cy="3933825"/>
          </a:xfrm>
          <a:prstGeom prst="rect">
            <a:avLst/>
          </a:prstGeom>
          <a:noFill/>
          <a:ln w="9525">
            <a:noFill/>
            <a:miter lim="800000"/>
            <a:headEnd/>
            <a:tailEnd/>
          </a:ln>
          <a:effectLst/>
        </p:spPr>
      </p:pic>
      <p:sp>
        <p:nvSpPr>
          <p:cNvPr id="8197" name="Rectangle 5"/>
          <p:cNvSpPr>
            <a:spLocks noChangeArrowheads="1"/>
          </p:cNvSpPr>
          <p:nvPr/>
        </p:nvSpPr>
        <p:spPr bwMode="auto">
          <a:xfrm>
            <a:off x="5490085" y="1484313"/>
            <a:ext cx="3635375" cy="3889375"/>
          </a:xfrm>
          <a:prstGeom prst="rect">
            <a:avLst/>
          </a:prstGeom>
          <a:noFill/>
          <a:ln w="9525">
            <a:noFill/>
            <a:miter lim="800000"/>
            <a:headEnd/>
            <a:tailEnd/>
          </a:ln>
          <a:effectLst/>
        </p:spPr>
        <p:txBody>
          <a:bodyPr>
            <a:prstTxWarp prst="textNoShape">
              <a:avLst/>
            </a:prstTxWarp>
          </a:bodyPr>
          <a:lstStyle/>
          <a:p>
            <a:pPr marL="342900" indent="-342900">
              <a:spcBef>
                <a:spcPct val="20000"/>
              </a:spcBef>
              <a:buClr>
                <a:schemeClr val="bg2"/>
              </a:buClr>
              <a:buSzPct val="75000"/>
              <a:buFont typeface="Wingdings" pitchFamily="-112" charset="2"/>
              <a:buChar char="p"/>
            </a:pPr>
            <a:r>
              <a:rPr lang="ja-JP" altLang="en-US" sz="2800" dirty="0">
                <a:latin typeface="メイリオ"/>
                <a:ea typeface="メイリオ"/>
                <a:cs typeface="メイリオ"/>
              </a:rPr>
              <a:t>単なる「電子回路」とは何が違うの？</a:t>
            </a:r>
            <a:endParaRPr lang="en-US" altLang="ja-JP" sz="2800" dirty="0">
              <a:latin typeface="メイリオ"/>
              <a:ea typeface="メイリオ"/>
              <a:cs typeface="メイリオ"/>
            </a:endParaRPr>
          </a:p>
          <a:p>
            <a:pPr marL="742950" lvl="1" indent="-285750">
              <a:spcBef>
                <a:spcPct val="20000"/>
              </a:spcBef>
              <a:buClr>
                <a:schemeClr val="tx2"/>
              </a:buClr>
              <a:buSzPct val="75000"/>
              <a:buFont typeface="Wingdings" pitchFamily="-112" charset="2"/>
              <a:buChar char="n"/>
            </a:pPr>
            <a:r>
              <a:rPr lang="ja-JP" altLang="en-US" sz="2400" dirty="0">
                <a:latin typeface="メイリオ"/>
                <a:ea typeface="メイリオ"/>
                <a:cs typeface="メイリオ"/>
              </a:rPr>
              <a:t>一昔前（概ね</a:t>
            </a:r>
            <a:r>
              <a:rPr lang="en-US" altLang="ja-JP" sz="2400" dirty="0">
                <a:latin typeface="メイリオ"/>
                <a:ea typeface="メイリオ"/>
                <a:cs typeface="メイリオ"/>
              </a:rPr>
              <a:t>1980</a:t>
            </a:r>
            <a:r>
              <a:rPr lang="ja-JP" altLang="en-US" sz="2400" dirty="0">
                <a:latin typeface="メイリオ"/>
                <a:ea typeface="メイリオ"/>
                <a:cs typeface="メイリオ"/>
              </a:rPr>
              <a:t>年代）のラジオ，電話，テレビ等には</a:t>
            </a:r>
            <a:r>
              <a:rPr lang="ja-JP" altLang="en-US" sz="2400" dirty="0" smtClean="0">
                <a:latin typeface="メイリオ"/>
                <a:ea typeface="メイリオ"/>
                <a:cs typeface="メイリオ"/>
              </a:rPr>
              <a:t>コンピュータ</a:t>
            </a:r>
            <a:r>
              <a:rPr lang="ja-JP" altLang="en-US" sz="2400" dirty="0">
                <a:latin typeface="メイリオ"/>
                <a:ea typeface="メイリオ"/>
                <a:cs typeface="メイリオ"/>
              </a:rPr>
              <a:t>は内蔵されていない</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heckerboard(across)">
                                      <p:cBhvr>
                                        <p:cTn id="7" dur="500"/>
                                        <p:tgtEl>
                                          <p:spTgt spid="819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10" dur="500"/>
                                        <p:tgtEl>
                                          <p:spTgt spid="8195">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3" dur="500"/>
                                        <p:tgtEl>
                                          <p:spTgt spid="819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197"/>
                                        </p:tgtEl>
                                        <p:attrNameLst>
                                          <p:attrName>style.visibility</p:attrName>
                                        </p:attrNameLst>
                                      </p:cBhvr>
                                      <p:to>
                                        <p:strVal val="visible"/>
                                      </p:to>
                                    </p:set>
                                    <p:animEffect transition="in" filter="checkerboard(across)">
                                      <p:cBhvr>
                                        <p:cTn id="18"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ja-JP" altLang="en-US"/>
              <a:t>ＣＰＵについて</a:t>
            </a:r>
          </a:p>
        </p:txBody>
      </p:sp>
      <p:sp>
        <p:nvSpPr>
          <p:cNvPr id="12291" name="Rectangle 3"/>
          <p:cNvSpPr>
            <a:spLocks noGrp="1" noChangeArrowheads="1"/>
          </p:cNvSpPr>
          <p:nvPr>
            <p:ph type="body" idx="1"/>
          </p:nvPr>
        </p:nvSpPr>
        <p:spPr/>
        <p:txBody>
          <a:bodyPr/>
          <a:lstStyle/>
          <a:p>
            <a:r>
              <a:rPr lang="ja-JP" altLang="en-US" dirty="0"/>
              <a:t>性能の幅は大変広い</a:t>
            </a:r>
            <a:endParaRPr lang="en-US" altLang="ja-JP" dirty="0"/>
          </a:p>
          <a:p>
            <a:pPr lvl="1"/>
            <a:r>
              <a:rPr lang="ja-JP" altLang="en-US" dirty="0"/>
              <a:t>高性能：</a:t>
            </a:r>
            <a:r>
              <a:rPr lang="en-US" altLang="ja-JP" dirty="0"/>
              <a:t> </a:t>
            </a:r>
            <a:r>
              <a:rPr lang="ja-JP" altLang="en-US" dirty="0" smtClean="0"/>
              <a:t>パソコン用</a:t>
            </a:r>
            <a:r>
              <a:rPr lang="en-US" altLang="ja-JP" dirty="0" smtClean="0"/>
              <a:t>CPU </a:t>
            </a:r>
            <a:r>
              <a:rPr lang="en-US" altLang="ja-JP" dirty="0"/>
              <a:t>: </a:t>
            </a:r>
            <a:r>
              <a:rPr lang="en-US" altLang="ja-JP" dirty="0" smtClean="0"/>
              <a:t>3GHz</a:t>
            </a:r>
          </a:p>
          <a:p>
            <a:pPr lvl="2"/>
            <a:r>
              <a:rPr lang="ja-JP" altLang="en-US" dirty="0" smtClean="0"/>
              <a:t>１秒間</a:t>
            </a:r>
            <a:r>
              <a:rPr lang="ja-JP" altLang="en-US" dirty="0"/>
              <a:t>に，高精度の小数同士の掛け算が</a:t>
            </a:r>
            <a:r>
              <a:rPr lang="en-US" altLang="ja-JP" dirty="0"/>
              <a:t> </a:t>
            </a:r>
            <a:r>
              <a:rPr lang="en-US" altLang="ja-JP" dirty="0" smtClean="0"/>
              <a:t>15×</a:t>
            </a:r>
            <a:r>
              <a:rPr lang="en-US" altLang="ja-JP" dirty="0"/>
              <a:t>10</a:t>
            </a:r>
            <a:r>
              <a:rPr lang="en-US" altLang="ja-JP" baseline="30000" dirty="0"/>
              <a:t>9 </a:t>
            </a:r>
            <a:r>
              <a:rPr lang="ja-JP" altLang="en-US" dirty="0"/>
              <a:t>回</a:t>
            </a:r>
            <a:r>
              <a:rPr lang="ja-JP" altLang="en-US" dirty="0" smtClean="0"/>
              <a:t>可能</a:t>
            </a:r>
            <a:r>
              <a:rPr lang="en-US" altLang="ja-JP" dirty="0" smtClean="0"/>
              <a:t/>
            </a:r>
            <a:br>
              <a:rPr lang="en-US" altLang="ja-JP" dirty="0" smtClean="0"/>
            </a:br>
            <a:r>
              <a:rPr lang="ja-JP" altLang="en-US" dirty="0" smtClean="0"/>
              <a:t>（光が</a:t>
            </a:r>
            <a:r>
              <a:rPr lang="en-US" altLang="ja-JP" dirty="0" smtClean="0"/>
              <a:t> 2cm </a:t>
            </a:r>
            <a:r>
              <a:rPr lang="ja-JP" altLang="en-US" dirty="0" smtClean="0"/>
              <a:t>進む間に１回計算できる！）</a:t>
            </a:r>
            <a:endParaRPr lang="en-US" altLang="ja-JP" dirty="0" smtClean="0"/>
          </a:p>
          <a:p>
            <a:pPr lvl="2"/>
            <a:r>
              <a:rPr lang="ja-JP" altLang="en-US" dirty="0"/>
              <a:t>トランジスタ数</a:t>
            </a:r>
            <a:r>
              <a:rPr lang="ja-JP" altLang="en-US" dirty="0" smtClean="0"/>
              <a:t>：約３億個</a:t>
            </a:r>
            <a:endParaRPr lang="en-US" altLang="ja-JP" dirty="0"/>
          </a:p>
          <a:p>
            <a:pPr lvl="2"/>
            <a:r>
              <a:rPr lang="ja-JP" altLang="en-US" dirty="0"/>
              <a:t>欠点：消費電力が大きい（大量の熱を発生</a:t>
            </a:r>
            <a:r>
              <a:rPr lang="en-US" altLang="ja-JP" dirty="0"/>
              <a:t> : </a:t>
            </a:r>
            <a:r>
              <a:rPr lang="ja-JP" altLang="en-US" dirty="0"/>
              <a:t>約</a:t>
            </a:r>
            <a:r>
              <a:rPr lang="en-US" altLang="ja-JP" dirty="0"/>
              <a:t> </a:t>
            </a:r>
            <a:r>
              <a:rPr lang="en-US" altLang="ja-JP" dirty="0" smtClean="0"/>
              <a:t>50W</a:t>
            </a:r>
            <a:r>
              <a:rPr lang="ja-JP" altLang="en-US" dirty="0"/>
              <a:t>）</a:t>
            </a:r>
            <a:endParaRPr lang="en-US" altLang="ja-JP" dirty="0"/>
          </a:p>
          <a:p>
            <a:pPr lvl="1"/>
            <a:r>
              <a:rPr lang="ja-JP" altLang="en-US" dirty="0"/>
              <a:t>小型：</a:t>
            </a:r>
            <a:r>
              <a:rPr lang="en-US" altLang="ja-JP" dirty="0"/>
              <a:t> PIC Micro</a:t>
            </a:r>
          </a:p>
          <a:p>
            <a:pPr lvl="2"/>
            <a:r>
              <a:rPr lang="ja-JP" altLang="en-US" dirty="0"/>
              <a:t>命令数：</a:t>
            </a:r>
            <a:r>
              <a:rPr lang="en-US" altLang="ja-JP" dirty="0"/>
              <a:t>35 </a:t>
            </a:r>
            <a:r>
              <a:rPr lang="ja-JP" altLang="en-US" dirty="0"/>
              <a:t>（桁数の少ない</a:t>
            </a:r>
            <a:r>
              <a:rPr lang="en-US" altLang="ja-JP" dirty="0"/>
              <a:t> (8bit) </a:t>
            </a:r>
            <a:r>
              <a:rPr lang="ja-JP" altLang="en-US" dirty="0"/>
              <a:t>加算・減算のみ）</a:t>
            </a:r>
            <a:endParaRPr lang="en-US" altLang="ja-JP" dirty="0"/>
          </a:p>
          <a:p>
            <a:pPr lvl="2"/>
            <a:r>
              <a:rPr lang="ja-JP" altLang="en-US" dirty="0"/>
              <a:t>毎秒</a:t>
            </a:r>
            <a:r>
              <a:rPr lang="en-US" altLang="ja-JP" dirty="0"/>
              <a:t> 1×10</a:t>
            </a:r>
            <a:r>
              <a:rPr lang="en-US" altLang="ja-JP" baseline="30000" dirty="0"/>
              <a:t>6 </a:t>
            </a:r>
            <a:r>
              <a:rPr lang="ja-JP" altLang="en-US" dirty="0"/>
              <a:t>回～</a:t>
            </a:r>
            <a:r>
              <a:rPr lang="en-US" altLang="ja-JP" dirty="0"/>
              <a:t> 5×10</a:t>
            </a:r>
            <a:r>
              <a:rPr lang="en-US" altLang="ja-JP" baseline="30000" dirty="0"/>
              <a:t>6 </a:t>
            </a:r>
            <a:r>
              <a:rPr lang="ja-JP" altLang="en-US" dirty="0"/>
              <a:t>回程度の計算</a:t>
            </a:r>
            <a:endParaRPr lang="en-US" altLang="ja-JP" dirty="0"/>
          </a:p>
          <a:p>
            <a:pPr lvl="2"/>
            <a:r>
              <a:rPr lang="ja-JP" altLang="en-US" dirty="0"/>
              <a:t>安価・小型・軽量，メモリや</a:t>
            </a:r>
            <a:r>
              <a:rPr lang="en-US" altLang="ja-JP" dirty="0"/>
              <a:t> I/O </a:t>
            </a:r>
            <a:r>
              <a:rPr lang="ja-JP" altLang="en-US" dirty="0"/>
              <a:t>を１チップに搭載</a:t>
            </a:r>
            <a:r>
              <a:rPr lang="en-US" altLang="ja-JP" dirty="0"/>
              <a:t/>
            </a:r>
            <a:br>
              <a:rPr lang="en-US" altLang="ja-JP" dirty="0"/>
            </a:br>
            <a:r>
              <a:rPr lang="ja-JP" altLang="en-US" dirty="0"/>
              <a:t>電源と</a:t>
            </a:r>
            <a:r>
              <a:rPr lang="en-US" altLang="ja-JP" dirty="0"/>
              <a:t> 2,3 </a:t>
            </a:r>
            <a:r>
              <a:rPr lang="ja-JP" altLang="en-US" dirty="0"/>
              <a:t>個の部品をつなぐだけで動作する</a:t>
            </a:r>
            <a:endParaRPr lang="en-US" altLang="ja-JP" dirty="0"/>
          </a:p>
          <a:p>
            <a:pPr lvl="2"/>
            <a:r>
              <a:rPr lang="ja-JP" altLang="en-US" dirty="0"/>
              <a:t>簡単な家電製品の制御などの用途はこの程度で十分</a:t>
            </a:r>
          </a:p>
        </p:txBody>
      </p:sp>
    </p:spTree>
    <p:extLst>
      <p:ext uri="{BB962C8B-B14F-4D97-AF65-F5344CB8AC3E}">
        <p14:creationId xmlns:p14="http://schemas.microsoft.com/office/powerpoint/2010/main" val="123536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29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29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2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TOP500</a:t>
            </a:r>
            <a:endParaRPr lang="ja-JP" altLang="en-US" dirty="0"/>
          </a:p>
        </p:txBody>
      </p:sp>
      <p:sp>
        <p:nvSpPr>
          <p:cNvPr id="3" name="コンテンツ プレースホルダ 2"/>
          <p:cNvSpPr>
            <a:spLocks noGrp="1"/>
          </p:cNvSpPr>
          <p:nvPr>
            <p:ph idx="1"/>
          </p:nvPr>
        </p:nvSpPr>
        <p:spPr/>
        <p:txBody>
          <a:bodyPr/>
          <a:lstStyle/>
          <a:p>
            <a:r>
              <a:rPr lang="ja-JP" altLang="en-US" dirty="0" smtClean="0"/>
              <a:t>世界中の計算機の速度比較</a:t>
            </a:r>
            <a:endParaRPr lang="en-US" altLang="ja-JP" dirty="0" smtClean="0"/>
          </a:p>
          <a:p>
            <a:pPr lvl="1"/>
            <a:r>
              <a:rPr lang="en-US" altLang="ja-JP" dirty="0" smtClean="0"/>
              <a:t>http://www.top500.org/</a:t>
            </a:r>
          </a:p>
          <a:p>
            <a:pPr lvl="1"/>
            <a:r>
              <a:rPr lang="ja-JP" altLang="en-US" dirty="0" smtClean="0"/>
              <a:t>小数の計算速度を比較．毎年２回公表</a:t>
            </a:r>
            <a:endParaRPr lang="en-US" altLang="ja-JP" dirty="0" smtClean="0"/>
          </a:p>
          <a:p>
            <a:pPr lvl="1"/>
            <a:r>
              <a:rPr lang="ja-JP" altLang="en-US" dirty="0" smtClean="0"/>
              <a:t>日本のトップは「地球シミュレータ」（現在</a:t>
            </a:r>
            <a:r>
              <a:rPr lang="en-US" altLang="ja-JP" dirty="0" smtClean="0"/>
              <a:t>31</a:t>
            </a:r>
            <a:r>
              <a:rPr lang="ja-JP" altLang="en-US" dirty="0" smtClean="0"/>
              <a:t>位）</a:t>
            </a:r>
            <a:endParaRPr lang="en-US" altLang="ja-JP" dirty="0" smtClean="0"/>
          </a:p>
          <a:p>
            <a:pPr lvl="1"/>
            <a:r>
              <a:rPr lang="ja-JP" altLang="en-US" dirty="0" smtClean="0"/>
              <a:t>現在「汎用京速計算機」が開発中</a:t>
            </a:r>
            <a:r>
              <a:rPr lang="en-US" altLang="ja-JP" dirty="0" smtClean="0"/>
              <a:t> </a:t>
            </a:r>
            <a:endParaRPr lang="ja-JP" altLang="en-US" dirty="0"/>
          </a:p>
        </p:txBody>
      </p:sp>
      <p:pic>
        <p:nvPicPr>
          <p:cNvPr id="5" name="図 4"/>
          <p:cNvPicPr>
            <a:picLocks noChangeAspect="1"/>
          </p:cNvPicPr>
          <p:nvPr/>
        </p:nvPicPr>
        <p:blipFill>
          <a:blip r:embed="rId2"/>
          <a:stretch>
            <a:fillRect/>
          </a:stretch>
        </p:blipFill>
        <p:spPr>
          <a:xfrm>
            <a:off x="5494798" y="518106"/>
            <a:ext cx="2857500" cy="1371600"/>
          </a:xfrm>
          <a:prstGeom prst="rect">
            <a:avLst/>
          </a:prstGeom>
        </p:spPr>
      </p:pic>
      <p:pic>
        <p:nvPicPr>
          <p:cNvPr id="6" name="図 5"/>
          <p:cNvPicPr>
            <a:picLocks noChangeAspect="1"/>
          </p:cNvPicPr>
          <p:nvPr/>
        </p:nvPicPr>
        <p:blipFill>
          <a:blip r:embed="rId3"/>
          <a:stretch>
            <a:fillRect/>
          </a:stretch>
        </p:blipFill>
        <p:spPr>
          <a:xfrm>
            <a:off x="498170" y="3438013"/>
            <a:ext cx="8009107" cy="3419987"/>
          </a:xfrm>
          <a:prstGeom prst="rect">
            <a:avLst/>
          </a:prstGeom>
        </p:spPr>
      </p:pic>
      <p:sp>
        <p:nvSpPr>
          <p:cNvPr id="7" name="右中かっこ 6"/>
          <p:cNvSpPr/>
          <p:nvPr/>
        </p:nvSpPr>
        <p:spPr>
          <a:xfrm rot="16200000">
            <a:off x="7222613" y="3134033"/>
            <a:ext cx="172065" cy="1015999"/>
          </a:xfrm>
          <a:prstGeom prst="righ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7071032" y="3162710"/>
            <a:ext cx="877163" cy="369332"/>
          </a:xfrm>
          <a:prstGeom prst="rect">
            <a:avLst/>
          </a:prstGeom>
          <a:noFill/>
        </p:spPr>
        <p:txBody>
          <a:bodyPr wrap="none" rtlCol="0">
            <a:spAutoFit/>
          </a:bodyPr>
          <a:lstStyle/>
          <a:p>
            <a:r>
              <a:rPr kumimoji="1" lang="en-US" altLang="ja-JP" dirty="0" err="1" smtClean="0">
                <a:solidFill>
                  <a:srgbClr val="FF0000"/>
                </a:solidFill>
              </a:rPr>
              <a:t>TFlops</a:t>
            </a:r>
            <a:endParaRPr kumimoji="1" lang="ja-JP" altLang="en-US" dirty="0">
              <a:solidFill>
                <a:srgbClr val="FF0000"/>
              </a:solidFill>
            </a:endParaRPr>
          </a:p>
        </p:txBody>
      </p:sp>
      <p:sp>
        <p:nvSpPr>
          <p:cNvPr id="4" name="テキスト ボックス 3"/>
          <p:cNvSpPr txBox="1"/>
          <p:nvPr/>
        </p:nvSpPr>
        <p:spPr>
          <a:xfrm rot="20800016">
            <a:off x="2614541" y="225717"/>
            <a:ext cx="3256020" cy="584776"/>
          </a:xfrm>
          <a:prstGeom prst="rect">
            <a:avLst/>
          </a:prstGeom>
          <a:solidFill>
            <a:schemeClr val="bg1"/>
          </a:solidFill>
          <a:ln>
            <a:solidFill>
              <a:srgbClr val="FF0000"/>
            </a:solidFill>
          </a:ln>
        </p:spPr>
        <p:txBody>
          <a:bodyPr wrap="none" rtlCol="0">
            <a:spAutoFit/>
          </a:bodyPr>
          <a:lstStyle/>
          <a:p>
            <a:r>
              <a:rPr kumimoji="1" lang="en-US" altLang="ja-JP" sz="3200" dirty="0" smtClean="0">
                <a:latin typeface="メイリオ"/>
                <a:ea typeface="メイリオ"/>
                <a:cs typeface="メイリオ"/>
              </a:rPr>
              <a:t>2011</a:t>
            </a:r>
            <a:r>
              <a:rPr kumimoji="1" lang="ja-JP" altLang="en-US" sz="3200" dirty="0" smtClean="0">
                <a:latin typeface="メイリオ"/>
                <a:ea typeface="メイリオ"/>
                <a:cs typeface="メイリオ"/>
              </a:rPr>
              <a:t>年</a:t>
            </a:r>
            <a:r>
              <a:rPr kumimoji="1" lang="ja-JP" altLang="en-US" sz="3200" dirty="0" smtClean="0">
                <a:latin typeface="メイリオ"/>
                <a:ea typeface="メイリオ"/>
                <a:cs typeface="メイリオ"/>
              </a:rPr>
              <a:t>４月当時</a:t>
            </a:r>
            <a:endParaRPr kumimoji="1" lang="ja-JP" altLang="en-US" sz="3200" dirty="0">
              <a:latin typeface="メイリオ"/>
              <a:ea typeface="メイリオ"/>
              <a:cs typeface="メイリオ"/>
            </a:endParaRPr>
          </a:p>
        </p:txBody>
      </p:sp>
    </p:spTree>
    <p:extLst>
      <p:ext uri="{BB962C8B-B14F-4D97-AF65-F5344CB8AC3E}">
        <p14:creationId xmlns:p14="http://schemas.microsoft.com/office/powerpoint/2010/main" val="23469213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lang="ja-JP" altLang="en-US" dirty="0" smtClean="0"/>
              <a:t>この章で学習すること</a:t>
            </a:r>
            <a:endParaRPr lang="ja-JP" altLang="en-US" dirty="0"/>
          </a:p>
        </p:txBody>
      </p:sp>
      <p:sp>
        <p:nvSpPr>
          <p:cNvPr id="2" name="コンテンツ プレースホルダ 1"/>
          <p:cNvSpPr>
            <a:spLocks noGrp="1"/>
          </p:cNvSpPr>
          <p:nvPr>
            <p:ph idx="1"/>
          </p:nvPr>
        </p:nvSpPr>
        <p:spPr>
          <a:xfrm>
            <a:off x="457200" y="1092320"/>
            <a:ext cx="8229600" cy="5471335"/>
          </a:xfrm>
        </p:spPr>
        <p:txBody>
          <a:bodyPr>
            <a:normAutofit/>
          </a:bodyPr>
          <a:lstStyle/>
          <a:p>
            <a:r>
              <a:rPr lang="ja-JP" altLang="en-US" dirty="0" smtClean="0"/>
              <a:t>情報処理とコンピュータ</a:t>
            </a:r>
            <a:endParaRPr lang="en-US" altLang="ja-JP" dirty="0" smtClean="0"/>
          </a:p>
          <a:p>
            <a:r>
              <a:rPr lang="ja-JP" altLang="en-US" dirty="0" smtClean="0"/>
              <a:t>コンピュータの機能と構成</a:t>
            </a:r>
            <a:endParaRPr lang="en-US" altLang="ja-JP" dirty="0"/>
          </a:p>
          <a:p>
            <a:pPr lvl="1"/>
            <a:r>
              <a:rPr lang="ja-JP" altLang="en-US" dirty="0" smtClean="0"/>
              <a:t>コンピュータの基本的な機能と，構成</a:t>
            </a:r>
            <a:endParaRPr lang="en-US" altLang="ja-JP" dirty="0" smtClean="0"/>
          </a:p>
          <a:p>
            <a:r>
              <a:rPr lang="ja-JP" altLang="en-US" dirty="0" smtClean="0"/>
              <a:t>コンピュータの装置</a:t>
            </a:r>
            <a:endParaRPr lang="en-US" altLang="ja-JP" dirty="0" smtClean="0"/>
          </a:p>
          <a:p>
            <a:pPr lvl="1"/>
            <a:r>
              <a:rPr lang="ja-JP" altLang="en-US" dirty="0" smtClean="0"/>
              <a:t>処理装置（演算装置，制御装置）</a:t>
            </a:r>
            <a:endParaRPr lang="en-US" altLang="ja-JP" dirty="0" smtClean="0"/>
          </a:p>
          <a:p>
            <a:pPr lvl="1"/>
            <a:r>
              <a:rPr lang="ja-JP" altLang="en-US" dirty="0" smtClean="0"/>
              <a:t>入力装置，出力装置，記憶装置</a:t>
            </a:r>
            <a:endParaRPr lang="en-US" altLang="ja-JP" dirty="0" smtClean="0"/>
          </a:p>
          <a:p>
            <a:r>
              <a:rPr lang="ja-JP" altLang="en-US" dirty="0" smtClean="0"/>
              <a:t>コンピュータの種類</a:t>
            </a:r>
            <a:endParaRPr lang="en-US" altLang="ja-JP" dirty="0" smtClean="0"/>
          </a:p>
          <a:p>
            <a:r>
              <a:rPr lang="ja-JP" altLang="en-US" dirty="0" smtClean="0"/>
              <a:t>ハードウェアとソフトウェア</a:t>
            </a:r>
            <a:endParaRPr lang="en-US" altLang="ja-JP" dirty="0" smtClean="0"/>
          </a:p>
          <a:p>
            <a:pPr lvl="1"/>
            <a:r>
              <a:rPr lang="ja-JP" altLang="en-US" dirty="0" smtClean="0"/>
              <a:t>コンピュータ言語</a:t>
            </a:r>
            <a:endParaRPr lang="en-US" altLang="ja-JP" dirty="0" smtClean="0"/>
          </a:p>
          <a:p>
            <a:r>
              <a:rPr lang="ja-JP" altLang="en-US" dirty="0" smtClean="0"/>
              <a:t>コンピュータの歴史</a:t>
            </a:r>
            <a:endParaRPr lang="ja-JP" alt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京コンピュータ</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２期連続首位</a:t>
            </a:r>
            <a:endParaRPr kumimoji="1" lang="en-US" altLang="ja-JP" dirty="0" smtClean="0"/>
          </a:p>
          <a:p>
            <a:pPr lvl="1"/>
            <a:r>
              <a:rPr lang="ja-JP" altLang="en-US" dirty="0" smtClean="0"/>
              <a:t>ダントツの</a:t>
            </a:r>
            <a:r>
              <a:rPr lang="en-US" altLang="ja-JP" dirty="0" smtClean="0"/>
              <a:t/>
            </a:r>
            <a:br>
              <a:rPr lang="en-US" altLang="ja-JP" dirty="0" smtClean="0"/>
            </a:br>
            <a:r>
              <a:rPr lang="ja-JP" altLang="en-US" dirty="0" smtClean="0"/>
              <a:t>性能</a:t>
            </a:r>
            <a:endParaRPr lang="en-US" altLang="ja-JP" dirty="0" smtClean="0"/>
          </a:p>
          <a:p>
            <a:pPr lvl="1"/>
            <a:r>
              <a:rPr lang="ja-JP" altLang="en-US" dirty="0" smtClean="0"/>
              <a:t>国産技術</a:t>
            </a:r>
            <a:r>
              <a:rPr lang="en-US" altLang="ja-JP" dirty="0" smtClean="0"/>
              <a:t/>
            </a:r>
            <a:br>
              <a:rPr lang="en-US" altLang="ja-JP" dirty="0" smtClean="0"/>
            </a:br>
            <a:r>
              <a:rPr lang="ja-JP" altLang="en-US" dirty="0" smtClean="0"/>
              <a:t>（富士通）　消費電力も低い</a:t>
            </a:r>
            <a:endParaRPr kumimoji="1" lang="ja-JP" altLang="en-US" dirty="0"/>
          </a:p>
        </p:txBody>
      </p:sp>
      <p:pic>
        <p:nvPicPr>
          <p:cNvPr id="4" name="図 3"/>
          <p:cNvPicPr>
            <a:picLocks noChangeAspect="1"/>
          </p:cNvPicPr>
          <p:nvPr/>
        </p:nvPicPr>
        <p:blipFill>
          <a:blip r:embed="rId2"/>
          <a:stretch>
            <a:fillRect/>
          </a:stretch>
        </p:blipFill>
        <p:spPr>
          <a:xfrm>
            <a:off x="832703" y="3259144"/>
            <a:ext cx="7415824" cy="3598856"/>
          </a:xfrm>
          <a:prstGeom prst="rect">
            <a:avLst/>
          </a:prstGeom>
        </p:spPr>
      </p:pic>
      <p:pic>
        <p:nvPicPr>
          <p:cNvPr id="5" name="図 4"/>
          <p:cNvPicPr>
            <a:picLocks noChangeAspect="1"/>
          </p:cNvPicPr>
          <p:nvPr/>
        </p:nvPicPr>
        <p:blipFill>
          <a:blip r:embed="rId3"/>
          <a:stretch>
            <a:fillRect/>
          </a:stretch>
        </p:blipFill>
        <p:spPr>
          <a:xfrm>
            <a:off x="2983740" y="905933"/>
            <a:ext cx="6094362" cy="2442427"/>
          </a:xfrm>
          <a:prstGeom prst="rect">
            <a:avLst/>
          </a:prstGeom>
        </p:spPr>
      </p:pic>
      <p:sp>
        <p:nvSpPr>
          <p:cNvPr id="6" name="テキスト ボックス 5"/>
          <p:cNvSpPr txBox="1"/>
          <p:nvPr/>
        </p:nvSpPr>
        <p:spPr>
          <a:xfrm>
            <a:off x="5467819" y="552930"/>
            <a:ext cx="3610283" cy="584776"/>
          </a:xfrm>
          <a:prstGeom prst="rect">
            <a:avLst/>
          </a:prstGeom>
          <a:solidFill>
            <a:schemeClr val="bg1"/>
          </a:solidFill>
          <a:ln>
            <a:solidFill>
              <a:srgbClr val="FF0000"/>
            </a:solidFill>
          </a:ln>
        </p:spPr>
        <p:txBody>
          <a:bodyPr wrap="none" rtlCol="0">
            <a:spAutoFit/>
          </a:bodyPr>
          <a:lstStyle/>
          <a:p>
            <a:r>
              <a:rPr kumimoji="1" lang="en-US" altLang="ja-JP" sz="3200" dirty="0" smtClean="0">
                <a:latin typeface="メイリオ"/>
                <a:ea typeface="メイリオ"/>
                <a:cs typeface="メイリオ"/>
              </a:rPr>
              <a:t>2011</a:t>
            </a:r>
            <a:r>
              <a:rPr kumimoji="1" lang="ja-JP" altLang="en-US" sz="3200" dirty="0" smtClean="0">
                <a:latin typeface="メイリオ"/>
                <a:ea typeface="メイリオ"/>
                <a:cs typeface="メイリオ"/>
              </a:rPr>
              <a:t>年</a:t>
            </a:r>
            <a:r>
              <a:rPr kumimoji="1" lang="en-US" altLang="ja-JP" sz="3200" dirty="0" smtClean="0">
                <a:latin typeface="メイリオ"/>
                <a:ea typeface="メイリオ"/>
                <a:cs typeface="メイリオ"/>
              </a:rPr>
              <a:t>6</a:t>
            </a:r>
            <a:r>
              <a:rPr kumimoji="1" lang="ja-JP" altLang="en-US" sz="3200" dirty="0" smtClean="0">
                <a:latin typeface="メイリオ"/>
                <a:ea typeface="メイリオ"/>
                <a:cs typeface="メイリオ"/>
              </a:rPr>
              <a:t>月，</a:t>
            </a:r>
            <a:r>
              <a:rPr lang="en-US" altLang="ja-JP" sz="3200" dirty="0" smtClean="0">
                <a:latin typeface="メイリオ"/>
                <a:ea typeface="メイリオ"/>
                <a:cs typeface="メイリオ"/>
              </a:rPr>
              <a:t>11</a:t>
            </a:r>
            <a:r>
              <a:rPr lang="ja-JP" altLang="en-US" sz="3200" dirty="0" smtClean="0">
                <a:latin typeface="メイリオ"/>
                <a:ea typeface="メイリオ"/>
                <a:cs typeface="メイリオ"/>
              </a:rPr>
              <a:t>月</a:t>
            </a:r>
            <a:endParaRPr kumimoji="1" lang="ja-JP" altLang="en-US" sz="3200" dirty="0">
              <a:latin typeface="メイリオ"/>
              <a:ea typeface="メイリオ"/>
              <a:cs typeface="メイリオ"/>
            </a:endParaRPr>
          </a:p>
        </p:txBody>
      </p:sp>
    </p:spTree>
    <p:extLst>
      <p:ext uri="{BB962C8B-B14F-4D97-AF65-F5344CB8AC3E}">
        <p14:creationId xmlns:p14="http://schemas.microsoft.com/office/powerpoint/2010/main" val="21907203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911" y="1084339"/>
            <a:ext cx="3487477" cy="5234486"/>
          </a:xfrm>
          <a:prstGeom prst="rect">
            <a:avLst/>
          </a:prstGeom>
        </p:spPr>
      </p:pic>
      <p:sp>
        <p:nvSpPr>
          <p:cNvPr id="2" name="タイトル 1"/>
          <p:cNvSpPr>
            <a:spLocks noGrp="1"/>
          </p:cNvSpPr>
          <p:nvPr>
            <p:ph type="title"/>
          </p:nvPr>
        </p:nvSpPr>
        <p:spPr/>
        <p:txBody>
          <a:bodyPr>
            <a:normAutofit fontScale="90000"/>
          </a:bodyPr>
          <a:lstStyle/>
          <a:p>
            <a:r>
              <a:rPr kumimoji="1" lang="ja-JP" altLang="en-US" dirty="0" smtClean="0"/>
              <a:t>京コンピュータ</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兵庫県神戸市の人工島に設置</a:t>
            </a:r>
            <a:endParaRPr kumimoji="1" lang="ja-JP" altLang="en-US" dirty="0"/>
          </a:p>
        </p:txBody>
      </p:sp>
      <p:pic>
        <p:nvPicPr>
          <p:cNvPr id="5" name="図 4"/>
          <p:cNvPicPr>
            <a:picLocks noChangeAspect="1"/>
          </p:cNvPicPr>
          <p:nvPr/>
        </p:nvPicPr>
        <p:blipFill>
          <a:blip r:embed="rId3"/>
          <a:stretch>
            <a:fillRect/>
          </a:stretch>
        </p:blipFill>
        <p:spPr>
          <a:xfrm>
            <a:off x="5581607" y="4217543"/>
            <a:ext cx="3378017" cy="2533514"/>
          </a:xfrm>
          <a:prstGeom prst="rect">
            <a:avLst/>
          </a:prstGeom>
        </p:spPr>
      </p:pic>
      <p:sp>
        <p:nvSpPr>
          <p:cNvPr id="7" name="テキスト ボックス 6"/>
          <p:cNvSpPr txBox="1"/>
          <p:nvPr/>
        </p:nvSpPr>
        <p:spPr>
          <a:xfrm>
            <a:off x="911118" y="5939148"/>
            <a:ext cx="1862559" cy="830997"/>
          </a:xfrm>
          <a:prstGeom prst="rect">
            <a:avLst/>
          </a:prstGeom>
          <a:noFill/>
        </p:spPr>
        <p:txBody>
          <a:bodyPr wrap="none" rtlCol="0">
            <a:spAutoFit/>
          </a:bodyPr>
          <a:lstStyle/>
          <a:p>
            <a:r>
              <a:rPr lang="en-US" altLang="ja-JP" sz="2400" dirty="0" smtClean="0">
                <a:latin typeface="メイリオ"/>
                <a:ea typeface="メイリオ"/>
                <a:cs typeface="メイリオ"/>
              </a:rPr>
              <a:t>×864</a:t>
            </a:r>
            <a:r>
              <a:rPr lang="ja-JP" altLang="en-US" sz="2400" dirty="0" smtClean="0">
                <a:latin typeface="メイリオ"/>
                <a:ea typeface="メイリオ"/>
                <a:cs typeface="メイリオ"/>
              </a:rPr>
              <a:t>台</a:t>
            </a:r>
            <a:endParaRPr lang="en-US" altLang="ja-JP" sz="2400" dirty="0" smtClean="0">
              <a:latin typeface="メイリオ"/>
              <a:ea typeface="メイリオ"/>
              <a:cs typeface="メイリオ"/>
            </a:endParaRPr>
          </a:p>
          <a:p>
            <a:r>
              <a:rPr kumimoji="1" lang="en-US" altLang="ja-JP" sz="2400" dirty="0" smtClean="0">
                <a:latin typeface="メイリオ"/>
                <a:ea typeface="メイリオ"/>
                <a:cs typeface="メイリオ"/>
              </a:rPr>
              <a:t>88,128CPU</a:t>
            </a:r>
            <a:endParaRPr kumimoji="1" lang="ja-JP" altLang="en-US" sz="2400" dirty="0">
              <a:latin typeface="メイリオ"/>
              <a:ea typeface="メイリオ"/>
              <a:cs typeface="メイリオ"/>
            </a:endParaRPr>
          </a:p>
        </p:txBody>
      </p:sp>
      <p:pic>
        <p:nvPicPr>
          <p:cNvPr id="8" name="図 7"/>
          <p:cNvPicPr>
            <a:picLocks noChangeAspect="1"/>
          </p:cNvPicPr>
          <p:nvPr/>
        </p:nvPicPr>
        <p:blipFill>
          <a:blip r:embed="rId4"/>
          <a:stretch>
            <a:fillRect/>
          </a:stretch>
        </p:blipFill>
        <p:spPr>
          <a:xfrm>
            <a:off x="3048776" y="1617522"/>
            <a:ext cx="5481930" cy="2956665"/>
          </a:xfrm>
          <a:prstGeom prst="rect">
            <a:avLst/>
          </a:prstGeom>
        </p:spPr>
      </p:pic>
      <p:pic>
        <p:nvPicPr>
          <p:cNvPr id="9" name="図 8"/>
          <p:cNvPicPr>
            <a:picLocks noChangeAspect="1"/>
          </p:cNvPicPr>
          <p:nvPr/>
        </p:nvPicPr>
        <p:blipFill>
          <a:blip r:embed="rId5"/>
          <a:stretch>
            <a:fillRect/>
          </a:stretch>
        </p:blipFill>
        <p:spPr>
          <a:xfrm>
            <a:off x="3048776" y="4574187"/>
            <a:ext cx="2519888" cy="1889916"/>
          </a:xfrm>
          <a:prstGeom prst="rect">
            <a:avLst/>
          </a:prstGeom>
        </p:spPr>
      </p:pic>
    </p:spTree>
    <p:extLst>
      <p:ext uri="{BB962C8B-B14F-4D97-AF65-F5344CB8AC3E}">
        <p14:creationId xmlns:p14="http://schemas.microsoft.com/office/powerpoint/2010/main" val="29106635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データセンター</a:t>
            </a:r>
            <a:r>
              <a:rPr lang="en-US" altLang="ja-JP" dirty="0" smtClean="0"/>
              <a:t>(1)</a:t>
            </a:r>
            <a:endParaRPr lang="ja-JP" altLang="en-US" dirty="0"/>
          </a:p>
        </p:txBody>
      </p:sp>
      <p:pic>
        <p:nvPicPr>
          <p:cNvPr id="4" name="図 3"/>
          <p:cNvPicPr>
            <a:picLocks noChangeAspect="1"/>
          </p:cNvPicPr>
          <p:nvPr/>
        </p:nvPicPr>
        <p:blipFill>
          <a:blip r:embed="rId2"/>
          <a:stretch>
            <a:fillRect/>
          </a:stretch>
        </p:blipFill>
        <p:spPr>
          <a:xfrm>
            <a:off x="1097936" y="932069"/>
            <a:ext cx="7325032" cy="5615395"/>
          </a:xfrm>
          <a:prstGeom prst="rect">
            <a:avLst/>
          </a:prstGeom>
        </p:spPr>
      </p:pic>
    </p:spTree>
    <p:extLst>
      <p:ext uri="{BB962C8B-B14F-4D97-AF65-F5344CB8AC3E}">
        <p14:creationId xmlns:p14="http://schemas.microsoft.com/office/powerpoint/2010/main" val="30448056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データセンター</a:t>
            </a:r>
            <a:r>
              <a:rPr lang="en-US" altLang="ja-JP" dirty="0" smtClean="0"/>
              <a:t>(2)</a:t>
            </a:r>
            <a:endParaRPr lang="ja-JP" altLang="en-US" dirty="0"/>
          </a:p>
        </p:txBody>
      </p:sp>
      <p:pic>
        <p:nvPicPr>
          <p:cNvPr id="5" name="図 4"/>
          <p:cNvPicPr>
            <a:picLocks noChangeAspect="1"/>
          </p:cNvPicPr>
          <p:nvPr/>
        </p:nvPicPr>
        <p:blipFill>
          <a:blip r:embed="rId2"/>
          <a:stretch>
            <a:fillRect/>
          </a:stretch>
        </p:blipFill>
        <p:spPr>
          <a:xfrm>
            <a:off x="151785" y="946675"/>
            <a:ext cx="3789311" cy="2662378"/>
          </a:xfrm>
          <a:prstGeom prst="rect">
            <a:avLst/>
          </a:prstGeom>
        </p:spPr>
      </p:pic>
      <p:pic>
        <p:nvPicPr>
          <p:cNvPr id="6" name="図 5"/>
          <p:cNvPicPr>
            <a:picLocks noChangeAspect="1"/>
          </p:cNvPicPr>
          <p:nvPr/>
        </p:nvPicPr>
        <p:blipFill>
          <a:blip r:embed="rId3"/>
          <a:stretch>
            <a:fillRect/>
          </a:stretch>
        </p:blipFill>
        <p:spPr>
          <a:xfrm>
            <a:off x="5301225" y="978270"/>
            <a:ext cx="3507711" cy="2630783"/>
          </a:xfrm>
          <a:prstGeom prst="rect">
            <a:avLst/>
          </a:prstGeom>
        </p:spPr>
      </p:pic>
      <p:sp>
        <p:nvSpPr>
          <p:cNvPr id="7" name="コンテンツ プレースホルダ 2"/>
          <p:cNvSpPr>
            <a:spLocks noGrp="1"/>
          </p:cNvSpPr>
          <p:nvPr>
            <p:ph idx="1"/>
          </p:nvPr>
        </p:nvSpPr>
        <p:spPr>
          <a:xfrm>
            <a:off x="309708" y="3719871"/>
            <a:ext cx="8547509" cy="2908710"/>
          </a:xfrm>
        </p:spPr>
        <p:txBody>
          <a:bodyPr/>
          <a:lstStyle/>
          <a:p>
            <a:pPr>
              <a:buNone/>
            </a:pPr>
            <a:r>
              <a:rPr lang="ja-JP" altLang="en-US" dirty="0" smtClean="0"/>
              <a:t>典型的なデータセンターとは？</a:t>
            </a:r>
            <a:endParaRPr lang="en-US" altLang="ja-JP" dirty="0" smtClean="0"/>
          </a:p>
          <a:p>
            <a:r>
              <a:rPr lang="ja-JP" altLang="en-US" dirty="0" smtClean="0"/>
              <a:t>窓がない，所在地は明かされない，看板もない</a:t>
            </a:r>
            <a:endParaRPr lang="en-US" altLang="ja-JP" dirty="0" smtClean="0"/>
          </a:p>
          <a:p>
            <a:r>
              <a:rPr lang="ja-JP" altLang="en-US" dirty="0" smtClean="0"/>
              <a:t>巨大な空調によって温度管理．膨大な電力消費．</a:t>
            </a:r>
            <a:endParaRPr lang="en-US" altLang="ja-JP" dirty="0" smtClean="0"/>
          </a:p>
          <a:p>
            <a:r>
              <a:rPr lang="ja-JP" altLang="en-US" dirty="0" smtClean="0"/>
              <a:t>耐震構造．停電に備えた，自家発電装置や蓄電池．</a:t>
            </a:r>
            <a:endParaRPr lang="en-US" altLang="ja-JP" dirty="0" smtClean="0"/>
          </a:p>
          <a:p>
            <a:r>
              <a:rPr lang="ja-JP" altLang="en-US" dirty="0" smtClean="0"/>
              <a:t>水を使わない消火設備．</a:t>
            </a:r>
            <a:endParaRPr lang="en-US" altLang="ja-JP" dirty="0" smtClean="0"/>
          </a:p>
          <a:p>
            <a:r>
              <a:rPr lang="ja-JP" altLang="en-US" dirty="0" smtClean="0"/>
              <a:t>厳重な警備．携帯電話，デジカメ等持ち込み禁止．</a:t>
            </a:r>
            <a:endParaRPr lang="ja-JP" altLang="en-US" dirty="0"/>
          </a:p>
        </p:txBody>
      </p:sp>
    </p:spTree>
    <p:extLst>
      <p:ext uri="{BB962C8B-B14F-4D97-AF65-F5344CB8AC3E}">
        <p14:creationId xmlns:p14="http://schemas.microsoft.com/office/powerpoint/2010/main" val="1646463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mtClean="0"/>
              <a:t>アーキテクチャ</a:t>
            </a:r>
            <a:endParaRPr lang="ja-JP" altLang="en-US" dirty="0"/>
          </a:p>
        </p:txBody>
      </p:sp>
      <p:sp>
        <p:nvSpPr>
          <p:cNvPr id="3" name="コンテンツ プレースホルダ 2"/>
          <p:cNvSpPr>
            <a:spLocks noGrp="1"/>
          </p:cNvSpPr>
          <p:nvPr>
            <p:ph idx="1"/>
          </p:nvPr>
        </p:nvSpPr>
        <p:spPr/>
        <p:txBody>
          <a:bodyPr/>
          <a:lstStyle/>
          <a:p>
            <a:r>
              <a:rPr lang="ja-JP" altLang="en-US" dirty="0" smtClean="0"/>
              <a:t>コンピュータアーキテクチャとは？</a:t>
            </a:r>
            <a:endParaRPr lang="en-US" altLang="ja-JP" dirty="0" smtClean="0"/>
          </a:p>
          <a:p>
            <a:pPr lvl="1"/>
            <a:r>
              <a:rPr lang="en-US" altLang="ja-JP" dirty="0" smtClean="0"/>
              <a:t>Architecture : </a:t>
            </a:r>
            <a:r>
              <a:rPr lang="ja-JP" altLang="en-US" dirty="0" smtClean="0"/>
              <a:t>建築のこと．</a:t>
            </a:r>
            <a:endParaRPr lang="en-US" altLang="ja-JP" dirty="0" smtClean="0"/>
          </a:p>
          <a:p>
            <a:pPr lvl="1"/>
            <a:r>
              <a:rPr lang="ja-JP" altLang="en-US" dirty="0" smtClean="0"/>
              <a:t>コンピュータアーキテクチャは，なるだけ高速・大容量で使いやすい計算機を安価に実現するための設計思想や，構成様式のこと．</a:t>
            </a:r>
            <a:endParaRPr lang="en-US" altLang="ja-JP" dirty="0" smtClean="0"/>
          </a:p>
          <a:p>
            <a:r>
              <a:rPr lang="ja-JP" altLang="en-US" dirty="0" smtClean="0"/>
              <a:t>例</a:t>
            </a:r>
            <a:endParaRPr lang="ja-JP" altLang="en-US" dirty="0"/>
          </a:p>
        </p:txBody>
      </p:sp>
      <p:sp>
        <p:nvSpPr>
          <p:cNvPr id="5" name="正方形/長方形 4"/>
          <p:cNvSpPr/>
          <p:nvPr/>
        </p:nvSpPr>
        <p:spPr>
          <a:xfrm>
            <a:off x="1495562" y="3174932"/>
            <a:ext cx="1027457" cy="1495482"/>
          </a:xfrm>
          <a:prstGeom prst="rect">
            <a:avLst/>
          </a:prstGeom>
          <a:solidFill>
            <a:srgbClr val="FFFFFF"/>
          </a:solidFill>
          <a:ln w="25400"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rgbClr val="000000"/>
                </a:solidFill>
                <a:latin typeface="ヒラギノ角ゴ Pro W3"/>
                <a:ea typeface="ヒラギノ角ゴ Pro W3"/>
                <a:cs typeface="ヒラギノ角ゴ Pro W3"/>
              </a:rPr>
              <a:t>CPU</a:t>
            </a:r>
            <a:endParaRPr kumimoji="1" lang="ja-JP" altLang="en-US" dirty="0">
              <a:solidFill>
                <a:srgbClr val="000000"/>
              </a:solidFill>
              <a:latin typeface="ヒラギノ角ゴ Pro W3"/>
              <a:ea typeface="ヒラギノ角ゴ Pro W3"/>
              <a:cs typeface="ヒラギノ角ゴ Pro W3"/>
            </a:endParaRPr>
          </a:p>
        </p:txBody>
      </p:sp>
      <p:cxnSp>
        <p:nvCxnSpPr>
          <p:cNvPr id="11" name="直線コネクタ 10"/>
          <p:cNvCxnSpPr>
            <a:stCxn id="19" idx="1"/>
            <a:endCxn id="5" idx="3"/>
          </p:cNvCxnSpPr>
          <p:nvPr/>
        </p:nvCxnSpPr>
        <p:spPr>
          <a:xfrm rot="10800000">
            <a:off x="2523019" y="3922673"/>
            <a:ext cx="277452" cy="1588"/>
          </a:xfrm>
          <a:prstGeom prst="line">
            <a:avLst/>
          </a:prstGeom>
          <a:ln w="73025" cap="flat" cmpd="sng" algn="ctr">
            <a:solidFill>
              <a:srgbClr val="FF66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正方形/長方形 18"/>
          <p:cNvSpPr/>
          <p:nvPr/>
        </p:nvSpPr>
        <p:spPr>
          <a:xfrm>
            <a:off x="2800471" y="3174932"/>
            <a:ext cx="1027457" cy="1495482"/>
          </a:xfrm>
          <a:prstGeom prst="rect">
            <a:avLst/>
          </a:prstGeom>
          <a:solidFill>
            <a:srgbClr val="FFFFFF"/>
          </a:solidFill>
          <a:ln w="25400"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latin typeface="ヒラギノ角ゴ Pro W3"/>
                <a:ea typeface="ヒラギノ角ゴ Pro W3"/>
                <a:cs typeface="ヒラギノ角ゴ Pro W3"/>
              </a:rPr>
              <a:t>主記憶</a:t>
            </a:r>
            <a:endParaRPr kumimoji="1" lang="ja-JP" altLang="en-US" dirty="0">
              <a:solidFill>
                <a:srgbClr val="000000"/>
              </a:solidFill>
              <a:latin typeface="ヒラギノ角ゴ Pro W3"/>
              <a:ea typeface="ヒラギノ角ゴ Pro W3"/>
              <a:cs typeface="ヒラギノ角ゴ Pro W3"/>
            </a:endParaRPr>
          </a:p>
        </p:txBody>
      </p:sp>
      <p:sp>
        <p:nvSpPr>
          <p:cNvPr id="31" name="正方形/長方形 30"/>
          <p:cNvSpPr/>
          <p:nvPr/>
        </p:nvSpPr>
        <p:spPr>
          <a:xfrm>
            <a:off x="2848688" y="3222403"/>
            <a:ext cx="925825" cy="54597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smtClean="0">
                <a:solidFill>
                  <a:schemeClr val="tx1"/>
                </a:solidFill>
                <a:latin typeface="ヒラギノ角ゴ Pro W3"/>
                <a:ea typeface="ヒラギノ角ゴ Pro W3"/>
                <a:cs typeface="ヒラギノ角ゴ Pro W3"/>
              </a:rPr>
              <a:t>プログラム</a:t>
            </a:r>
            <a:endParaRPr kumimoji="1" lang="ja-JP" altLang="en-US" sz="1100" dirty="0">
              <a:solidFill>
                <a:schemeClr val="tx1"/>
              </a:solidFill>
              <a:latin typeface="ヒラギノ角ゴ Pro W3"/>
              <a:ea typeface="ヒラギノ角ゴ Pro W3"/>
              <a:cs typeface="ヒラギノ角ゴ Pro W3"/>
            </a:endParaRPr>
          </a:p>
        </p:txBody>
      </p:sp>
      <p:sp>
        <p:nvSpPr>
          <p:cNvPr id="33" name="正方形/長方形 32"/>
          <p:cNvSpPr/>
          <p:nvPr/>
        </p:nvSpPr>
        <p:spPr>
          <a:xfrm>
            <a:off x="2848688" y="4160047"/>
            <a:ext cx="925825" cy="43915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smtClean="0">
                <a:solidFill>
                  <a:schemeClr val="tx1"/>
                </a:solidFill>
                <a:latin typeface="ヒラギノ角ゴ Pro W3"/>
                <a:ea typeface="ヒラギノ角ゴ Pro W3"/>
                <a:cs typeface="ヒラギノ角ゴ Pro W3"/>
              </a:rPr>
              <a:t>データ</a:t>
            </a:r>
            <a:endParaRPr kumimoji="1" lang="ja-JP" altLang="en-US" sz="1100" dirty="0">
              <a:solidFill>
                <a:schemeClr val="tx1"/>
              </a:solidFill>
              <a:latin typeface="ヒラギノ角ゴ Pro W3"/>
              <a:ea typeface="ヒラギノ角ゴ Pro W3"/>
              <a:cs typeface="ヒラギノ角ゴ Pro W3"/>
            </a:endParaRPr>
          </a:p>
        </p:txBody>
      </p:sp>
      <p:sp>
        <p:nvSpPr>
          <p:cNvPr id="35" name="コンテンツ プレースホルダ 2"/>
          <p:cNvSpPr txBox="1">
            <a:spLocks/>
          </p:cNvSpPr>
          <p:nvPr/>
        </p:nvSpPr>
        <p:spPr>
          <a:xfrm>
            <a:off x="138726" y="4670415"/>
            <a:ext cx="4358348" cy="2187586"/>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1" lang="ja-JP" altLang="en-US" sz="1600" b="0" i="0" u="none" strike="noStrike" kern="1200" cap="none" spc="0" normalizeH="0" baseline="0" noProof="0" dirty="0" smtClean="0">
                <a:ln>
                  <a:noFill/>
                </a:ln>
                <a:solidFill>
                  <a:srgbClr val="FF0000"/>
                </a:solidFill>
                <a:effectLst/>
                <a:uLnTx/>
                <a:uFillTx/>
                <a:latin typeface="メイリオ"/>
                <a:ea typeface="メイリオ"/>
                <a:cs typeface="メイリオ"/>
              </a:rPr>
              <a:t>ノイマン型コンピュータ</a:t>
            </a:r>
            <a:r>
              <a:rPr kumimoji="1" lang="ja-JP" altLang="en-US" sz="1600" b="0" i="0" u="none" strike="noStrike" kern="1200" cap="none" spc="0" normalizeH="0" baseline="0" noProof="0" dirty="0" smtClean="0">
                <a:ln>
                  <a:noFill/>
                </a:ln>
                <a:solidFill>
                  <a:schemeClr val="tx1"/>
                </a:solidFill>
                <a:effectLst/>
                <a:uLnTx/>
                <a:uFillTx/>
                <a:latin typeface="メイリオ"/>
                <a:ea typeface="メイリオ"/>
                <a:cs typeface="メイリオ"/>
              </a:rPr>
              <a:t>：プログラムとデータが同じメモリに同居している</a:t>
            </a:r>
            <a:endParaRPr lang="en-US" altLang="ja-JP" sz="1600" dirty="0" smtClean="0">
              <a:latin typeface="メイリオ"/>
              <a:ea typeface="メイリオ"/>
              <a:cs typeface="メイリオ"/>
            </a:endParaRPr>
          </a:p>
          <a:p>
            <a:pPr marL="731520" lvl="1" indent="-274320" defTabSz="914400">
              <a:spcBef>
                <a:spcPct val="20000"/>
              </a:spcBef>
              <a:buClr>
                <a:schemeClr val="accent3"/>
              </a:buClr>
              <a:buSzPct val="95000"/>
              <a:buFont typeface="Wingdings 2"/>
              <a:buChar char=""/>
            </a:pPr>
            <a:r>
              <a:rPr kumimoji="1" lang="ja-JP" altLang="en-US" sz="1600" b="0" i="0" u="none" strike="noStrike" kern="1200" cap="none" spc="0" normalizeH="0" baseline="0" noProof="0" dirty="0" smtClean="0">
                <a:ln>
                  <a:noFill/>
                </a:ln>
                <a:solidFill>
                  <a:schemeClr val="tx1"/>
                </a:solidFill>
                <a:effectLst/>
                <a:uLnTx/>
                <a:uFillTx/>
                <a:latin typeface="メイリオ"/>
                <a:ea typeface="メイリオ"/>
                <a:cs typeface="メイリオ"/>
              </a:rPr>
              <a:t>利点：補助記憶装置からプログラムを読み込んで入れ替えることなどが簡単．</a:t>
            </a:r>
            <a:endParaRPr lang="en-US" altLang="ja-JP" sz="1600" dirty="0" smtClean="0">
              <a:latin typeface="メイリオ"/>
              <a:ea typeface="メイリオ"/>
              <a:cs typeface="メイリオ"/>
            </a:endParaRPr>
          </a:p>
          <a:p>
            <a:pPr marL="731520" lvl="1" indent="-274320" defTabSz="914400">
              <a:spcBef>
                <a:spcPct val="20000"/>
              </a:spcBef>
              <a:buClr>
                <a:schemeClr val="accent3"/>
              </a:buClr>
              <a:buSzPct val="95000"/>
              <a:buFont typeface="Wingdings 2"/>
              <a:buChar char=""/>
            </a:pPr>
            <a:r>
              <a:rPr kumimoji="1" lang="ja-JP" altLang="en-US" sz="1600" b="0" i="0" u="none" strike="noStrike" kern="1200" cap="none" spc="0" normalizeH="0" baseline="0" noProof="0" dirty="0" smtClean="0">
                <a:ln>
                  <a:noFill/>
                </a:ln>
                <a:solidFill>
                  <a:schemeClr val="tx1"/>
                </a:solidFill>
                <a:effectLst/>
                <a:uLnTx/>
                <a:uFillTx/>
                <a:latin typeface="メイリオ"/>
                <a:ea typeface="メイリオ"/>
                <a:cs typeface="メイリオ"/>
              </a:rPr>
              <a:t>欠点：メモリ上のプログラムとデータに交互にアクセスするため，処理速度が低下しやすい．</a:t>
            </a:r>
            <a:endParaRPr kumimoji="1" lang="en-US" altLang="ja-JP" sz="1600" b="0" i="0" u="none" strike="noStrike" kern="1200" cap="none" spc="0" normalizeH="0" baseline="0" noProof="0" dirty="0" smtClean="0">
              <a:ln>
                <a:noFill/>
              </a:ln>
              <a:solidFill>
                <a:schemeClr val="tx1"/>
              </a:solidFill>
              <a:effectLst/>
              <a:uLnTx/>
              <a:uFillTx/>
              <a:latin typeface="メイリオ"/>
              <a:ea typeface="メイリオ"/>
              <a:cs typeface="メイリオ"/>
            </a:endParaRPr>
          </a:p>
        </p:txBody>
      </p:sp>
      <p:sp>
        <p:nvSpPr>
          <p:cNvPr id="37" name="正方形/長方形 36"/>
          <p:cNvSpPr/>
          <p:nvPr/>
        </p:nvSpPr>
        <p:spPr>
          <a:xfrm>
            <a:off x="6127281" y="3174932"/>
            <a:ext cx="1027457" cy="1495482"/>
          </a:xfrm>
          <a:prstGeom prst="rect">
            <a:avLst/>
          </a:prstGeom>
          <a:solidFill>
            <a:srgbClr val="FFFFFF"/>
          </a:solidFill>
          <a:ln w="25400"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rgbClr val="000000"/>
                </a:solidFill>
                <a:latin typeface="ヒラギノ角ゴ Pro W3"/>
                <a:ea typeface="ヒラギノ角ゴ Pro W3"/>
                <a:cs typeface="ヒラギノ角ゴ Pro W3"/>
              </a:rPr>
              <a:t>CPU</a:t>
            </a:r>
            <a:endParaRPr kumimoji="1" lang="ja-JP" altLang="en-US" dirty="0">
              <a:solidFill>
                <a:srgbClr val="000000"/>
              </a:solidFill>
              <a:latin typeface="ヒラギノ角ゴ Pro W3"/>
              <a:ea typeface="ヒラギノ角ゴ Pro W3"/>
              <a:cs typeface="ヒラギノ角ゴ Pro W3"/>
            </a:endParaRPr>
          </a:p>
        </p:txBody>
      </p:sp>
      <p:cxnSp>
        <p:nvCxnSpPr>
          <p:cNvPr id="38" name="直線コネクタ 37"/>
          <p:cNvCxnSpPr>
            <a:stCxn id="39" idx="1"/>
            <a:endCxn id="37" idx="3"/>
          </p:cNvCxnSpPr>
          <p:nvPr/>
        </p:nvCxnSpPr>
        <p:spPr>
          <a:xfrm rot="10800000">
            <a:off x="7154738" y="3922673"/>
            <a:ext cx="277452" cy="1588"/>
          </a:xfrm>
          <a:prstGeom prst="line">
            <a:avLst/>
          </a:prstGeom>
          <a:ln w="73025" cap="flat" cmpd="sng" algn="ctr">
            <a:solidFill>
              <a:srgbClr val="FF66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9" name="正方形/長方形 38"/>
          <p:cNvSpPr/>
          <p:nvPr/>
        </p:nvSpPr>
        <p:spPr>
          <a:xfrm>
            <a:off x="7432190" y="3174932"/>
            <a:ext cx="1027457" cy="1495482"/>
          </a:xfrm>
          <a:prstGeom prst="rect">
            <a:avLst/>
          </a:prstGeom>
          <a:solidFill>
            <a:srgbClr val="FFFFFF"/>
          </a:solidFill>
          <a:ln w="25400"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latin typeface="ヒラギノ角ゴ Pro W3"/>
                <a:ea typeface="ヒラギノ角ゴ Pro W3"/>
                <a:cs typeface="ヒラギノ角ゴ Pro W3"/>
              </a:rPr>
              <a:t>主記憶</a:t>
            </a:r>
            <a:endParaRPr kumimoji="1" lang="ja-JP" altLang="en-US" dirty="0">
              <a:solidFill>
                <a:srgbClr val="000000"/>
              </a:solidFill>
              <a:latin typeface="ヒラギノ角ゴ Pro W3"/>
              <a:ea typeface="ヒラギノ角ゴ Pro W3"/>
              <a:cs typeface="ヒラギノ角ゴ Pro W3"/>
            </a:endParaRPr>
          </a:p>
        </p:txBody>
      </p:sp>
      <p:sp>
        <p:nvSpPr>
          <p:cNvPr id="40" name="正方形/長方形 39"/>
          <p:cNvSpPr/>
          <p:nvPr/>
        </p:nvSpPr>
        <p:spPr>
          <a:xfrm>
            <a:off x="7480407" y="3222403"/>
            <a:ext cx="925825" cy="54597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smtClean="0">
                <a:solidFill>
                  <a:schemeClr val="tx1"/>
                </a:solidFill>
                <a:latin typeface="ヒラギノ角ゴ Pro W3"/>
                <a:ea typeface="ヒラギノ角ゴ Pro W3"/>
                <a:cs typeface="ヒラギノ角ゴ Pro W3"/>
              </a:rPr>
              <a:t>プログラム</a:t>
            </a:r>
            <a:endParaRPr kumimoji="1" lang="ja-JP" altLang="en-US" sz="1100" dirty="0">
              <a:solidFill>
                <a:schemeClr val="tx1"/>
              </a:solidFill>
              <a:latin typeface="ヒラギノ角ゴ Pro W3"/>
              <a:ea typeface="ヒラギノ角ゴ Pro W3"/>
              <a:cs typeface="ヒラギノ角ゴ Pro W3"/>
            </a:endParaRPr>
          </a:p>
        </p:txBody>
      </p:sp>
      <p:sp>
        <p:nvSpPr>
          <p:cNvPr id="43" name="正方形/長方形 42"/>
          <p:cNvSpPr/>
          <p:nvPr/>
        </p:nvSpPr>
        <p:spPr>
          <a:xfrm>
            <a:off x="4813100" y="3174932"/>
            <a:ext cx="1027457" cy="1495482"/>
          </a:xfrm>
          <a:prstGeom prst="rect">
            <a:avLst/>
          </a:prstGeom>
          <a:solidFill>
            <a:srgbClr val="FFFFFF"/>
          </a:solidFill>
          <a:ln w="25400"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latin typeface="ヒラギノ角ゴ Pro W3"/>
                <a:ea typeface="ヒラギノ角ゴ Pro W3"/>
                <a:cs typeface="ヒラギノ角ゴ Pro W3"/>
              </a:rPr>
              <a:t>主記憶</a:t>
            </a:r>
            <a:endParaRPr kumimoji="1" lang="ja-JP" altLang="en-US" dirty="0">
              <a:solidFill>
                <a:srgbClr val="000000"/>
              </a:solidFill>
              <a:latin typeface="ヒラギノ角ゴ Pro W3"/>
              <a:ea typeface="ヒラギノ角ゴ Pro W3"/>
              <a:cs typeface="ヒラギノ角ゴ Pro W3"/>
            </a:endParaRPr>
          </a:p>
        </p:txBody>
      </p:sp>
      <p:sp>
        <p:nvSpPr>
          <p:cNvPr id="41" name="正方形/長方形 40"/>
          <p:cNvSpPr/>
          <p:nvPr/>
        </p:nvSpPr>
        <p:spPr>
          <a:xfrm>
            <a:off x="4860580" y="3222403"/>
            <a:ext cx="925825" cy="43915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smtClean="0">
                <a:solidFill>
                  <a:schemeClr val="tx1"/>
                </a:solidFill>
                <a:latin typeface="ヒラギノ角ゴ Pro W3"/>
                <a:ea typeface="ヒラギノ角ゴ Pro W3"/>
                <a:cs typeface="ヒラギノ角ゴ Pro W3"/>
              </a:rPr>
              <a:t>データ</a:t>
            </a:r>
            <a:endParaRPr kumimoji="1" lang="ja-JP" altLang="en-US" sz="1100" dirty="0">
              <a:solidFill>
                <a:schemeClr val="tx1"/>
              </a:solidFill>
              <a:latin typeface="ヒラギノ角ゴ Pro W3"/>
              <a:ea typeface="ヒラギノ角ゴ Pro W3"/>
              <a:cs typeface="ヒラギノ角ゴ Pro W3"/>
            </a:endParaRPr>
          </a:p>
        </p:txBody>
      </p:sp>
      <p:cxnSp>
        <p:nvCxnSpPr>
          <p:cNvPr id="44" name="直線コネクタ 43"/>
          <p:cNvCxnSpPr>
            <a:stCxn id="37" idx="1"/>
            <a:endCxn id="43" idx="3"/>
          </p:cNvCxnSpPr>
          <p:nvPr/>
        </p:nvCxnSpPr>
        <p:spPr>
          <a:xfrm rot="10800000">
            <a:off x="5840557" y="3922673"/>
            <a:ext cx="286724" cy="1588"/>
          </a:xfrm>
          <a:prstGeom prst="line">
            <a:avLst/>
          </a:prstGeom>
          <a:ln w="73025" cap="flat" cmpd="sng" algn="ctr">
            <a:solidFill>
              <a:srgbClr val="FF66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7" name="コンテンツ プレースホルダ 2"/>
          <p:cNvSpPr txBox="1">
            <a:spLocks/>
          </p:cNvSpPr>
          <p:nvPr/>
        </p:nvSpPr>
        <p:spPr>
          <a:xfrm>
            <a:off x="4572001" y="4670415"/>
            <a:ext cx="4358348" cy="2187586"/>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1" lang="ja-JP" altLang="en-US" sz="1600" b="0" i="0" u="none" strike="noStrike" kern="1200" cap="none" spc="0" normalizeH="0" baseline="0" noProof="0" dirty="0" smtClean="0">
                <a:ln>
                  <a:noFill/>
                </a:ln>
                <a:effectLst/>
                <a:uLnTx/>
                <a:uFillTx/>
                <a:latin typeface="メイリオ"/>
                <a:ea typeface="メイリオ"/>
                <a:cs typeface="メイリオ"/>
              </a:rPr>
              <a:t>ハーバードアーキテクチャ</a:t>
            </a:r>
            <a:r>
              <a:rPr kumimoji="1" lang="ja-JP" altLang="en-US" sz="1600" b="0" i="0" u="none" strike="noStrike" kern="1200" cap="none" spc="0" normalizeH="0" baseline="0" noProof="0" dirty="0" smtClean="0">
                <a:ln>
                  <a:noFill/>
                </a:ln>
                <a:solidFill>
                  <a:schemeClr val="tx1"/>
                </a:solidFill>
                <a:effectLst/>
                <a:uLnTx/>
                <a:uFillTx/>
                <a:latin typeface="メイリオ"/>
                <a:ea typeface="メイリオ"/>
                <a:cs typeface="メイリオ"/>
              </a:rPr>
              <a:t>：プログラム用とデータ用のメモリが分かれている</a:t>
            </a:r>
            <a:endParaRPr lang="en-US" altLang="ja-JP" sz="1600" dirty="0" smtClean="0">
              <a:latin typeface="メイリオ"/>
              <a:ea typeface="メイリオ"/>
              <a:cs typeface="メイリオ"/>
            </a:endParaRPr>
          </a:p>
          <a:p>
            <a:pPr marL="731520" lvl="1" indent="-274320" defTabSz="914400">
              <a:spcBef>
                <a:spcPct val="20000"/>
              </a:spcBef>
              <a:buClr>
                <a:schemeClr val="accent3"/>
              </a:buClr>
              <a:buSzPct val="95000"/>
              <a:buFont typeface="Wingdings 2"/>
              <a:buChar char=""/>
            </a:pPr>
            <a:r>
              <a:rPr kumimoji="1" lang="ja-JP" altLang="en-US" sz="1600" b="0" i="0" u="none" strike="noStrike" kern="1200" cap="none" spc="0" normalizeH="0" baseline="0" noProof="0" dirty="0" smtClean="0">
                <a:ln>
                  <a:noFill/>
                </a:ln>
                <a:solidFill>
                  <a:schemeClr val="tx1"/>
                </a:solidFill>
                <a:effectLst/>
                <a:uLnTx/>
                <a:uFillTx/>
                <a:latin typeface="メイリオ"/>
                <a:ea typeface="メイリオ"/>
                <a:cs typeface="メイリオ"/>
              </a:rPr>
              <a:t>利点：プログラム側のメモリのアクセスは順序性が高い．また，同時アクセス可．</a:t>
            </a:r>
            <a:endParaRPr lang="en-US" altLang="ja-JP" sz="1600" dirty="0" smtClean="0">
              <a:latin typeface="メイリオ"/>
              <a:ea typeface="メイリオ"/>
              <a:cs typeface="メイリオ"/>
            </a:endParaRPr>
          </a:p>
          <a:p>
            <a:pPr marL="731520" lvl="1" indent="-274320" defTabSz="914400">
              <a:spcBef>
                <a:spcPct val="20000"/>
              </a:spcBef>
              <a:buClr>
                <a:schemeClr val="accent3"/>
              </a:buClr>
              <a:buSzPct val="95000"/>
              <a:buFont typeface="Wingdings 2"/>
              <a:buChar char=""/>
            </a:pPr>
            <a:r>
              <a:rPr kumimoji="1" lang="ja-JP" altLang="en-US" sz="1600" b="0" i="0" u="none" strike="noStrike" kern="1200" cap="none" spc="0" normalizeH="0" baseline="0" noProof="0" dirty="0" smtClean="0">
                <a:ln>
                  <a:noFill/>
                </a:ln>
                <a:solidFill>
                  <a:schemeClr val="tx1"/>
                </a:solidFill>
                <a:effectLst/>
                <a:uLnTx/>
                <a:uFillTx/>
                <a:latin typeface="メイリオ"/>
                <a:ea typeface="メイリオ"/>
                <a:cs typeface="メイリオ"/>
              </a:rPr>
              <a:t>欠点：コンピュータ自身によるプログラムの入れ替えに難がある．</a:t>
            </a:r>
            <a:endParaRPr kumimoji="1" lang="en-US" altLang="ja-JP" sz="1600" b="0" i="0" u="none" strike="noStrike" kern="1200" cap="none" spc="0" normalizeH="0" baseline="0" noProof="0" dirty="0" smtClean="0">
              <a:ln>
                <a:noFill/>
              </a:ln>
              <a:solidFill>
                <a:schemeClr val="tx1"/>
              </a:solidFill>
              <a:effectLst/>
              <a:uLnTx/>
              <a:uFillTx/>
              <a:latin typeface="メイリオ"/>
              <a:ea typeface="メイリオ"/>
              <a:cs typeface="メイリオ"/>
            </a:endParaRPr>
          </a:p>
        </p:txBody>
      </p:sp>
      <p:sp>
        <p:nvSpPr>
          <p:cNvPr id="18" name="メモ 17"/>
          <p:cNvSpPr/>
          <p:nvPr/>
        </p:nvSpPr>
        <p:spPr>
          <a:xfrm>
            <a:off x="469182" y="4728908"/>
            <a:ext cx="826286" cy="223299"/>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41342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ppt_x"/>
                                          </p:val>
                                        </p:tav>
                                      </p:tavLst>
                                    </p:anim>
                                    <p:anim calcmode="lin" valueType="num">
                                      <p:cBhvr additive="base">
                                        <p:cTn id="7" dur="500"/>
                                        <p:tgtEl>
                                          <p:spTgt spid="18"/>
                                        </p:tgtEl>
                                        <p:attrNameLst>
                                          <p:attrName>ppt_y</p:attrName>
                                        </p:attrNameLst>
                                      </p:cBhvr>
                                      <p:tavLst>
                                        <p:tav tm="0">
                                          <p:val>
                                            <p:strVal val="ppt_y"/>
                                          </p:val>
                                        </p:tav>
                                        <p:tav tm="100000">
                                          <p:val>
                                            <p:strVal val="1+ppt_h/2"/>
                                          </p:val>
                                        </p:tav>
                                      </p:tavLst>
                                    </p:anim>
                                    <p:set>
                                      <p:cBhvr>
                                        <p:cTn id="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「情報」と社会</a:t>
            </a:r>
            <a:r>
              <a:rPr lang="en-US" altLang="ja-JP" dirty="0" smtClean="0"/>
              <a:t>(1)</a:t>
            </a:r>
            <a:endParaRPr lang="ja-JP" altLang="en-US" dirty="0"/>
          </a:p>
        </p:txBody>
      </p:sp>
      <p:sp>
        <p:nvSpPr>
          <p:cNvPr id="3" name="コンテンツ プレースホルダ 2"/>
          <p:cNvSpPr>
            <a:spLocks noGrp="1"/>
          </p:cNvSpPr>
          <p:nvPr>
            <p:ph idx="1"/>
          </p:nvPr>
        </p:nvSpPr>
        <p:spPr/>
        <p:txBody>
          <a:bodyPr>
            <a:normAutofit/>
          </a:bodyPr>
          <a:lstStyle/>
          <a:p>
            <a:r>
              <a:rPr lang="ja-JP" altLang="en-US" dirty="0" smtClean="0"/>
              <a:t>情報って本当に，そんなに大事なものなの？</a:t>
            </a:r>
            <a:endParaRPr lang="en-US" altLang="ja-JP" dirty="0" smtClean="0"/>
          </a:p>
          <a:p>
            <a:pPr lvl="1"/>
            <a:r>
              <a:rPr lang="ja-JP" altLang="en-US" dirty="0" smtClean="0"/>
              <a:t>士農工商</a:t>
            </a:r>
            <a:endParaRPr lang="en-US" altLang="ja-JP" dirty="0" smtClean="0"/>
          </a:p>
          <a:p>
            <a:pPr lvl="2"/>
            <a:r>
              <a:rPr lang="ja-JP" altLang="en-US" dirty="0" smtClean="0"/>
              <a:t>お侍（役人），農業，工業，流通業</a:t>
            </a:r>
            <a:endParaRPr lang="en-US" altLang="ja-JP" dirty="0" smtClean="0"/>
          </a:p>
          <a:p>
            <a:pPr lvl="1"/>
            <a:r>
              <a:rPr lang="ja-JP" altLang="en-US" dirty="0" smtClean="0"/>
              <a:t>衣食住</a:t>
            </a:r>
            <a:endParaRPr lang="en-US" altLang="ja-JP" dirty="0" smtClean="0"/>
          </a:p>
          <a:p>
            <a:pPr lvl="2"/>
            <a:r>
              <a:rPr lang="ja-JP" altLang="en-US" dirty="0" smtClean="0"/>
              <a:t>衣服，食べ物，住むところ</a:t>
            </a:r>
            <a:endParaRPr lang="en-US" altLang="ja-JP" dirty="0" smtClean="0"/>
          </a:p>
          <a:p>
            <a:pPr lvl="1"/>
            <a:r>
              <a:rPr lang="ja-JP" altLang="en-US" dirty="0" smtClean="0"/>
              <a:t>第</a:t>
            </a:r>
            <a:r>
              <a:rPr lang="en-US" altLang="ja-JP" dirty="0" smtClean="0"/>
              <a:t>1,2,3</a:t>
            </a:r>
            <a:r>
              <a:rPr lang="ja-JP" altLang="en-US" dirty="0" smtClean="0"/>
              <a:t>次産業</a:t>
            </a:r>
            <a:endParaRPr lang="en-US" altLang="ja-JP" dirty="0" smtClean="0"/>
          </a:p>
          <a:p>
            <a:pPr lvl="2"/>
            <a:r>
              <a:rPr lang="ja-JP" altLang="en-US" dirty="0" smtClean="0"/>
              <a:t>農業，工業，流通その他</a:t>
            </a:r>
            <a:endParaRPr lang="en-US" altLang="ja-JP" dirty="0" smtClean="0"/>
          </a:p>
          <a:p>
            <a:pPr lvl="1">
              <a:buNone/>
            </a:pPr>
            <a:r>
              <a:rPr lang="en-US" altLang="ja-JP" dirty="0" smtClean="0"/>
              <a:t>→</a:t>
            </a:r>
            <a:r>
              <a:rPr lang="ja-JP" altLang="en-US" dirty="0" smtClean="0"/>
              <a:t>情報は，どこにも（はっきりとは）出てこない</a:t>
            </a:r>
            <a:endParaRPr lang="en-US" altLang="ja-JP" dirty="0" smtClean="0"/>
          </a:p>
          <a:p>
            <a:r>
              <a:rPr lang="ja-JP" altLang="en-US" dirty="0" smtClean="0"/>
              <a:t>情報だけでは</a:t>
            </a:r>
            <a:endParaRPr lang="en-US" altLang="ja-JP" dirty="0" smtClean="0"/>
          </a:p>
          <a:p>
            <a:pPr lvl="1"/>
            <a:r>
              <a:rPr lang="ja-JP" altLang="en-US" dirty="0" smtClean="0"/>
              <a:t>生きていけない，お腹は満たされない</a:t>
            </a:r>
            <a:endParaRPr lang="en-US" altLang="ja-JP" dirty="0" smtClean="0"/>
          </a:p>
          <a:p>
            <a:pPr lvl="1"/>
            <a:r>
              <a:rPr lang="ja-JP" altLang="en-US" dirty="0" smtClean="0"/>
              <a:t>一人だけの世界では，たぶん無意味</a:t>
            </a:r>
            <a:endParaRPr lang="en-US" altLang="ja-JP" dirty="0" smtClean="0"/>
          </a:p>
          <a:p>
            <a:pPr lvl="1">
              <a:buNone/>
            </a:pPr>
            <a:endParaRPr lang="en-US" altLang="ja-JP"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「情報」と社会</a:t>
            </a:r>
            <a:r>
              <a:rPr lang="en-US" altLang="ja-JP" dirty="0" smtClean="0"/>
              <a:t>(2)</a:t>
            </a:r>
            <a:endParaRPr lang="ja-JP" altLang="en-US" dirty="0"/>
          </a:p>
        </p:txBody>
      </p:sp>
      <p:sp>
        <p:nvSpPr>
          <p:cNvPr id="3" name="コンテンツ プレースホルダ 2"/>
          <p:cNvSpPr>
            <a:spLocks noGrp="1"/>
          </p:cNvSpPr>
          <p:nvPr>
            <p:ph idx="1"/>
          </p:nvPr>
        </p:nvSpPr>
        <p:spPr/>
        <p:txBody>
          <a:bodyPr/>
          <a:lstStyle/>
          <a:p>
            <a:r>
              <a:rPr lang="ja-JP" altLang="en-US" dirty="0" smtClean="0"/>
              <a:t>日頃目にする，情報に関するモノやコト</a:t>
            </a:r>
            <a:endParaRPr lang="en-US" altLang="ja-JP" dirty="0" smtClean="0"/>
          </a:p>
          <a:p>
            <a:pPr lvl="1"/>
            <a:r>
              <a:rPr lang="ja-JP" altLang="en-US" dirty="0" smtClean="0"/>
              <a:t>携帯電話（会話，メール，ネット・・）</a:t>
            </a:r>
            <a:endParaRPr lang="en-US" altLang="ja-JP" dirty="0" smtClean="0"/>
          </a:p>
          <a:p>
            <a:pPr lvl="1"/>
            <a:r>
              <a:rPr lang="ja-JP" altLang="en-US" dirty="0" smtClean="0"/>
              <a:t>パソコン（メール，ネット，文書作成，家計簿・・）</a:t>
            </a:r>
            <a:endParaRPr lang="en-US" altLang="ja-JP" dirty="0" smtClean="0"/>
          </a:p>
          <a:p>
            <a:pPr lvl="1"/>
            <a:r>
              <a:rPr lang="ja-JP" altLang="en-US" dirty="0" smtClean="0"/>
              <a:t>テレビ，ラジオ　（放送）</a:t>
            </a:r>
            <a:endParaRPr lang="en-US" altLang="ja-JP" dirty="0" smtClean="0"/>
          </a:p>
          <a:p>
            <a:pPr lvl="1"/>
            <a:r>
              <a:rPr lang="ja-JP" altLang="en-US" dirty="0" smtClean="0"/>
              <a:t>音楽，ビデオ，映画　（娯楽コンテンツ）</a:t>
            </a:r>
            <a:endParaRPr lang="en-US" altLang="ja-JP" dirty="0" smtClean="0"/>
          </a:p>
          <a:p>
            <a:pPr lvl="1"/>
            <a:r>
              <a:rPr lang="ja-JP" altLang="en-US" dirty="0" smtClean="0"/>
              <a:t>手紙，</a:t>
            </a:r>
            <a:r>
              <a:rPr lang="en-US" altLang="ja-JP" dirty="0" smtClean="0"/>
              <a:t>FAX</a:t>
            </a:r>
            <a:r>
              <a:rPr lang="ja-JP" altLang="en-US" dirty="0" smtClean="0"/>
              <a:t>，コピー　（昔ながらの連絡手段）</a:t>
            </a:r>
            <a:endParaRPr lang="en-US" altLang="ja-JP" dirty="0" smtClean="0"/>
          </a:p>
          <a:p>
            <a:pPr lvl="1"/>
            <a:r>
              <a:rPr lang="ja-JP" altLang="en-US" dirty="0" smtClean="0"/>
              <a:t>会話，身振り手振り，見た目　（他者との関わり）</a:t>
            </a:r>
            <a:endParaRPr lang="en-US" altLang="ja-JP" dirty="0" smtClean="0"/>
          </a:p>
          <a:p>
            <a:pPr lvl="1"/>
            <a:r>
              <a:rPr lang="ja-JP" altLang="en-US" dirty="0" smtClean="0"/>
              <a:t>五感（視覚，聴覚，・・）</a:t>
            </a:r>
            <a:endParaRPr lang="en-US" altLang="ja-JP" dirty="0" smtClean="0"/>
          </a:p>
          <a:p>
            <a:r>
              <a:rPr lang="ja-JP" altLang="en-US" dirty="0" smtClean="0"/>
              <a:t>我々は日頃，情報を頼りに生きている</a:t>
            </a:r>
            <a:endParaRPr lang="en-US" altLang="ja-JP" dirty="0" smtClean="0"/>
          </a:p>
          <a:p>
            <a:pPr lvl="1"/>
            <a:r>
              <a:rPr lang="ja-JP" altLang="en-US" dirty="0" smtClean="0"/>
              <a:t>目は，情報を獲得するために備わっている</a:t>
            </a:r>
            <a:endParaRPr lang="en-US" altLang="ja-JP" dirty="0" smtClean="0"/>
          </a:p>
          <a:p>
            <a:pPr lvl="1"/>
            <a:r>
              <a:rPr lang="ja-JP" altLang="en-US" dirty="0" smtClean="0"/>
              <a:t>声は，情報を伝えるために発せられる</a:t>
            </a:r>
            <a:endParaRPr lang="en-US" altLang="ja-JP"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パソコン・ケータイ出現以前</a:t>
            </a:r>
            <a:endParaRPr lang="ja-JP" altLang="en-US" dirty="0"/>
          </a:p>
        </p:txBody>
      </p:sp>
      <p:sp>
        <p:nvSpPr>
          <p:cNvPr id="3" name="コンテンツ プレースホルダ 2"/>
          <p:cNvSpPr>
            <a:spLocks noGrp="1"/>
          </p:cNvSpPr>
          <p:nvPr>
            <p:ph idx="1"/>
          </p:nvPr>
        </p:nvSpPr>
        <p:spPr/>
        <p:txBody>
          <a:bodyPr>
            <a:normAutofit/>
          </a:bodyPr>
          <a:lstStyle/>
          <a:p>
            <a:r>
              <a:rPr lang="ja-JP" altLang="en-US" dirty="0" smtClean="0"/>
              <a:t>緊急連絡手段，待ち合わせ</a:t>
            </a:r>
            <a:endParaRPr lang="en-US" altLang="ja-JP" dirty="0" smtClean="0"/>
          </a:p>
          <a:p>
            <a:pPr lvl="1"/>
            <a:r>
              <a:rPr lang="ja-JP" altLang="en-US" dirty="0" smtClean="0"/>
              <a:t>家の電話．不在なら伝言．連絡網．電話帳．</a:t>
            </a:r>
            <a:endParaRPr lang="en-US" altLang="ja-JP" dirty="0" smtClean="0"/>
          </a:p>
          <a:p>
            <a:pPr lvl="1"/>
            <a:r>
              <a:rPr lang="ja-JP" altLang="en-US" dirty="0" smtClean="0"/>
              <a:t>あらかじめ時間と場所を決めていた．遅れると大事．</a:t>
            </a:r>
            <a:endParaRPr lang="en-US" altLang="ja-JP" dirty="0" smtClean="0"/>
          </a:p>
          <a:p>
            <a:r>
              <a:rPr lang="ja-JP" altLang="en-US" dirty="0" smtClean="0"/>
              <a:t>卒業したら？</a:t>
            </a:r>
            <a:endParaRPr lang="en-US" altLang="ja-JP" dirty="0" smtClean="0"/>
          </a:p>
          <a:p>
            <a:pPr lvl="1"/>
            <a:r>
              <a:rPr lang="ja-JP" altLang="en-US" dirty="0" smtClean="0"/>
              <a:t>引っ越しすると住所も電話番号も変わる．</a:t>
            </a:r>
            <a:r>
              <a:rPr lang="en-US" altLang="ja-JP" dirty="0" smtClean="0"/>
              <a:t/>
            </a:r>
            <a:br>
              <a:rPr lang="en-US" altLang="ja-JP" dirty="0" smtClean="0"/>
            </a:br>
            <a:r>
              <a:rPr lang="ja-JP" altLang="en-US" dirty="0" smtClean="0"/>
              <a:t>連絡を保つ努力をしなければ，音信不通に．</a:t>
            </a:r>
            <a:endParaRPr lang="en-US" altLang="ja-JP" dirty="0" smtClean="0"/>
          </a:p>
          <a:p>
            <a:r>
              <a:rPr lang="ja-JP" altLang="en-US" dirty="0" smtClean="0"/>
              <a:t>お店や商品を調べるには？</a:t>
            </a:r>
            <a:endParaRPr lang="en-US" altLang="ja-JP" dirty="0" smtClean="0"/>
          </a:p>
          <a:p>
            <a:pPr lvl="1"/>
            <a:r>
              <a:rPr lang="ja-JP" altLang="en-US" dirty="0" smtClean="0"/>
              <a:t>電話帳．折り込みチラシ．口コミ．</a:t>
            </a:r>
            <a:endParaRPr lang="en-US" altLang="ja-JP" dirty="0" smtClean="0"/>
          </a:p>
          <a:p>
            <a:pPr lvl="1"/>
            <a:r>
              <a:rPr lang="ja-JP" altLang="en-US" dirty="0" smtClean="0"/>
              <a:t>カタログ集め．値段は出たとこ勝負．</a:t>
            </a:r>
            <a:endParaRPr lang="en-US" altLang="ja-JP" dirty="0" smtClean="0"/>
          </a:p>
          <a:p>
            <a:r>
              <a:rPr lang="ja-JP" altLang="en-US" dirty="0" smtClean="0"/>
              <a:t>事務作業</a:t>
            </a:r>
            <a:endParaRPr lang="en-US" altLang="ja-JP" dirty="0" smtClean="0"/>
          </a:p>
          <a:p>
            <a:pPr lvl="1"/>
            <a:r>
              <a:rPr lang="ja-JP" altLang="en-US" dirty="0" smtClean="0"/>
              <a:t>そろばん，電卓．表に記入して計算していく．</a:t>
            </a:r>
            <a:endParaRPr lang="en-US" altLang="ja-JP" dirty="0" smtClean="0"/>
          </a:p>
          <a:p>
            <a:pPr lvl="1"/>
            <a:r>
              <a:rPr lang="ja-JP" altLang="en-US" dirty="0" smtClean="0"/>
              <a:t>長い文章も原稿用紙に下書きして，清書．修正液．</a:t>
            </a:r>
            <a:endParaRPr lang="en-US" altLang="ja-JP" dirty="0" smtClean="0"/>
          </a:p>
          <a:p>
            <a:endParaRPr lang="en-US" altLang="ja-JP"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情報化は，世界を変えている</a:t>
            </a:r>
            <a:endParaRPr lang="ja-JP" altLang="en-US" dirty="0"/>
          </a:p>
        </p:txBody>
      </p:sp>
      <p:sp>
        <p:nvSpPr>
          <p:cNvPr id="3" name="コンテンツ プレースホルダ 2"/>
          <p:cNvSpPr>
            <a:spLocks noGrp="1"/>
          </p:cNvSpPr>
          <p:nvPr>
            <p:ph idx="1"/>
          </p:nvPr>
        </p:nvSpPr>
        <p:spPr/>
        <p:txBody>
          <a:bodyPr/>
          <a:lstStyle/>
          <a:p>
            <a:r>
              <a:rPr lang="ja-JP" altLang="en-US" dirty="0" smtClean="0"/>
              <a:t>生産・製造の自動化</a:t>
            </a:r>
            <a:endParaRPr lang="en-US" altLang="ja-JP" dirty="0" smtClean="0"/>
          </a:p>
          <a:p>
            <a:pPr lvl="1"/>
            <a:r>
              <a:rPr lang="ja-JP" altLang="en-US" dirty="0" smtClean="0"/>
              <a:t>ロボット，生産設備の自動制御．検査の自動化．</a:t>
            </a:r>
            <a:endParaRPr lang="en-US" altLang="ja-JP" dirty="0" smtClean="0"/>
          </a:p>
          <a:p>
            <a:r>
              <a:rPr lang="ja-JP" altLang="en-US" dirty="0" smtClean="0"/>
              <a:t>暮らしの向上</a:t>
            </a:r>
            <a:endParaRPr lang="en-US" altLang="ja-JP" dirty="0" smtClean="0"/>
          </a:p>
          <a:p>
            <a:pPr lvl="1"/>
            <a:r>
              <a:rPr lang="ja-JP" altLang="en-US" dirty="0" smtClean="0"/>
              <a:t>欲しい情報がすぐに手に入る．百科事典いらず．</a:t>
            </a:r>
            <a:endParaRPr lang="en-US" altLang="ja-JP" dirty="0" smtClean="0"/>
          </a:p>
          <a:p>
            <a:pPr lvl="1"/>
            <a:r>
              <a:rPr lang="ja-JP" altLang="en-US" dirty="0" smtClean="0"/>
              <a:t>高度医療（特に検査），娯楽（ゲーム）</a:t>
            </a:r>
            <a:endParaRPr lang="en-US" altLang="ja-JP" dirty="0" smtClean="0"/>
          </a:p>
          <a:p>
            <a:pPr lvl="1"/>
            <a:r>
              <a:rPr lang="ja-JP" altLang="en-US" dirty="0" smtClean="0"/>
              <a:t>人の繋がり．携帯電話，メール，</a:t>
            </a:r>
            <a:r>
              <a:rPr lang="en-US" altLang="ja-JP" dirty="0" err="1" smtClean="0"/>
              <a:t>mixi</a:t>
            </a:r>
            <a:r>
              <a:rPr lang="en-US" altLang="ja-JP" dirty="0" smtClean="0"/>
              <a:t>, twitter, ..</a:t>
            </a:r>
          </a:p>
          <a:p>
            <a:r>
              <a:rPr lang="ja-JP" altLang="en-US" dirty="0" smtClean="0"/>
              <a:t>頭脳労働の肩代わり</a:t>
            </a:r>
            <a:endParaRPr lang="en-US" altLang="ja-JP" dirty="0" smtClean="0"/>
          </a:p>
          <a:p>
            <a:pPr lvl="1"/>
            <a:r>
              <a:rPr lang="ja-JP" altLang="en-US" dirty="0" smtClean="0"/>
              <a:t>簿記会計，文書作成，検索，翻訳，お絵かき，</a:t>
            </a:r>
            <a:r>
              <a:rPr lang="en-US" altLang="ja-JP" dirty="0" smtClean="0"/>
              <a:t>..</a:t>
            </a:r>
          </a:p>
          <a:p>
            <a:pPr lvl="1"/>
            <a:r>
              <a:rPr lang="ja-JP" altLang="en-US" dirty="0" smtClean="0"/>
              <a:t>複雑な装置の設計・開発，シミュレーション</a:t>
            </a:r>
            <a:endParaRPr lang="en-US" altLang="ja-JP" dirty="0" smtClean="0"/>
          </a:p>
          <a:p>
            <a:r>
              <a:rPr lang="ja-JP" altLang="en-US" dirty="0" smtClean="0"/>
              <a:t>社会システム</a:t>
            </a:r>
            <a:endParaRPr lang="en-US" altLang="ja-JP" dirty="0" smtClean="0"/>
          </a:p>
          <a:p>
            <a:pPr lvl="1"/>
            <a:r>
              <a:rPr lang="ja-JP" altLang="en-US" dirty="0" smtClean="0"/>
              <a:t>交通（列車運行），行政サービス，</a:t>
            </a:r>
            <a:endParaRPr lang="en-US" altLang="ja-JP" dirty="0" smtClean="0"/>
          </a:p>
          <a:p>
            <a:pPr lvl="1"/>
            <a:r>
              <a:rPr lang="ja-JP" altLang="en-US" dirty="0" smtClean="0"/>
              <a:t>ネットショッピング，広告，</a:t>
            </a:r>
            <a:endParaRPr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情報化社会の発展</a:t>
            </a:r>
            <a:r>
              <a:rPr lang="en-US" altLang="ja-JP" dirty="0" smtClean="0"/>
              <a:t>(1)</a:t>
            </a:r>
            <a:endParaRPr lang="ja-JP" altLang="en-US" dirty="0"/>
          </a:p>
        </p:txBody>
      </p:sp>
      <p:pic>
        <p:nvPicPr>
          <p:cNvPr id="5" name="図 4"/>
          <p:cNvPicPr>
            <a:picLocks noChangeAspect="1"/>
          </p:cNvPicPr>
          <p:nvPr/>
        </p:nvPicPr>
        <p:blipFill>
          <a:blip r:embed="rId2"/>
          <a:stretch>
            <a:fillRect/>
          </a:stretch>
        </p:blipFill>
        <p:spPr>
          <a:xfrm>
            <a:off x="272814" y="905933"/>
            <a:ext cx="8634137" cy="5952067"/>
          </a:xfrm>
          <a:prstGeom prst="rect">
            <a:avLst/>
          </a:prstGeom>
          <a:ln>
            <a:solidFill>
              <a:srgbClr val="FF0000"/>
            </a:solidFill>
          </a:ln>
        </p:spPr>
      </p:pic>
      <p:sp>
        <p:nvSpPr>
          <p:cNvPr id="6" name="正方形/長方形 5"/>
          <p:cNvSpPr/>
          <p:nvPr/>
        </p:nvSpPr>
        <p:spPr>
          <a:xfrm>
            <a:off x="1002828" y="3725333"/>
            <a:ext cx="2666061" cy="523220"/>
          </a:xfrm>
          <a:prstGeom prst="rect">
            <a:avLst/>
          </a:prstGeom>
          <a:ln>
            <a:solidFill>
              <a:srgbClr val="FF0000"/>
            </a:solidFill>
          </a:ln>
        </p:spPr>
        <p:txBody>
          <a:bodyPr wrap="square">
            <a:spAutoFit/>
          </a:bodyPr>
          <a:lstStyle/>
          <a:p>
            <a:r>
              <a:rPr lang="en-US" altLang="ja-JP" sz="1400" dirty="0" smtClean="0"/>
              <a:t>http://www.soumu.go.jp/main_content/000055966.pdf</a:t>
            </a:r>
            <a:endParaRPr lang="ja-JP" altLang="en-US" sz="14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情報とデータ</a:t>
            </a:r>
            <a:endParaRPr lang="ja-JP" altLang="en-US" dirty="0"/>
          </a:p>
        </p:txBody>
      </p:sp>
      <p:sp>
        <p:nvSpPr>
          <p:cNvPr id="3" name="コンテンツ プレースホルダ 2"/>
          <p:cNvSpPr>
            <a:spLocks noGrp="1"/>
          </p:cNvSpPr>
          <p:nvPr>
            <p:ph idx="1"/>
          </p:nvPr>
        </p:nvSpPr>
        <p:spPr/>
        <p:txBody>
          <a:bodyPr/>
          <a:lstStyle/>
          <a:p>
            <a:r>
              <a:rPr lang="ja-JP" altLang="en-US" dirty="0" smtClean="0">
                <a:solidFill>
                  <a:srgbClr val="FF0000"/>
                </a:solidFill>
              </a:rPr>
              <a:t>データ</a:t>
            </a:r>
            <a:r>
              <a:rPr lang="en-US" altLang="ja-JP" dirty="0" smtClean="0"/>
              <a:t>(Data)</a:t>
            </a:r>
          </a:p>
          <a:p>
            <a:pPr lvl="1"/>
            <a:r>
              <a:rPr lang="ja-JP" altLang="en-US" dirty="0" smtClean="0"/>
              <a:t>数値のように，必ずしも意味付けされていないもの．</a:t>
            </a:r>
            <a:endParaRPr lang="en-US" altLang="ja-JP" dirty="0" smtClean="0"/>
          </a:p>
          <a:p>
            <a:pPr marL="393192" lvl="1" indent="0">
              <a:buNone/>
            </a:pPr>
            <a:endParaRPr lang="en-US" altLang="ja-JP" dirty="0" smtClean="0"/>
          </a:p>
          <a:p>
            <a:r>
              <a:rPr lang="ja-JP" altLang="en-US" dirty="0" smtClean="0">
                <a:solidFill>
                  <a:srgbClr val="FF0000"/>
                </a:solidFill>
              </a:rPr>
              <a:t>情報</a:t>
            </a:r>
            <a:r>
              <a:rPr lang="en-US" altLang="ja-JP" dirty="0" smtClean="0"/>
              <a:t>(Information)</a:t>
            </a:r>
          </a:p>
          <a:p>
            <a:pPr lvl="1"/>
            <a:r>
              <a:rPr lang="ja-JP" altLang="en-US" dirty="0" smtClean="0"/>
              <a:t>各数値の意味が決められたデータ．</a:t>
            </a:r>
            <a:endParaRPr lang="en-US" altLang="ja-JP" dirty="0" smtClean="0"/>
          </a:p>
          <a:p>
            <a:pPr lvl="1"/>
            <a:endParaRPr lang="en-US" altLang="ja-JP" dirty="0" smtClean="0"/>
          </a:p>
          <a:p>
            <a:r>
              <a:rPr lang="ja-JP" altLang="en-US" dirty="0" smtClean="0"/>
              <a:t>例</a:t>
            </a:r>
            <a:endParaRPr lang="en-US" altLang="ja-JP" dirty="0" smtClean="0"/>
          </a:p>
          <a:p>
            <a:pPr lvl="1"/>
            <a:r>
              <a:rPr lang="en-US" altLang="ja-JP" dirty="0" smtClean="0"/>
              <a:t> 90, 1200, 12, 123  </a:t>
            </a:r>
            <a:r>
              <a:rPr lang="ja-JP" altLang="en-US" dirty="0" smtClean="0"/>
              <a:t>・・</a:t>
            </a:r>
            <a:r>
              <a:rPr lang="ja-JP" altLang="en-US" dirty="0" smtClean="0">
                <a:solidFill>
                  <a:srgbClr val="FF0000"/>
                </a:solidFill>
              </a:rPr>
              <a:t>データ</a:t>
            </a:r>
            <a:endParaRPr lang="en-US" altLang="ja-JP" dirty="0" smtClean="0">
              <a:solidFill>
                <a:srgbClr val="FF0000"/>
              </a:solidFill>
            </a:endParaRPr>
          </a:p>
          <a:p>
            <a:pPr lvl="1"/>
            <a:r>
              <a:rPr lang="ja-JP" altLang="en-US" dirty="0" smtClean="0"/>
              <a:t>商品番号</a:t>
            </a:r>
            <a:r>
              <a:rPr lang="en-US" altLang="ja-JP" dirty="0" smtClean="0"/>
              <a:t>90, </a:t>
            </a:r>
            <a:r>
              <a:rPr lang="ja-JP" altLang="en-US" dirty="0" smtClean="0"/>
              <a:t>単価</a:t>
            </a:r>
            <a:r>
              <a:rPr lang="en-US" altLang="ja-JP" dirty="0" smtClean="0"/>
              <a:t>1200</a:t>
            </a:r>
            <a:r>
              <a:rPr lang="ja-JP" altLang="en-US" dirty="0" smtClean="0"/>
              <a:t>円，個数</a:t>
            </a:r>
            <a:r>
              <a:rPr lang="en-US" altLang="ja-JP" dirty="0" smtClean="0"/>
              <a:t>12</a:t>
            </a:r>
            <a:r>
              <a:rPr lang="ja-JP" altLang="en-US" dirty="0" smtClean="0"/>
              <a:t>個，顧客番号</a:t>
            </a:r>
            <a:r>
              <a:rPr lang="en-US" altLang="ja-JP" dirty="0" smtClean="0"/>
              <a:t>123</a:t>
            </a:r>
            <a:br>
              <a:rPr lang="en-US" altLang="ja-JP" dirty="0" smtClean="0"/>
            </a:br>
            <a:r>
              <a:rPr lang="ja-JP" altLang="en-US" dirty="0" smtClean="0"/>
              <a:t>・・・</a:t>
            </a:r>
            <a:r>
              <a:rPr lang="ja-JP" altLang="en-US" dirty="0" smtClean="0">
                <a:solidFill>
                  <a:srgbClr val="FF0000"/>
                </a:solidFill>
              </a:rPr>
              <a:t>情報</a:t>
            </a:r>
            <a:endParaRPr lang="en-US" altLang="ja-JP" dirty="0" smtClean="0">
              <a:solidFill>
                <a:srgbClr val="FF0000"/>
              </a:solidFill>
            </a:endParaRPr>
          </a:p>
        </p:txBody>
      </p:sp>
      <p:sp>
        <p:nvSpPr>
          <p:cNvPr id="4" name="メモ 3"/>
          <p:cNvSpPr/>
          <p:nvPr/>
        </p:nvSpPr>
        <p:spPr>
          <a:xfrm>
            <a:off x="834879" y="1128923"/>
            <a:ext cx="975989" cy="323377"/>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メモ 4"/>
          <p:cNvSpPr/>
          <p:nvPr/>
        </p:nvSpPr>
        <p:spPr>
          <a:xfrm>
            <a:off x="834880" y="2463627"/>
            <a:ext cx="646740" cy="323377"/>
          </a:xfrm>
          <a:prstGeom prst="foldedCorner">
            <a:avLst/>
          </a:prstGeom>
          <a:solidFill>
            <a:srgbClr val="FDFF9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コンピュータの構成</a:t>
            </a:r>
            <a:endParaRPr kumimoji="1" lang="ja-JP" altLang="en-US" dirty="0"/>
          </a:p>
        </p:txBody>
      </p:sp>
      <p:pic>
        <p:nvPicPr>
          <p:cNvPr id="5" name="図 4"/>
          <p:cNvPicPr>
            <a:picLocks noChangeAspect="1"/>
          </p:cNvPicPr>
          <p:nvPr/>
        </p:nvPicPr>
        <p:blipFill>
          <a:blip r:embed="rId2"/>
          <a:stretch>
            <a:fillRect/>
          </a:stretch>
        </p:blipFill>
        <p:spPr>
          <a:xfrm>
            <a:off x="457200" y="1804090"/>
            <a:ext cx="8027308" cy="3946311"/>
          </a:xfrm>
          <a:prstGeom prst="rect">
            <a:avLst/>
          </a:prstGeom>
        </p:spPr>
      </p:pic>
    </p:spTree>
    <p:extLst>
      <p:ext uri="{BB962C8B-B14F-4D97-AF65-F5344CB8AC3E}">
        <p14:creationId xmlns:p14="http://schemas.microsoft.com/office/powerpoint/2010/main" val="30322243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リゾート.thmx</Template>
  <TotalTime>526</TotalTime>
  <Words>995</Words>
  <Application>Microsoft Macintosh PowerPoint</Application>
  <PresentationFormat>画面に合わせる (4:3)</PresentationFormat>
  <Paragraphs>197</Paragraphs>
  <Slides>24</Slides>
  <Notes>4</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リゾート</vt:lpstr>
      <vt:lpstr>コンピュータのあらまし</vt:lpstr>
      <vt:lpstr>この章で学習すること</vt:lpstr>
      <vt:lpstr>「情報」と社会(1)</vt:lpstr>
      <vt:lpstr>「情報」と社会(2)</vt:lpstr>
      <vt:lpstr>パソコン・ケータイ出現以前</vt:lpstr>
      <vt:lpstr>情報化は，世界を変えている</vt:lpstr>
      <vt:lpstr>情報化社会の発展(1)</vt:lpstr>
      <vt:lpstr>情報とデータ</vt:lpstr>
      <vt:lpstr>コンピュータの構成</vt:lpstr>
      <vt:lpstr>コンピュータの構成要素</vt:lpstr>
      <vt:lpstr>PowerPoint プレゼンテーション</vt:lpstr>
      <vt:lpstr>大小のコンピュータ</vt:lpstr>
      <vt:lpstr>コンピュータを含む機器</vt:lpstr>
      <vt:lpstr>なぜコンピュータを使うのか？</vt:lpstr>
      <vt:lpstr>コンピュータの種類</vt:lpstr>
      <vt:lpstr>小さなコンピュータ</vt:lpstr>
      <vt:lpstr>組み込み向けのコンピュータ</vt:lpstr>
      <vt:lpstr>ＣＰＵについて</vt:lpstr>
      <vt:lpstr>TOP500</vt:lpstr>
      <vt:lpstr>京コンピュータ</vt:lpstr>
      <vt:lpstr>京コンピュータ</vt:lpstr>
      <vt:lpstr>データセンター(1)</vt:lpstr>
      <vt:lpstr>データセンター(2)</vt:lpstr>
      <vt:lpstr>アーキテクチャ</vt:lpstr>
    </vt:vector>
  </TitlesOfParts>
  <Company>大阪大学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情報社会と コミュニケーションネットワーク</dc:title>
  <dc:creator>日浦 慎作</dc:creator>
  <cp:lastModifiedBy>日浦 慎作</cp:lastModifiedBy>
  <cp:revision>17</cp:revision>
  <dcterms:created xsi:type="dcterms:W3CDTF">2010-04-13T10:02:41Z</dcterms:created>
  <dcterms:modified xsi:type="dcterms:W3CDTF">2013-04-08T04:44:27Z</dcterms:modified>
</cp:coreProperties>
</file>