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5" r:id="rId1"/>
  </p:sldMasterIdLst>
  <p:notesMasterIdLst>
    <p:notesMasterId r:id="rId24"/>
  </p:notesMasterIdLst>
  <p:sldIdLst>
    <p:sldId id="256" r:id="rId2"/>
    <p:sldId id="260" r:id="rId3"/>
    <p:sldId id="275" r:id="rId4"/>
    <p:sldId id="262" r:id="rId5"/>
    <p:sldId id="259" r:id="rId6"/>
    <p:sldId id="276" r:id="rId7"/>
    <p:sldId id="263" r:id="rId8"/>
    <p:sldId id="277" r:id="rId9"/>
    <p:sldId id="278" r:id="rId10"/>
    <p:sldId id="279" r:id="rId11"/>
    <p:sldId id="264" r:id="rId12"/>
    <p:sldId id="265" r:id="rId13"/>
    <p:sldId id="267" r:id="rId14"/>
    <p:sldId id="266" r:id="rId15"/>
    <p:sldId id="269" r:id="rId16"/>
    <p:sldId id="271" r:id="rId17"/>
    <p:sldId id="281" r:id="rId18"/>
    <p:sldId id="272" r:id="rId19"/>
    <p:sldId id="274" r:id="rId20"/>
    <p:sldId id="273" r:id="rId21"/>
    <p:sldId id="282" r:id="rId22"/>
    <p:sldId id="283" r:id="rId23"/>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E56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523" autoAdjust="0"/>
  </p:normalViewPr>
  <p:slideViewPr>
    <p:cSldViewPr snapToGrid="0" snapToObjects="1">
      <p:cViewPr varScale="1">
        <p:scale>
          <a:sx n="122" d="100"/>
          <a:sy n="122" d="100"/>
        </p:scale>
        <p:origin x="-1256" y="-112"/>
      </p:cViewPr>
      <p:guideLst>
        <p:guide orient="horz" pos="2253"/>
        <p:guide pos="2880"/>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1F80BD-48A9-BC47-8389-D501CFBD0E5F}" type="datetimeFigureOut">
              <a:rPr lang="ja-JP" altLang="en-US" smtClean="0"/>
              <a:pPr/>
              <a:t>12/06/23</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15F211-8658-A242-B46D-3672D235F572}" type="slidenum">
              <a:rPr lang="ja-JP" altLang="en-US" smtClean="0"/>
              <a:pPr/>
              <a:t>‹#›</a:t>
            </a:fld>
            <a:endParaRPr lang="ja-JP" altLang="en-US"/>
          </a:p>
        </p:txBody>
      </p:sp>
    </p:spTree>
    <p:extLst>
      <p:ext uri="{BB962C8B-B14F-4D97-AF65-F5344CB8AC3E}">
        <p14:creationId xmlns:p14="http://schemas.microsoft.com/office/powerpoint/2010/main" val="203121383"/>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a:xfrm>
            <a:off x="457200" y="6356350"/>
            <a:ext cx="2133600" cy="365125"/>
          </a:xfrm>
          <a:prstGeom prst="rect">
            <a:avLst/>
          </a:prstGeom>
        </p:spPr>
        <p:txBody>
          <a:bodyPr/>
          <a:lstStyle/>
          <a:p>
            <a:fld id="{C699CB88-5E1A-4FAC-892A-60949ACB1F6F}" type="datetimeFigureOut">
              <a:rPr lang="en-US" altLang="ja-JP" smtClean="0"/>
              <a:pPr/>
              <a:t>12/06/23</a:t>
            </a:fld>
            <a:endParaRPr lang="en-US"/>
          </a:p>
        </p:txBody>
      </p:sp>
      <p:sp>
        <p:nvSpPr>
          <p:cNvPr id="19" name="フッター プレースホルダ 18"/>
          <p:cNvSpPr>
            <a:spLocks noGrp="1"/>
          </p:cNvSpPr>
          <p:nvPr>
            <p:ph type="ftr" sz="quarter" idx="11"/>
          </p:nvPr>
        </p:nvSpPr>
        <p:spPr>
          <a:xfrm>
            <a:off x="2667000" y="6356350"/>
            <a:ext cx="3352800" cy="365125"/>
          </a:xfrm>
          <a:prstGeom prst="rect">
            <a:avLst/>
          </a:prstGeom>
        </p:spPr>
        <p:txBody>
          <a:bodyPr/>
          <a:lstStyle/>
          <a:p>
            <a:endParaRPr kumimoji="0" lang="en-US"/>
          </a:p>
        </p:txBody>
      </p:sp>
      <p:sp>
        <p:nvSpPr>
          <p:cNvPr id="27" name="スライド番号プレースホルダ 26"/>
          <p:cNvSpPr>
            <a:spLocks noGrp="1"/>
          </p:cNvSpPr>
          <p:nvPr>
            <p:ph type="sldNum" sz="quarter" idx="12"/>
          </p:nvPr>
        </p:nvSpPr>
        <p:spPr>
          <a:xfrm>
            <a:off x="7924800" y="6356350"/>
            <a:ext cx="762000" cy="365125"/>
          </a:xfrm>
          <a:prstGeom prst="rect">
            <a:avLst/>
          </a:prstGeom>
        </p:spPr>
        <p:txBody>
          <a:bodyPr/>
          <a:lstStyle/>
          <a:p>
            <a:fld id="{91974DF9-AD47-4691-BA21-BBFCE3637A9A}"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5" name="フッター プレースホルダ 4"/>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6" name="スライド番号プレースホルダ 5"/>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5" name="フッター プレースホルダ 4"/>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6" name="スライド番号プレースホルダ 5"/>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5" name="フッター プレースホルダ 4"/>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6" name="スライド番号プレースホルダ 5"/>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C699CB88-5E1A-4FAC-892A-60949ACB1F6F}" type="datetimeFigureOut">
              <a:rPr lang="en-US" altLang="ja-JP" smtClean="0"/>
              <a:pPr/>
              <a:t>12/06/23</a:t>
            </a:fld>
            <a:endParaRPr lang="en-US"/>
          </a:p>
        </p:txBody>
      </p:sp>
      <p:sp>
        <p:nvSpPr>
          <p:cNvPr id="5" name="フッター プレースホルダ 4"/>
          <p:cNvSpPr>
            <a:spLocks noGrp="1"/>
          </p:cNvSpPr>
          <p:nvPr>
            <p:ph type="ftr" sz="quarter" idx="11"/>
          </p:nvPr>
        </p:nvSpPr>
        <p:spPr>
          <a:xfrm>
            <a:off x="2667000" y="6356350"/>
            <a:ext cx="3352800" cy="365125"/>
          </a:xfrm>
          <a:prstGeom prst="rect">
            <a:avLst/>
          </a:prstGeom>
        </p:spPr>
        <p:txBody>
          <a:bodyPr/>
          <a:lstStyle/>
          <a:p>
            <a:endParaRPr kumimoji="0" lang="en-US"/>
          </a:p>
        </p:txBody>
      </p:sp>
      <p:sp>
        <p:nvSpPr>
          <p:cNvPr id="6" name="スライド番号プレースホルダ 5"/>
          <p:cNvSpPr>
            <a:spLocks noGrp="1"/>
          </p:cNvSpPr>
          <p:nvPr>
            <p:ph type="sldNum" sz="quarter" idx="12"/>
          </p:nvPr>
        </p:nvSpPr>
        <p:spPr>
          <a:xfrm>
            <a:off x="7924800" y="6356350"/>
            <a:ext cx="762000" cy="365125"/>
          </a:xfrm>
          <a:prstGeom prst="rect">
            <a:avLst/>
          </a:prstGeom>
        </p:spPr>
        <p:txBody>
          <a:bodyPr/>
          <a:lstStyle/>
          <a:p>
            <a:fld id="{D2E57653-3E58-4892-A7ED-712530ACC680}"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6" name="フッター プレースホルダ 5"/>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7" name="スライド番号プレースホルダ 6"/>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8" name="フッター プレースホルダ 7"/>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9" name="スライド番号プレースホルダ 8"/>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4" name="フッター プレースホルダ 3"/>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5" name="スライド番号プレースホルダ 4"/>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3" name="フッター プレースホルダ 2"/>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4" name="スライド番号プレースホルダ 3"/>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6" name="フッター プレースホルダ 5"/>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7" name="スライド番号プレースホルダ 6"/>
          <p:cNvSpPr>
            <a:spLocks noGrp="1"/>
          </p:cNvSpPr>
          <p:nvPr>
            <p:ph type="sldNum" sz="quarter" idx="12"/>
          </p:nvPr>
        </p:nvSpPr>
        <p:spPr>
          <a:xfrm>
            <a:off x="7924800" y="6356350"/>
            <a:ext cx="762000" cy="365125"/>
          </a:xfrm>
          <a:prstGeom prst="rect">
            <a:avLst/>
          </a:prstGeom>
        </p:spPr>
        <p:txBody>
          <a:bodyPr/>
          <a:lstStyle/>
          <a:p>
            <a:fld id="{FC77A448-D91D-B345-9D65-93362F79EBC3}"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と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fld id="{82BB7D2C-969C-4044-8AE9-730685547536}" type="datetimeFigureOut">
              <a:rPr lang="ja-JP" altLang="en-US" smtClean="0"/>
              <a:pPr/>
              <a:t>12/06/23</a:t>
            </a:fld>
            <a:endParaRPr lang="ja-JP" altLang="en-US"/>
          </a:p>
        </p:txBody>
      </p:sp>
      <p:sp>
        <p:nvSpPr>
          <p:cNvPr id="6" name="フッター プレースホルダ 5"/>
          <p:cNvSpPr>
            <a:spLocks noGrp="1"/>
          </p:cNvSpPr>
          <p:nvPr>
            <p:ph type="ftr" sz="quarter" idx="11"/>
          </p:nvPr>
        </p:nvSpPr>
        <p:spPr>
          <a:xfrm>
            <a:off x="2667000" y="6356350"/>
            <a:ext cx="3352800" cy="365125"/>
          </a:xfrm>
          <a:prstGeom prst="rect">
            <a:avLst/>
          </a:prstGeom>
        </p:spPr>
        <p:txBody>
          <a:bodyPr/>
          <a:lstStyle/>
          <a:p>
            <a:endParaRPr lang="ja-JP" altLang="en-US"/>
          </a:p>
        </p:txBody>
      </p:sp>
      <p:sp>
        <p:nvSpPr>
          <p:cNvPr id="7" name="スライド番号プレースホルダ 6"/>
          <p:cNvSpPr>
            <a:spLocks noGrp="1"/>
          </p:cNvSpPr>
          <p:nvPr>
            <p:ph type="sldNum" sz="quarter" idx="12"/>
          </p:nvPr>
        </p:nvSpPr>
        <p:spPr>
          <a:xfrm>
            <a:off x="8077200" y="6356350"/>
            <a:ext cx="609600" cy="365125"/>
          </a:xfrm>
          <a:prstGeom prst="rect">
            <a:avLst/>
          </a:prstGeom>
        </p:spPr>
        <p:txBody>
          <a:bodyPr/>
          <a:lstStyle/>
          <a:p>
            <a:fld id="{FC77A448-D91D-B345-9D65-93362F79EBC3}" type="slidenum">
              <a:rPr lang="ja-JP" altLang="en-US" smtClean="0"/>
              <a:pPr/>
              <a:t>‹#›</a:t>
            </a:fld>
            <a:endParaRPr lang="ja-JP" altLang="en-US"/>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132588"/>
            <a:ext cx="8229600" cy="773345"/>
          </a:xfrm>
          <a:prstGeom prst="rect">
            <a:avLst/>
          </a:prstGeom>
          <a:solidFill>
            <a:schemeClr val="bg1">
              <a:alpha val="66000"/>
            </a:schemeClr>
          </a:solidFill>
        </p:spPr>
        <p:txBody>
          <a:bodyPr vert="horz" lIns="0" rIns="0" bIns="0" anchor="b">
            <a:normAutofit/>
          </a:bodyPr>
          <a:lstStyle/>
          <a:p>
            <a:r>
              <a:rPr kumimoji="0" lang="ja-JP" altLang="en-US" dirty="0" smtClean="0"/>
              <a:t>マスタ タイトルの書式設定</a:t>
            </a:r>
            <a:endParaRPr kumimoji="0" lang="en-US" dirty="0"/>
          </a:p>
        </p:txBody>
      </p:sp>
      <p:sp>
        <p:nvSpPr>
          <p:cNvPr id="30" name="テキスト プレースホルダ 29"/>
          <p:cNvSpPr>
            <a:spLocks noGrp="1"/>
          </p:cNvSpPr>
          <p:nvPr>
            <p:ph type="body" idx="1"/>
          </p:nvPr>
        </p:nvSpPr>
        <p:spPr>
          <a:xfrm>
            <a:off x="457200" y="1025107"/>
            <a:ext cx="8229600" cy="568049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grpSp>
        <p:nvGrpSpPr>
          <p:cNvPr id="2" name="図形グループ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p:txStyles>
    <p:titleStyle>
      <a:lvl1pPr algn="l" rtl="0" eaLnBrk="1" latinLnBrk="0" hangingPunct="1">
        <a:spcBef>
          <a:spcPct val="0"/>
        </a:spcBef>
        <a:buNone/>
        <a:defRPr kumimoji="1" sz="5000" b="0" kern="1200">
          <a:ln>
            <a:noFill/>
          </a:ln>
          <a:solidFill>
            <a:srgbClr val="FE5619"/>
          </a:solidFill>
          <a:effectLst/>
          <a:latin typeface="メイリオ"/>
          <a:ea typeface="メイリオ"/>
          <a:cs typeface="メイリオ"/>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メイリオ"/>
          <a:ea typeface="メイリオ"/>
          <a:cs typeface="メイリオ"/>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メイリオ"/>
          <a:ea typeface="メイリオ"/>
          <a:cs typeface="メイリオ"/>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メイリオ"/>
          <a:ea typeface="メイリオ"/>
          <a:cs typeface="メイリオ"/>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メイリオ"/>
          <a:ea typeface="メイリオ"/>
          <a:cs typeface="メイリオ"/>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メイリオ"/>
          <a:ea typeface="メイリオ"/>
          <a:cs typeface="メイリオ"/>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406" y="1371600"/>
            <a:ext cx="8199642" cy="1828800"/>
          </a:xfrm>
        </p:spPr>
        <p:txBody>
          <a:bodyPr>
            <a:normAutofit/>
          </a:bodyPr>
          <a:lstStyle/>
          <a:p>
            <a:r>
              <a:rPr lang="ja-JP" altLang="en-US" dirty="0" smtClean="0"/>
              <a:t>コンピュータ基礎</a:t>
            </a:r>
            <a:r>
              <a:rPr lang="en-US" altLang="ja-JP" dirty="0" smtClean="0"/>
              <a:t>(9)</a:t>
            </a:r>
            <a:endParaRPr lang="ja-JP" altLang="en-US" dirty="0"/>
          </a:p>
        </p:txBody>
      </p:sp>
      <p:sp>
        <p:nvSpPr>
          <p:cNvPr id="3" name="サブタイトル 2"/>
          <p:cNvSpPr>
            <a:spLocks noGrp="1"/>
          </p:cNvSpPr>
          <p:nvPr>
            <p:ph type="subTitle" idx="1"/>
          </p:nvPr>
        </p:nvSpPr>
        <p:spPr/>
        <p:txBody>
          <a:bodyPr>
            <a:normAutofit/>
          </a:bodyPr>
          <a:lstStyle/>
          <a:p>
            <a:r>
              <a:rPr lang="en-US" altLang="ja-JP" dirty="0" smtClean="0"/>
              <a:t>10</a:t>
            </a:r>
            <a:r>
              <a:rPr lang="ja-JP" altLang="en-US" dirty="0" smtClean="0"/>
              <a:t>章</a:t>
            </a:r>
            <a:r>
              <a:rPr lang="en-US" altLang="ja-JP" dirty="0" smtClean="0"/>
              <a:t> </a:t>
            </a:r>
            <a:r>
              <a:rPr lang="ja-JP" altLang="en-US" dirty="0" smtClean="0"/>
              <a:t>ファイルとデータベース</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ファイルとレコード</a:t>
            </a:r>
            <a:endParaRPr lang="ja-JP" altLang="en-US" dirty="0"/>
          </a:p>
        </p:txBody>
      </p:sp>
      <p:sp>
        <p:nvSpPr>
          <p:cNvPr id="3" name="コンテンツ プレースホルダ 2"/>
          <p:cNvSpPr>
            <a:spLocks noGrp="1"/>
          </p:cNvSpPr>
          <p:nvPr>
            <p:ph idx="1"/>
          </p:nvPr>
        </p:nvSpPr>
        <p:spPr/>
        <p:txBody>
          <a:bodyPr/>
          <a:lstStyle/>
          <a:p>
            <a:r>
              <a:rPr lang="ja-JP" altLang="en-US" dirty="0" smtClean="0"/>
              <a:t>ファイルとは？</a:t>
            </a:r>
            <a:endParaRPr lang="en-US" altLang="ja-JP" dirty="0" smtClean="0"/>
          </a:p>
          <a:p>
            <a:pPr lvl="1"/>
            <a:r>
              <a:rPr lang="ja-JP" altLang="en-US" dirty="0" smtClean="0"/>
              <a:t>補助記憶装置に置かれた，</a:t>
            </a:r>
            <a:r>
              <a:rPr lang="en-US" altLang="ja-JP" dirty="0" smtClean="0"/>
              <a:t/>
            </a:r>
            <a:br>
              <a:rPr lang="en-US" altLang="ja-JP" dirty="0" smtClean="0"/>
            </a:br>
            <a:r>
              <a:rPr lang="ja-JP" altLang="en-US" dirty="0" smtClean="0"/>
              <a:t>１まとまりのデータ</a:t>
            </a:r>
            <a:endParaRPr lang="en-US" altLang="ja-JP" dirty="0" smtClean="0"/>
          </a:p>
          <a:p>
            <a:pPr lvl="2"/>
            <a:r>
              <a:rPr lang="ja-JP" altLang="en-US" dirty="0" smtClean="0"/>
              <a:t>ハードディスク</a:t>
            </a:r>
            <a:endParaRPr lang="en-US" altLang="ja-JP" dirty="0" smtClean="0"/>
          </a:p>
          <a:p>
            <a:pPr lvl="2"/>
            <a:r>
              <a:rPr lang="en-US" altLang="ja-JP" dirty="0" smtClean="0"/>
              <a:t>USB</a:t>
            </a:r>
            <a:r>
              <a:rPr lang="ja-JP" altLang="en-US" dirty="0" smtClean="0"/>
              <a:t>メモリやメモリカード</a:t>
            </a:r>
            <a:endParaRPr lang="en-US" altLang="ja-JP" dirty="0" smtClean="0"/>
          </a:p>
          <a:p>
            <a:pPr lvl="1"/>
            <a:r>
              <a:rPr lang="ja-JP" altLang="en-US" dirty="0" smtClean="0"/>
              <a:t>主記憶（メインメモリ）に</a:t>
            </a:r>
            <a:r>
              <a:rPr lang="en-US" altLang="ja-JP" dirty="0" smtClean="0"/>
              <a:t/>
            </a:r>
            <a:br>
              <a:rPr lang="en-US" altLang="ja-JP" dirty="0" smtClean="0"/>
            </a:br>
            <a:r>
              <a:rPr lang="ja-JP" altLang="en-US" dirty="0" smtClean="0"/>
              <a:t>読み込まれたデータではない</a:t>
            </a:r>
            <a:endParaRPr lang="en-US" altLang="ja-JP" dirty="0" smtClean="0"/>
          </a:p>
          <a:p>
            <a:r>
              <a:rPr lang="ja-JP" altLang="en-US" dirty="0" smtClean="0">
                <a:solidFill>
                  <a:srgbClr val="FF0000"/>
                </a:solidFill>
              </a:rPr>
              <a:t>レコード</a:t>
            </a:r>
            <a:r>
              <a:rPr lang="ja-JP" altLang="en-US" dirty="0" smtClean="0"/>
              <a:t>とは？</a:t>
            </a:r>
            <a:endParaRPr lang="en-US" altLang="ja-JP" dirty="0" smtClean="0"/>
          </a:p>
          <a:p>
            <a:pPr lvl="1"/>
            <a:r>
              <a:rPr lang="ja-JP" altLang="en-US" dirty="0" smtClean="0"/>
              <a:t>ファイルの中に格納される</a:t>
            </a:r>
            <a:r>
              <a:rPr lang="en-US" altLang="ja-JP" dirty="0" smtClean="0"/>
              <a:t/>
            </a:r>
            <a:br>
              <a:rPr lang="en-US" altLang="ja-JP" dirty="0" smtClean="0"/>
            </a:br>
            <a:r>
              <a:rPr lang="ja-JP" altLang="en-US" u="sng" dirty="0" smtClean="0"/>
              <a:t>ひとかたまりのデータ</a:t>
            </a:r>
            <a:endParaRPr lang="en-US" altLang="ja-JP" u="sng" dirty="0" smtClean="0"/>
          </a:p>
        </p:txBody>
      </p:sp>
      <p:pic>
        <p:nvPicPr>
          <p:cNvPr id="4" name="図 3"/>
          <p:cNvPicPr>
            <a:picLocks noChangeAspect="1"/>
          </p:cNvPicPr>
          <p:nvPr/>
        </p:nvPicPr>
        <p:blipFill>
          <a:blip r:embed="rId2"/>
          <a:stretch>
            <a:fillRect/>
          </a:stretch>
        </p:blipFill>
        <p:spPr>
          <a:xfrm>
            <a:off x="5744036" y="1019442"/>
            <a:ext cx="3248955" cy="2179679"/>
          </a:xfrm>
          <a:prstGeom prst="rect">
            <a:avLst/>
          </a:prstGeom>
          <a:ln>
            <a:solidFill>
              <a:schemeClr val="tx1"/>
            </a:solidFill>
          </a:ln>
          <a:effectLst>
            <a:outerShdw blurRad="38100" dist="38100" dir="2700000">
              <a:srgbClr val="000000">
                <a:alpha val="43000"/>
              </a:srgbClr>
            </a:outerShdw>
          </a:effectLst>
        </p:spPr>
      </p:pic>
      <p:pic>
        <p:nvPicPr>
          <p:cNvPr id="5" name="図 4"/>
          <p:cNvPicPr>
            <a:picLocks noChangeAspect="1"/>
          </p:cNvPicPr>
          <p:nvPr/>
        </p:nvPicPr>
        <p:blipFill>
          <a:blip r:embed="rId3"/>
          <a:stretch>
            <a:fillRect/>
          </a:stretch>
        </p:blipFill>
        <p:spPr>
          <a:xfrm>
            <a:off x="5744036" y="3279723"/>
            <a:ext cx="3248955" cy="2032680"/>
          </a:xfrm>
          <a:prstGeom prst="rect">
            <a:avLst/>
          </a:prstGeom>
          <a:ln>
            <a:solidFill>
              <a:schemeClr val="tx1"/>
            </a:solidFill>
          </a:ln>
          <a:effectLst>
            <a:outerShdw blurRad="38100" dist="38100" dir="2700000">
              <a:srgbClr val="000000">
                <a:alpha val="43000"/>
              </a:srgbClr>
            </a:outerShdw>
          </a:effectLst>
        </p:spPr>
      </p:pic>
      <p:sp>
        <p:nvSpPr>
          <p:cNvPr id="6" name="角丸四角形 5"/>
          <p:cNvSpPr/>
          <p:nvPr/>
        </p:nvSpPr>
        <p:spPr>
          <a:xfrm>
            <a:off x="5744036" y="3568500"/>
            <a:ext cx="2804272" cy="631639"/>
          </a:xfrm>
          <a:prstGeom prst="roundRect">
            <a:avLst>
              <a:gd name="adj" fmla="val 11111"/>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6784748" y="1363144"/>
            <a:ext cx="2036139" cy="1659305"/>
          </a:xfrm>
          <a:prstGeom prst="roundRect">
            <a:avLst>
              <a:gd name="adj" fmla="val 4766"/>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338124" y="5493391"/>
            <a:ext cx="7249127" cy="121220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490524"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0" name="正方形/長方形 9"/>
          <p:cNvSpPr/>
          <p:nvPr/>
        </p:nvSpPr>
        <p:spPr>
          <a:xfrm>
            <a:off x="2745113"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1" name="正方形/長方形 10"/>
          <p:cNvSpPr/>
          <p:nvPr/>
        </p:nvSpPr>
        <p:spPr>
          <a:xfrm>
            <a:off x="3999702"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2" name="正方形/長方形 11"/>
          <p:cNvSpPr/>
          <p:nvPr/>
        </p:nvSpPr>
        <p:spPr>
          <a:xfrm>
            <a:off x="5254291"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3" name="正方形/長方形 12"/>
          <p:cNvSpPr/>
          <p:nvPr/>
        </p:nvSpPr>
        <p:spPr>
          <a:xfrm>
            <a:off x="6508880" y="5645791"/>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endParaRPr kumimoji="1" lang="ja-JP" altLang="en-US" dirty="0">
              <a:solidFill>
                <a:schemeClr val="tx1"/>
              </a:solidFill>
            </a:endParaRPr>
          </a:p>
        </p:txBody>
      </p:sp>
      <p:sp>
        <p:nvSpPr>
          <p:cNvPr id="14" name="テキスト ボックス 13"/>
          <p:cNvSpPr txBox="1"/>
          <p:nvPr/>
        </p:nvSpPr>
        <p:spPr>
          <a:xfrm>
            <a:off x="230128" y="5943698"/>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5" name="テキスト ボックス 14"/>
          <p:cNvSpPr txBox="1"/>
          <p:nvPr/>
        </p:nvSpPr>
        <p:spPr>
          <a:xfrm>
            <a:off x="7645633" y="5911432"/>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16" name="メモ 15"/>
          <p:cNvSpPr/>
          <p:nvPr/>
        </p:nvSpPr>
        <p:spPr>
          <a:xfrm>
            <a:off x="842189" y="3946821"/>
            <a:ext cx="130866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746050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6"/>
                                        </p:tgtEl>
                                        <p:attrNameLst>
                                          <p:attrName>ppt_x</p:attrName>
                                        </p:attrNameLst>
                                      </p:cBhvr>
                                      <p:tavLst>
                                        <p:tav tm="0">
                                          <p:val>
                                            <p:strVal val="ppt_x"/>
                                          </p:val>
                                        </p:tav>
                                        <p:tav tm="100000">
                                          <p:val>
                                            <p:strVal val="ppt_x"/>
                                          </p:val>
                                        </p:tav>
                                      </p:tavLst>
                                    </p:anim>
                                    <p:anim calcmode="lin" valueType="num">
                                      <p:cBhvr additive="base">
                                        <p:cTn id="7" dur="500"/>
                                        <p:tgtEl>
                                          <p:spTgt spid="16"/>
                                        </p:tgtEl>
                                        <p:attrNameLst>
                                          <p:attrName>ppt_y</p:attrName>
                                        </p:attrNameLst>
                                      </p:cBhvr>
                                      <p:tavLst>
                                        <p:tav tm="0">
                                          <p:val>
                                            <p:strVal val="ppt_y"/>
                                          </p:val>
                                        </p:tav>
                                        <p:tav tm="100000">
                                          <p:val>
                                            <p:strVal val="1+ppt_h/2"/>
                                          </p:val>
                                        </p:tav>
                                      </p:tavLst>
                                    </p:anim>
                                    <p:set>
                                      <p:cBhvr>
                                        <p:cTn id="8"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ファイルのアクセス方法</a:t>
            </a:r>
            <a:r>
              <a:rPr lang="en-US" altLang="ja-JP" dirty="0" smtClean="0"/>
              <a:t>(2)</a:t>
            </a:r>
            <a:endParaRPr lang="ja-JP" altLang="en-US" dirty="0"/>
          </a:p>
        </p:txBody>
      </p:sp>
      <p:sp>
        <p:nvSpPr>
          <p:cNvPr id="3" name="コンテンツ プレースホルダ 2"/>
          <p:cNvSpPr>
            <a:spLocks noGrp="1"/>
          </p:cNvSpPr>
          <p:nvPr>
            <p:ph idx="1"/>
          </p:nvPr>
        </p:nvSpPr>
        <p:spPr/>
        <p:txBody>
          <a:bodyPr/>
          <a:lstStyle/>
          <a:p>
            <a:r>
              <a:rPr lang="ja-JP" altLang="en-US" dirty="0" smtClean="0">
                <a:solidFill>
                  <a:srgbClr val="FF0000"/>
                </a:solidFill>
              </a:rPr>
              <a:t>順次アクセス</a:t>
            </a:r>
            <a:endParaRPr lang="en-US" altLang="ja-JP" dirty="0" smtClean="0">
              <a:solidFill>
                <a:srgbClr val="FF0000"/>
              </a:solidFill>
            </a:endParaRPr>
          </a:p>
          <a:p>
            <a:pPr lvl="1"/>
            <a:r>
              <a:rPr lang="ja-JP" altLang="en-US" dirty="0" smtClean="0"/>
              <a:t>順次呼び出し，シーケンシャルアクセス</a:t>
            </a:r>
            <a:endParaRPr lang="en-US" altLang="ja-JP" dirty="0" smtClean="0"/>
          </a:p>
          <a:p>
            <a:pPr lvl="1"/>
            <a:r>
              <a:rPr lang="ja-JP" altLang="en-US" u="sng" dirty="0" smtClean="0"/>
              <a:t>記録されている順番</a:t>
            </a:r>
            <a:r>
              <a:rPr lang="ja-JP" altLang="en-US" dirty="0" smtClean="0"/>
              <a:t>にアクセスする</a:t>
            </a:r>
            <a:endParaRPr lang="en-US" altLang="ja-JP" dirty="0" smtClean="0"/>
          </a:p>
          <a:p>
            <a:pPr lvl="1"/>
            <a:r>
              <a:rPr lang="ja-JP" altLang="en-US" dirty="0" smtClean="0"/>
              <a:t>磁気テープは順アクセスしか出来ない</a:t>
            </a:r>
            <a:endParaRPr lang="en-US" altLang="ja-JP" dirty="0" smtClean="0"/>
          </a:p>
          <a:p>
            <a:r>
              <a:rPr lang="ja-JP" altLang="en-US" dirty="0" smtClean="0">
                <a:solidFill>
                  <a:srgbClr val="FF0000"/>
                </a:solidFill>
              </a:rPr>
              <a:t>直接アクセス</a:t>
            </a:r>
            <a:endParaRPr lang="en-US" altLang="ja-JP" dirty="0" smtClean="0">
              <a:solidFill>
                <a:srgbClr val="FF0000"/>
              </a:solidFill>
            </a:endParaRPr>
          </a:p>
          <a:p>
            <a:pPr lvl="1"/>
            <a:r>
              <a:rPr lang="ja-JP" altLang="en-US" dirty="0" smtClean="0"/>
              <a:t>ランダムアクセス</a:t>
            </a:r>
            <a:endParaRPr lang="en-US" altLang="ja-JP" dirty="0" smtClean="0"/>
          </a:p>
          <a:p>
            <a:pPr lvl="1"/>
            <a:r>
              <a:rPr lang="ja-JP" altLang="en-US" u="sng" dirty="0" smtClean="0"/>
              <a:t>記録順にかかわらず</a:t>
            </a:r>
            <a:r>
              <a:rPr lang="ja-JP" altLang="en-US" dirty="0" smtClean="0"/>
              <a:t>，必要なレコードにアクセスする</a:t>
            </a:r>
            <a:endParaRPr lang="en-US" altLang="ja-JP" dirty="0" smtClean="0"/>
          </a:p>
          <a:p>
            <a:pPr lvl="1"/>
            <a:r>
              <a:rPr lang="ja-JP" altLang="en-US" dirty="0" smtClean="0"/>
              <a:t>磁気ディスク装置などで可能</a:t>
            </a:r>
            <a:endParaRPr lang="en-US" altLang="ja-JP" dirty="0" smtClean="0"/>
          </a:p>
          <a:p>
            <a:pPr lvl="1">
              <a:buNone/>
            </a:pPr>
            <a:endParaRPr lang="en-US" altLang="ja-JP" dirty="0" smtClean="0"/>
          </a:p>
        </p:txBody>
      </p:sp>
      <p:sp>
        <p:nvSpPr>
          <p:cNvPr id="4" name="メモ 3"/>
          <p:cNvSpPr/>
          <p:nvPr/>
        </p:nvSpPr>
        <p:spPr>
          <a:xfrm>
            <a:off x="825122" y="1088496"/>
            <a:ext cx="65280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825122" y="2862188"/>
            <a:ext cx="65280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ファイル編成</a:t>
            </a:r>
            <a:r>
              <a:rPr lang="en-US" altLang="ja-JP" dirty="0" smtClean="0"/>
              <a:t>(1)</a:t>
            </a:r>
            <a:endParaRPr lang="ja-JP" altLang="en-US" dirty="0"/>
          </a:p>
        </p:txBody>
      </p:sp>
      <p:sp>
        <p:nvSpPr>
          <p:cNvPr id="3" name="コンテンツ プレースホルダ 2"/>
          <p:cNvSpPr>
            <a:spLocks noGrp="1"/>
          </p:cNvSpPr>
          <p:nvPr>
            <p:ph idx="1"/>
          </p:nvPr>
        </p:nvSpPr>
        <p:spPr/>
        <p:txBody>
          <a:bodyPr/>
          <a:lstStyle/>
          <a:p>
            <a:r>
              <a:rPr lang="ja-JP" altLang="en-US" dirty="0" smtClean="0"/>
              <a:t>ファイル編成：ファイル中へのレコードの配置方法</a:t>
            </a:r>
            <a:endParaRPr lang="en-US" altLang="ja-JP" dirty="0" smtClean="0"/>
          </a:p>
          <a:p>
            <a:r>
              <a:rPr lang="ja-JP" altLang="en-US" dirty="0" smtClean="0">
                <a:solidFill>
                  <a:srgbClr val="FF0000"/>
                </a:solidFill>
              </a:rPr>
              <a:t>順次編成ファイル</a:t>
            </a:r>
            <a:endParaRPr lang="en-US" altLang="ja-JP" dirty="0" smtClean="0">
              <a:solidFill>
                <a:srgbClr val="FF0000"/>
              </a:solidFill>
            </a:endParaRPr>
          </a:p>
          <a:p>
            <a:pPr lvl="1"/>
            <a:r>
              <a:rPr lang="ja-JP" altLang="en-US" dirty="0" smtClean="0"/>
              <a:t>ファイルの先頭からレコードが順に記録されている</a:t>
            </a:r>
            <a:endParaRPr lang="en-US" altLang="ja-JP" dirty="0" smtClean="0"/>
          </a:p>
          <a:p>
            <a:pPr lvl="1"/>
            <a:endParaRPr lang="en-US" altLang="ja-JP" dirty="0" smtClean="0"/>
          </a:p>
          <a:p>
            <a:pPr lvl="1"/>
            <a:endParaRPr lang="en-US" altLang="ja-JP" dirty="0" smtClean="0"/>
          </a:p>
          <a:p>
            <a:pPr lvl="1"/>
            <a:endParaRPr lang="en-US" altLang="ja-JP" dirty="0" smtClean="0"/>
          </a:p>
          <a:p>
            <a:pPr lvl="1">
              <a:buNone/>
            </a:pPr>
            <a:r>
              <a:rPr lang="en-US" altLang="ja-JP" dirty="0" smtClean="0"/>
              <a:t>◯</a:t>
            </a:r>
            <a:r>
              <a:rPr lang="ja-JP" altLang="en-US" dirty="0" smtClean="0"/>
              <a:t>制御情報などがなく，記録効率が良い（無駄がない）</a:t>
            </a:r>
            <a:endParaRPr lang="en-US" altLang="ja-JP" dirty="0" smtClean="0"/>
          </a:p>
          <a:p>
            <a:pPr lvl="1">
              <a:buNone/>
            </a:pPr>
            <a:r>
              <a:rPr lang="en-US" altLang="ja-JP" dirty="0" smtClean="0"/>
              <a:t>◯</a:t>
            </a:r>
            <a:r>
              <a:rPr lang="ja-JP" altLang="en-US" dirty="0" smtClean="0"/>
              <a:t>磁気テープに使用可能</a:t>
            </a:r>
            <a:endParaRPr lang="en-US" altLang="ja-JP" dirty="0" smtClean="0"/>
          </a:p>
          <a:p>
            <a:pPr lvl="1">
              <a:buNone/>
            </a:pPr>
            <a:r>
              <a:rPr lang="en-US" altLang="ja-JP" dirty="0" smtClean="0"/>
              <a:t>×</a:t>
            </a:r>
            <a:r>
              <a:rPr lang="ja-JP" altLang="en-US" dirty="0" smtClean="0"/>
              <a:t>ある特定のレコードだけをアクセスしたくても，直接アクセス出来ないので，先頭から特定のレコードまで読んでいかねばならない</a:t>
            </a:r>
            <a:endParaRPr lang="en-US" altLang="ja-JP" dirty="0" smtClean="0"/>
          </a:p>
          <a:p>
            <a:pPr lvl="1">
              <a:buNone/>
            </a:pPr>
            <a:r>
              <a:rPr lang="en-US" altLang="ja-JP" dirty="0" smtClean="0"/>
              <a:t>×</a:t>
            </a:r>
            <a:r>
              <a:rPr lang="ja-JP" altLang="en-US" dirty="0" smtClean="0"/>
              <a:t>途中にレコードを挿入するには，新しいファイルを作る必要がある</a:t>
            </a:r>
            <a:endParaRPr lang="en-US" altLang="ja-JP" dirty="0" smtClean="0"/>
          </a:p>
          <a:p>
            <a:pPr lvl="1"/>
            <a:endParaRPr lang="en-US" altLang="ja-JP" dirty="0" smtClean="0"/>
          </a:p>
          <a:p>
            <a:pPr lvl="1"/>
            <a:endParaRPr lang="en-US" altLang="ja-JP" dirty="0" smtClean="0"/>
          </a:p>
          <a:p>
            <a:endParaRPr lang="en-US" altLang="ja-JP" dirty="0" smtClean="0"/>
          </a:p>
          <a:p>
            <a:pPr lvl="1"/>
            <a:endParaRPr lang="ja-JP" altLang="en-US" dirty="0"/>
          </a:p>
        </p:txBody>
      </p:sp>
      <p:sp>
        <p:nvSpPr>
          <p:cNvPr id="4" name="正方形/長方形 3"/>
          <p:cNvSpPr/>
          <p:nvPr/>
        </p:nvSpPr>
        <p:spPr>
          <a:xfrm>
            <a:off x="1222665" y="2506932"/>
            <a:ext cx="7249127" cy="121220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75065"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1</a:t>
            </a:r>
            <a:endParaRPr kumimoji="1" lang="ja-JP" altLang="en-US" dirty="0">
              <a:solidFill>
                <a:schemeClr val="tx1"/>
              </a:solidFill>
            </a:endParaRPr>
          </a:p>
        </p:txBody>
      </p:sp>
      <p:sp>
        <p:nvSpPr>
          <p:cNvPr id="6" name="正方形/長方形 5"/>
          <p:cNvSpPr/>
          <p:nvPr/>
        </p:nvSpPr>
        <p:spPr>
          <a:xfrm>
            <a:off x="2629654"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2</a:t>
            </a:r>
            <a:endParaRPr kumimoji="1" lang="ja-JP" altLang="en-US" dirty="0">
              <a:solidFill>
                <a:schemeClr val="tx1"/>
              </a:solidFill>
            </a:endParaRPr>
          </a:p>
        </p:txBody>
      </p:sp>
      <p:sp>
        <p:nvSpPr>
          <p:cNvPr id="7" name="正方形/長方形 6"/>
          <p:cNvSpPr/>
          <p:nvPr/>
        </p:nvSpPr>
        <p:spPr>
          <a:xfrm>
            <a:off x="3884243"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3</a:t>
            </a:r>
            <a:endParaRPr kumimoji="1" lang="ja-JP" altLang="en-US" dirty="0">
              <a:solidFill>
                <a:schemeClr val="tx1"/>
              </a:solidFill>
            </a:endParaRPr>
          </a:p>
        </p:txBody>
      </p:sp>
      <p:sp>
        <p:nvSpPr>
          <p:cNvPr id="8" name="正方形/長方形 7"/>
          <p:cNvSpPr/>
          <p:nvPr/>
        </p:nvSpPr>
        <p:spPr>
          <a:xfrm>
            <a:off x="5138832"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4</a:t>
            </a:r>
            <a:endParaRPr kumimoji="1" lang="ja-JP" altLang="en-US" dirty="0">
              <a:solidFill>
                <a:schemeClr val="tx1"/>
              </a:solidFill>
            </a:endParaRPr>
          </a:p>
        </p:txBody>
      </p:sp>
      <p:sp>
        <p:nvSpPr>
          <p:cNvPr id="9" name="正方形/長方形 8"/>
          <p:cNvSpPr/>
          <p:nvPr/>
        </p:nvSpPr>
        <p:spPr>
          <a:xfrm>
            <a:off x="6393421" y="2659332"/>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5</a:t>
            </a:r>
            <a:endParaRPr kumimoji="1" lang="ja-JP" altLang="en-US" dirty="0">
              <a:solidFill>
                <a:schemeClr val="tx1"/>
              </a:solidFill>
            </a:endParaRPr>
          </a:p>
        </p:txBody>
      </p:sp>
      <p:sp>
        <p:nvSpPr>
          <p:cNvPr id="10" name="テキスト ボックス 9"/>
          <p:cNvSpPr txBox="1"/>
          <p:nvPr/>
        </p:nvSpPr>
        <p:spPr>
          <a:xfrm>
            <a:off x="114669" y="2957239"/>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1" name="テキスト ボックス 10"/>
          <p:cNvSpPr txBox="1"/>
          <p:nvPr/>
        </p:nvSpPr>
        <p:spPr>
          <a:xfrm>
            <a:off x="7530174" y="2924973"/>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12" name="メモ 11"/>
          <p:cNvSpPr/>
          <p:nvPr/>
        </p:nvSpPr>
        <p:spPr>
          <a:xfrm>
            <a:off x="777198" y="1562542"/>
            <a:ext cx="135077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2"/>
                                        </p:tgtEl>
                                        <p:attrNameLst>
                                          <p:attrName>ppt_x</p:attrName>
                                        </p:attrNameLst>
                                      </p:cBhvr>
                                      <p:tavLst>
                                        <p:tav tm="0">
                                          <p:val>
                                            <p:strVal val="ppt_x"/>
                                          </p:val>
                                        </p:tav>
                                        <p:tav tm="100000">
                                          <p:val>
                                            <p:strVal val="ppt_x"/>
                                          </p:val>
                                        </p:tav>
                                      </p:tavLst>
                                    </p:anim>
                                    <p:anim calcmode="lin" valueType="num">
                                      <p:cBhvr additive="base">
                                        <p:cTn id="7" dur="500"/>
                                        <p:tgtEl>
                                          <p:spTgt spid="12"/>
                                        </p:tgtEl>
                                        <p:attrNameLst>
                                          <p:attrName>ppt_y</p:attrName>
                                        </p:attrNameLst>
                                      </p:cBhvr>
                                      <p:tavLst>
                                        <p:tav tm="0">
                                          <p:val>
                                            <p:strVal val="ppt_y"/>
                                          </p:val>
                                        </p:tav>
                                        <p:tav tm="100000">
                                          <p:val>
                                            <p:strVal val="1+ppt_h/2"/>
                                          </p:val>
                                        </p:tav>
                                      </p:tavLst>
                                    </p:anim>
                                    <p:set>
                                      <p:cBhvr>
                                        <p:cTn id="8"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ファイル編成</a:t>
            </a:r>
            <a:r>
              <a:rPr lang="en-US" altLang="ja-JP" dirty="0" smtClean="0"/>
              <a:t>(</a:t>
            </a:r>
            <a:r>
              <a:rPr lang="ja-JP" altLang="en-US" dirty="0" smtClean="0"/>
              <a:t>２</a:t>
            </a:r>
            <a:r>
              <a:rPr lang="en-US" altLang="ja-JP" dirty="0" smtClean="0"/>
              <a:t>)</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直接編成ファイル</a:t>
            </a:r>
            <a:endParaRPr lang="en-US" altLang="ja-JP" dirty="0" smtClean="0">
              <a:solidFill>
                <a:srgbClr val="FF0000"/>
              </a:solidFill>
            </a:endParaRPr>
          </a:p>
          <a:p>
            <a:pPr lvl="1"/>
            <a:r>
              <a:rPr lang="ja-JP" altLang="en-US" dirty="0" smtClean="0"/>
              <a:t>キー値からデータ格納場所を計算してアクセス</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buNone/>
            </a:pPr>
            <a:endParaRPr lang="en-US" altLang="ja-JP" dirty="0" smtClean="0"/>
          </a:p>
          <a:p>
            <a:pPr lvl="1">
              <a:buNone/>
            </a:pPr>
            <a:endParaRPr lang="en-US" altLang="ja-JP" dirty="0" smtClean="0"/>
          </a:p>
          <a:p>
            <a:pPr lvl="1">
              <a:buNone/>
            </a:pPr>
            <a:r>
              <a:rPr lang="en-US" altLang="ja-JP" dirty="0" smtClean="0"/>
              <a:t>◯</a:t>
            </a:r>
            <a:r>
              <a:rPr lang="ja-JP" altLang="en-US" dirty="0" smtClean="0"/>
              <a:t>直接アクセスが最も速い</a:t>
            </a:r>
            <a:endParaRPr lang="en-US" altLang="ja-JP" dirty="0" smtClean="0"/>
          </a:p>
          <a:p>
            <a:pPr lvl="1">
              <a:buNone/>
            </a:pPr>
            <a:r>
              <a:rPr lang="en-US" altLang="ja-JP" dirty="0" smtClean="0"/>
              <a:t>×</a:t>
            </a:r>
            <a:r>
              <a:rPr lang="ja-JP" altLang="en-US" dirty="0" smtClean="0"/>
              <a:t>ファイル内に空き領域ができてしまうことがある</a:t>
            </a:r>
            <a:endParaRPr lang="en-US" altLang="ja-JP" dirty="0" smtClean="0"/>
          </a:p>
          <a:p>
            <a:pPr lvl="1">
              <a:buNone/>
            </a:pPr>
            <a:r>
              <a:rPr lang="en-US" altLang="ja-JP" dirty="0" smtClean="0"/>
              <a:t>×</a:t>
            </a:r>
            <a:r>
              <a:rPr lang="ja-JP" altLang="en-US" dirty="0" smtClean="0"/>
              <a:t>異なるキーが同じレコードを指す場合がある</a:t>
            </a:r>
            <a:r>
              <a:rPr lang="en-US" altLang="ja-JP" dirty="0" smtClean="0"/>
              <a:t/>
            </a:r>
            <a:br>
              <a:rPr lang="en-US" altLang="ja-JP" dirty="0" smtClean="0"/>
            </a:br>
            <a:r>
              <a:rPr lang="ja-JP" altLang="en-US" dirty="0" smtClean="0"/>
              <a:t>（工夫により回避する必要がある）</a:t>
            </a:r>
            <a:endParaRPr lang="en-US" altLang="ja-JP" dirty="0" smtClean="0"/>
          </a:p>
          <a:p>
            <a:pPr lvl="1"/>
            <a:endParaRPr lang="ja-JP" altLang="en-US" dirty="0"/>
          </a:p>
        </p:txBody>
      </p:sp>
      <p:sp>
        <p:nvSpPr>
          <p:cNvPr id="4" name="正方形/長方形 3"/>
          <p:cNvSpPr/>
          <p:nvPr/>
        </p:nvSpPr>
        <p:spPr>
          <a:xfrm>
            <a:off x="1222665" y="3080945"/>
            <a:ext cx="7249127" cy="124847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75065"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1</a:t>
            </a:r>
            <a:endParaRPr kumimoji="1" lang="ja-JP" altLang="en-US" dirty="0">
              <a:solidFill>
                <a:schemeClr val="tx1"/>
              </a:solidFill>
            </a:endParaRPr>
          </a:p>
        </p:txBody>
      </p:sp>
      <p:sp>
        <p:nvSpPr>
          <p:cNvPr id="6" name="正方形/長方形 5"/>
          <p:cNvSpPr/>
          <p:nvPr/>
        </p:nvSpPr>
        <p:spPr>
          <a:xfrm>
            <a:off x="2629654"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2</a:t>
            </a:r>
            <a:endParaRPr kumimoji="1" lang="ja-JP" altLang="en-US" dirty="0">
              <a:solidFill>
                <a:schemeClr val="tx1"/>
              </a:solidFill>
            </a:endParaRPr>
          </a:p>
        </p:txBody>
      </p:sp>
      <p:sp>
        <p:nvSpPr>
          <p:cNvPr id="7" name="正方形/長方形 6"/>
          <p:cNvSpPr/>
          <p:nvPr/>
        </p:nvSpPr>
        <p:spPr>
          <a:xfrm>
            <a:off x="3884243"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3</a:t>
            </a:r>
            <a:endParaRPr kumimoji="1" lang="ja-JP" altLang="en-US" dirty="0">
              <a:solidFill>
                <a:schemeClr val="tx1"/>
              </a:solidFill>
            </a:endParaRPr>
          </a:p>
        </p:txBody>
      </p:sp>
      <p:sp>
        <p:nvSpPr>
          <p:cNvPr id="8" name="正方形/長方形 7"/>
          <p:cNvSpPr/>
          <p:nvPr/>
        </p:nvSpPr>
        <p:spPr>
          <a:xfrm>
            <a:off x="5138832"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4</a:t>
            </a:r>
            <a:endParaRPr kumimoji="1" lang="ja-JP" altLang="en-US" dirty="0">
              <a:solidFill>
                <a:schemeClr val="tx1"/>
              </a:solidFill>
            </a:endParaRPr>
          </a:p>
        </p:txBody>
      </p:sp>
      <p:sp>
        <p:nvSpPr>
          <p:cNvPr id="9" name="正方形/長方形 8"/>
          <p:cNvSpPr/>
          <p:nvPr/>
        </p:nvSpPr>
        <p:spPr>
          <a:xfrm>
            <a:off x="6393421"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5</a:t>
            </a:r>
            <a:endParaRPr kumimoji="1" lang="ja-JP" altLang="en-US" dirty="0">
              <a:solidFill>
                <a:schemeClr val="tx1"/>
              </a:solidFill>
            </a:endParaRPr>
          </a:p>
        </p:txBody>
      </p:sp>
      <p:sp>
        <p:nvSpPr>
          <p:cNvPr id="10" name="テキスト ボックス 9"/>
          <p:cNvSpPr txBox="1"/>
          <p:nvPr/>
        </p:nvSpPr>
        <p:spPr>
          <a:xfrm>
            <a:off x="114669" y="3080944"/>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1" name="テキスト ボックス 10"/>
          <p:cNvSpPr txBox="1"/>
          <p:nvPr/>
        </p:nvSpPr>
        <p:spPr>
          <a:xfrm>
            <a:off x="7530174" y="3535239"/>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47" name="テキスト ボックス 46"/>
          <p:cNvSpPr txBox="1"/>
          <p:nvPr/>
        </p:nvSpPr>
        <p:spPr>
          <a:xfrm>
            <a:off x="884510" y="2177077"/>
            <a:ext cx="3185487" cy="369332"/>
          </a:xfrm>
          <a:prstGeom prst="rect">
            <a:avLst/>
          </a:prstGeom>
          <a:noFill/>
        </p:spPr>
        <p:txBody>
          <a:bodyPr wrap="none" rtlCol="0">
            <a:spAutoFit/>
          </a:bodyPr>
          <a:lstStyle/>
          <a:p>
            <a:r>
              <a:rPr kumimoji="1" lang="ja-JP" altLang="en-US" dirty="0" smtClean="0"/>
              <a:t>キー値（例えば，学生番号）</a:t>
            </a:r>
            <a:endParaRPr kumimoji="1" lang="ja-JP" altLang="en-US" dirty="0"/>
          </a:p>
        </p:txBody>
      </p:sp>
      <p:sp>
        <p:nvSpPr>
          <p:cNvPr id="48" name="右矢印 47"/>
          <p:cNvSpPr/>
          <p:nvPr/>
        </p:nvSpPr>
        <p:spPr>
          <a:xfrm>
            <a:off x="4069997" y="1987408"/>
            <a:ext cx="1232904" cy="73393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計算</a:t>
            </a:r>
            <a:endParaRPr kumimoji="1" lang="ja-JP" altLang="en-US" dirty="0">
              <a:solidFill>
                <a:schemeClr val="tx1"/>
              </a:solidFill>
            </a:endParaRPr>
          </a:p>
        </p:txBody>
      </p:sp>
      <p:sp>
        <p:nvSpPr>
          <p:cNvPr id="49" name="テキスト ボックス 48"/>
          <p:cNvSpPr txBox="1"/>
          <p:nvPr/>
        </p:nvSpPr>
        <p:spPr>
          <a:xfrm>
            <a:off x="5501313" y="2177077"/>
            <a:ext cx="1800493" cy="369332"/>
          </a:xfrm>
          <a:prstGeom prst="rect">
            <a:avLst/>
          </a:prstGeom>
          <a:noFill/>
        </p:spPr>
        <p:txBody>
          <a:bodyPr wrap="none" rtlCol="0">
            <a:spAutoFit/>
          </a:bodyPr>
          <a:lstStyle/>
          <a:p>
            <a:r>
              <a:rPr kumimoji="1" lang="ja-JP" altLang="en-US" dirty="0" smtClean="0"/>
              <a:t>レコードの位置</a:t>
            </a:r>
            <a:endParaRPr kumimoji="1" lang="ja-JP" altLang="en-US" dirty="0"/>
          </a:p>
        </p:txBody>
      </p:sp>
      <p:cxnSp>
        <p:nvCxnSpPr>
          <p:cNvPr id="16" name="カギ線コネクタ 15"/>
          <p:cNvCxnSpPr>
            <a:stCxn id="49" idx="2"/>
            <a:endCxn id="7" idx="0"/>
          </p:cNvCxnSpPr>
          <p:nvPr/>
        </p:nvCxnSpPr>
        <p:spPr>
          <a:xfrm rot="5400000">
            <a:off x="5056855" y="1924892"/>
            <a:ext cx="723189" cy="1966222"/>
          </a:xfrm>
          <a:prstGeom prst="bentConnector3">
            <a:avLst>
              <a:gd name="adj1" fmla="val 50000"/>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7" name="メモ 16"/>
          <p:cNvSpPr/>
          <p:nvPr/>
        </p:nvSpPr>
        <p:spPr>
          <a:xfrm>
            <a:off x="777198" y="1116304"/>
            <a:ext cx="135077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7"/>
                                        </p:tgtEl>
                                        <p:attrNameLst>
                                          <p:attrName>ppt_x</p:attrName>
                                        </p:attrNameLst>
                                      </p:cBhvr>
                                      <p:tavLst>
                                        <p:tav tm="0">
                                          <p:val>
                                            <p:strVal val="ppt_x"/>
                                          </p:val>
                                        </p:tav>
                                        <p:tav tm="100000">
                                          <p:val>
                                            <p:strVal val="ppt_x"/>
                                          </p:val>
                                        </p:tav>
                                      </p:tavLst>
                                    </p:anim>
                                    <p:anim calcmode="lin" valueType="num">
                                      <p:cBhvr additive="base">
                                        <p:cTn id="7" dur="500"/>
                                        <p:tgtEl>
                                          <p:spTgt spid="17"/>
                                        </p:tgtEl>
                                        <p:attrNameLst>
                                          <p:attrName>ppt_y</p:attrName>
                                        </p:attrNameLst>
                                      </p:cBhvr>
                                      <p:tavLst>
                                        <p:tav tm="0">
                                          <p:val>
                                            <p:strVal val="ppt_y"/>
                                          </p:val>
                                        </p:tav>
                                        <p:tav tm="100000">
                                          <p:val>
                                            <p:strVal val="1+ppt_h/2"/>
                                          </p:val>
                                        </p:tav>
                                      </p:tavLst>
                                    </p:anim>
                                    <p:set>
                                      <p:cBhvr>
                                        <p:cTn id="8"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ファイル編成</a:t>
            </a:r>
            <a:r>
              <a:rPr lang="en-US" altLang="ja-JP" dirty="0" smtClean="0"/>
              <a:t>(</a:t>
            </a:r>
            <a:r>
              <a:rPr lang="ja-JP" altLang="en-US" dirty="0" smtClean="0"/>
              <a:t>３</a:t>
            </a:r>
            <a:r>
              <a:rPr lang="en-US" altLang="ja-JP" dirty="0" smtClean="0"/>
              <a:t>)</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索引順次編成ファイル</a:t>
            </a:r>
            <a:endParaRPr lang="en-US" altLang="ja-JP" dirty="0" smtClean="0">
              <a:solidFill>
                <a:srgbClr val="FF0000"/>
              </a:solidFill>
            </a:endParaRPr>
          </a:p>
          <a:p>
            <a:pPr lvl="1"/>
            <a:r>
              <a:rPr lang="ja-JP" altLang="en-US" dirty="0" smtClean="0"/>
              <a:t>順編成ファイルに索引をつけたもの</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buNone/>
            </a:pPr>
            <a:endParaRPr lang="en-US" altLang="ja-JP" dirty="0" smtClean="0"/>
          </a:p>
          <a:p>
            <a:pPr lvl="1">
              <a:buNone/>
            </a:pPr>
            <a:endParaRPr lang="en-US" altLang="ja-JP" dirty="0" smtClean="0"/>
          </a:p>
          <a:p>
            <a:pPr lvl="1">
              <a:buNone/>
            </a:pPr>
            <a:r>
              <a:rPr lang="ja-JP" altLang="en-US" dirty="0" smtClean="0"/>
              <a:t>・索引（インデックス域）を持つ</a:t>
            </a:r>
            <a:endParaRPr lang="en-US" altLang="ja-JP" dirty="0" smtClean="0"/>
          </a:p>
          <a:p>
            <a:pPr lvl="1">
              <a:buNone/>
            </a:pPr>
            <a:r>
              <a:rPr lang="en-US" altLang="ja-JP" dirty="0" smtClean="0"/>
              <a:t>◯</a:t>
            </a:r>
            <a:r>
              <a:rPr lang="ja-JP" altLang="en-US" dirty="0" smtClean="0"/>
              <a:t>直接アクセス（ランダムアクセス）が出来る</a:t>
            </a:r>
            <a:endParaRPr lang="en-US" altLang="ja-JP" dirty="0" smtClean="0"/>
          </a:p>
          <a:p>
            <a:pPr lvl="1">
              <a:buNone/>
            </a:pPr>
            <a:r>
              <a:rPr lang="en-US" altLang="ja-JP" dirty="0" smtClean="0"/>
              <a:t>◯</a:t>
            </a:r>
            <a:r>
              <a:rPr lang="ja-JP" altLang="en-US" dirty="0" smtClean="0"/>
              <a:t>順アクセスも出来る</a:t>
            </a:r>
            <a:endParaRPr lang="en-US" altLang="ja-JP" dirty="0" smtClean="0"/>
          </a:p>
          <a:p>
            <a:pPr lvl="1">
              <a:buNone/>
            </a:pPr>
            <a:r>
              <a:rPr lang="ja-JP" altLang="en-US" dirty="0" smtClean="0"/>
              <a:t>・普通，レコードの大きさは一定（固定長という）</a:t>
            </a:r>
            <a:endParaRPr lang="en-US" altLang="ja-JP" dirty="0" smtClean="0"/>
          </a:p>
          <a:p>
            <a:pPr lvl="1">
              <a:buNone/>
            </a:pPr>
            <a:endParaRPr lang="en-US" altLang="ja-JP" dirty="0" smtClean="0"/>
          </a:p>
          <a:p>
            <a:endParaRPr lang="en-US" altLang="ja-JP" dirty="0" smtClean="0"/>
          </a:p>
          <a:p>
            <a:pPr lvl="1"/>
            <a:endParaRPr lang="ja-JP" altLang="en-US" dirty="0"/>
          </a:p>
        </p:txBody>
      </p:sp>
      <p:sp>
        <p:nvSpPr>
          <p:cNvPr id="4" name="正方形/長方形 3"/>
          <p:cNvSpPr/>
          <p:nvPr/>
        </p:nvSpPr>
        <p:spPr>
          <a:xfrm>
            <a:off x="1222665" y="2012147"/>
            <a:ext cx="7249127" cy="231727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75065"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1</a:t>
            </a:r>
            <a:endParaRPr kumimoji="1" lang="ja-JP" altLang="en-US" dirty="0">
              <a:solidFill>
                <a:schemeClr val="tx1"/>
              </a:solidFill>
            </a:endParaRPr>
          </a:p>
        </p:txBody>
      </p:sp>
      <p:sp>
        <p:nvSpPr>
          <p:cNvPr id="6" name="正方形/長方形 5"/>
          <p:cNvSpPr/>
          <p:nvPr/>
        </p:nvSpPr>
        <p:spPr>
          <a:xfrm>
            <a:off x="2629654"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2</a:t>
            </a:r>
            <a:endParaRPr kumimoji="1" lang="ja-JP" altLang="en-US" dirty="0">
              <a:solidFill>
                <a:schemeClr val="tx1"/>
              </a:solidFill>
            </a:endParaRPr>
          </a:p>
        </p:txBody>
      </p:sp>
      <p:sp>
        <p:nvSpPr>
          <p:cNvPr id="7" name="正方形/長方形 6"/>
          <p:cNvSpPr/>
          <p:nvPr/>
        </p:nvSpPr>
        <p:spPr>
          <a:xfrm>
            <a:off x="3884243"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3</a:t>
            </a:r>
            <a:endParaRPr kumimoji="1" lang="ja-JP" altLang="en-US" dirty="0">
              <a:solidFill>
                <a:schemeClr val="tx1"/>
              </a:solidFill>
            </a:endParaRPr>
          </a:p>
        </p:txBody>
      </p:sp>
      <p:sp>
        <p:nvSpPr>
          <p:cNvPr id="8" name="正方形/長方形 7"/>
          <p:cNvSpPr/>
          <p:nvPr/>
        </p:nvSpPr>
        <p:spPr>
          <a:xfrm>
            <a:off x="5138832"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4</a:t>
            </a:r>
            <a:endParaRPr kumimoji="1" lang="ja-JP" altLang="en-US" dirty="0">
              <a:solidFill>
                <a:schemeClr val="tx1"/>
              </a:solidFill>
            </a:endParaRPr>
          </a:p>
        </p:txBody>
      </p:sp>
      <p:sp>
        <p:nvSpPr>
          <p:cNvPr id="9" name="正方形/長方形 8"/>
          <p:cNvSpPr/>
          <p:nvPr/>
        </p:nvSpPr>
        <p:spPr>
          <a:xfrm>
            <a:off x="6393421"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レコード</a:t>
            </a:r>
            <a:r>
              <a:rPr kumimoji="1" lang="en-US" altLang="ja-JP" dirty="0" smtClean="0">
                <a:solidFill>
                  <a:schemeClr val="tx1"/>
                </a:solidFill>
              </a:rPr>
              <a:t>5</a:t>
            </a:r>
            <a:endParaRPr kumimoji="1" lang="ja-JP" altLang="en-US" dirty="0">
              <a:solidFill>
                <a:schemeClr val="tx1"/>
              </a:solidFill>
            </a:endParaRPr>
          </a:p>
        </p:txBody>
      </p:sp>
      <p:sp>
        <p:nvSpPr>
          <p:cNvPr id="10" name="テキスト ボックス 9"/>
          <p:cNvSpPr txBox="1"/>
          <p:nvPr/>
        </p:nvSpPr>
        <p:spPr>
          <a:xfrm>
            <a:off x="114669" y="3080944"/>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1" name="テキスト ボックス 10"/>
          <p:cNvSpPr txBox="1"/>
          <p:nvPr/>
        </p:nvSpPr>
        <p:spPr>
          <a:xfrm>
            <a:off x="7530174" y="3535239"/>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50" name="正方形/長方形 49"/>
          <p:cNvSpPr/>
          <p:nvPr/>
        </p:nvSpPr>
        <p:spPr>
          <a:xfrm>
            <a:off x="203493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3" name="正方形/長方形 52"/>
          <p:cNvSpPr/>
          <p:nvPr/>
        </p:nvSpPr>
        <p:spPr>
          <a:xfrm>
            <a:off x="275454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4" name="正方形/長方形 53"/>
          <p:cNvSpPr/>
          <p:nvPr/>
        </p:nvSpPr>
        <p:spPr>
          <a:xfrm>
            <a:off x="347415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5" name="正方形/長方形 54"/>
          <p:cNvSpPr/>
          <p:nvPr/>
        </p:nvSpPr>
        <p:spPr>
          <a:xfrm>
            <a:off x="419376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6" name="正方形/長方形 55"/>
          <p:cNvSpPr/>
          <p:nvPr/>
        </p:nvSpPr>
        <p:spPr>
          <a:xfrm>
            <a:off x="491337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7" name="正方形/長方形 56"/>
          <p:cNvSpPr/>
          <p:nvPr/>
        </p:nvSpPr>
        <p:spPr>
          <a:xfrm>
            <a:off x="563298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8" name="テキスト ボックス 57"/>
          <p:cNvSpPr txBox="1"/>
          <p:nvPr/>
        </p:nvSpPr>
        <p:spPr>
          <a:xfrm>
            <a:off x="6376927" y="2186205"/>
            <a:ext cx="646331" cy="369332"/>
          </a:xfrm>
          <a:prstGeom prst="rect">
            <a:avLst/>
          </a:prstGeom>
          <a:noFill/>
          <a:ln w="12700" cap="flat" cmpd="sng" algn="ctr">
            <a:noFill/>
            <a:prstDash val="solid"/>
            <a:round/>
            <a:headEnd type="none" w="med" len="med"/>
            <a:tailEnd w="med" len="med"/>
          </a:ln>
          <a:effectLst/>
        </p:spPr>
        <p:txBody>
          <a:bodyPr wrap="none" rtlCol="0">
            <a:spAutoFit/>
          </a:bodyPr>
          <a:lstStyle/>
          <a:p>
            <a:r>
              <a:rPr kumimoji="1" lang="ja-JP" altLang="en-US" dirty="0" smtClean="0"/>
              <a:t>・・</a:t>
            </a:r>
            <a:endParaRPr kumimoji="1" lang="ja-JP" altLang="en-US" dirty="0"/>
          </a:p>
        </p:txBody>
      </p:sp>
      <p:sp>
        <p:nvSpPr>
          <p:cNvPr id="59" name="テキスト ボックス 58"/>
          <p:cNvSpPr txBox="1"/>
          <p:nvPr/>
        </p:nvSpPr>
        <p:spPr>
          <a:xfrm>
            <a:off x="1375065" y="2186205"/>
            <a:ext cx="646331" cy="369332"/>
          </a:xfrm>
          <a:prstGeom prst="rect">
            <a:avLst/>
          </a:prstGeom>
          <a:noFill/>
          <a:ln w="12700" cap="flat" cmpd="sng" algn="ctr">
            <a:noFill/>
            <a:prstDash val="solid"/>
            <a:round/>
            <a:headEnd type="none" w="med" len="med"/>
            <a:tailEnd w="med" len="med"/>
          </a:ln>
          <a:effectLst/>
        </p:spPr>
        <p:txBody>
          <a:bodyPr wrap="none" rtlCol="0">
            <a:spAutoFit/>
          </a:bodyPr>
          <a:lstStyle/>
          <a:p>
            <a:r>
              <a:rPr kumimoji="1" lang="ja-JP" altLang="en-US" dirty="0" smtClean="0"/>
              <a:t>索引</a:t>
            </a:r>
            <a:endParaRPr kumimoji="1" lang="ja-JP" altLang="en-US" dirty="0"/>
          </a:p>
        </p:txBody>
      </p:sp>
      <p:cxnSp>
        <p:nvCxnSpPr>
          <p:cNvPr id="61" name="カギ線コネクタ 60"/>
          <p:cNvCxnSpPr>
            <a:stCxn id="53" idx="2"/>
            <a:endCxn id="5" idx="0"/>
          </p:cNvCxnSpPr>
          <p:nvPr/>
        </p:nvCxnSpPr>
        <p:spPr>
          <a:xfrm rot="5400000">
            <a:off x="2180156" y="2335408"/>
            <a:ext cx="680194" cy="1188186"/>
          </a:xfrm>
          <a:prstGeom prst="bentConnector3">
            <a:avLst>
              <a:gd name="adj1" fmla="val 36664"/>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3" name="カギ線コネクタ 62"/>
          <p:cNvCxnSpPr>
            <a:stCxn id="50" idx="2"/>
            <a:endCxn id="7" idx="0"/>
          </p:cNvCxnSpPr>
          <p:nvPr/>
        </p:nvCxnSpPr>
        <p:spPr>
          <a:xfrm rot="16200000" flipH="1">
            <a:off x="3074940" y="1909200"/>
            <a:ext cx="680194" cy="2040602"/>
          </a:xfrm>
          <a:prstGeom prst="bentConnector3">
            <a:avLst>
              <a:gd name="adj1" fmla="val 69398"/>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5" name="カギ線コネクタ 64"/>
          <p:cNvCxnSpPr>
            <a:stCxn id="54" idx="2"/>
            <a:endCxn id="6" idx="0"/>
          </p:cNvCxnSpPr>
          <p:nvPr/>
        </p:nvCxnSpPr>
        <p:spPr>
          <a:xfrm rot="5400000">
            <a:off x="3167256" y="2602898"/>
            <a:ext cx="680194" cy="653207"/>
          </a:xfrm>
          <a:prstGeom prst="bentConnector3">
            <a:avLst>
              <a:gd name="adj1" fmla="val 35451"/>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7" name="カギ線コネクタ 66"/>
          <p:cNvCxnSpPr>
            <a:stCxn id="55" idx="2"/>
            <a:endCxn id="9" idx="0"/>
          </p:cNvCxnSpPr>
          <p:nvPr/>
        </p:nvCxnSpPr>
        <p:spPr>
          <a:xfrm rot="16200000" flipH="1">
            <a:off x="5408944" y="1734026"/>
            <a:ext cx="680194" cy="2390950"/>
          </a:xfrm>
          <a:prstGeom prst="bentConnector3">
            <a:avLst>
              <a:gd name="adj1" fmla="val 31814"/>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9" name="カギ線コネクタ 68"/>
          <p:cNvCxnSpPr>
            <a:stCxn id="56" idx="2"/>
            <a:endCxn id="8" idx="0"/>
          </p:cNvCxnSpPr>
          <p:nvPr/>
        </p:nvCxnSpPr>
        <p:spPr>
          <a:xfrm rot="16200000" flipH="1">
            <a:off x="5141454" y="2721125"/>
            <a:ext cx="680194" cy="416751"/>
          </a:xfrm>
          <a:prstGeom prst="bentConnector3">
            <a:avLst>
              <a:gd name="adj1" fmla="val 65761"/>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25" name="メモ 24"/>
          <p:cNvSpPr/>
          <p:nvPr/>
        </p:nvSpPr>
        <p:spPr>
          <a:xfrm>
            <a:off x="811521" y="1090233"/>
            <a:ext cx="1977343"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5"/>
                                        </p:tgtEl>
                                        <p:attrNameLst>
                                          <p:attrName>ppt_x</p:attrName>
                                        </p:attrNameLst>
                                      </p:cBhvr>
                                      <p:tavLst>
                                        <p:tav tm="0">
                                          <p:val>
                                            <p:strVal val="ppt_x"/>
                                          </p:val>
                                        </p:tav>
                                        <p:tav tm="100000">
                                          <p:val>
                                            <p:strVal val="ppt_x"/>
                                          </p:val>
                                        </p:tav>
                                      </p:tavLst>
                                    </p:anim>
                                    <p:anim calcmode="lin" valueType="num">
                                      <p:cBhvr additive="base">
                                        <p:cTn id="7" dur="500"/>
                                        <p:tgtEl>
                                          <p:spTgt spid="25"/>
                                        </p:tgtEl>
                                        <p:attrNameLst>
                                          <p:attrName>ppt_y</p:attrName>
                                        </p:attrNameLst>
                                      </p:cBhvr>
                                      <p:tavLst>
                                        <p:tav tm="0">
                                          <p:val>
                                            <p:strVal val="ppt_y"/>
                                          </p:val>
                                        </p:tav>
                                        <p:tav tm="100000">
                                          <p:val>
                                            <p:strVal val="1+ppt_h/2"/>
                                          </p:val>
                                        </p:tav>
                                      </p:tavLst>
                                    </p:anim>
                                    <p:set>
                                      <p:cBhvr>
                                        <p:cTn id="8"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ファイル編成</a:t>
            </a:r>
            <a:r>
              <a:rPr lang="en-US" altLang="ja-JP" dirty="0" smtClean="0"/>
              <a:t>(4)</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区分編成ファイル</a:t>
            </a:r>
            <a:endParaRPr lang="en-US" altLang="ja-JP" dirty="0" smtClean="0">
              <a:solidFill>
                <a:srgbClr val="FF0000"/>
              </a:solidFill>
            </a:endParaRPr>
          </a:p>
          <a:p>
            <a:pPr lvl="1"/>
            <a:r>
              <a:rPr lang="ja-JP" altLang="en-US" dirty="0" smtClean="0"/>
              <a:t>大きさの異なるデータを登録簿に基づいて格納</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buNone/>
            </a:pPr>
            <a:endParaRPr lang="en-US" altLang="ja-JP" dirty="0" smtClean="0"/>
          </a:p>
          <a:p>
            <a:pPr lvl="1">
              <a:buNone/>
            </a:pPr>
            <a:endParaRPr lang="en-US" altLang="ja-JP" dirty="0" smtClean="0"/>
          </a:p>
          <a:p>
            <a:pPr lvl="1">
              <a:buNone/>
            </a:pPr>
            <a:r>
              <a:rPr lang="en-US" altLang="ja-JP" dirty="0" smtClean="0"/>
              <a:t>◯</a:t>
            </a:r>
            <a:r>
              <a:rPr lang="ja-JP" altLang="en-US" dirty="0" smtClean="0"/>
              <a:t>メンバの大きさはまちまちで良い</a:t>
            </a:r>
            <a:endParaRPr lang="en-US" altLang="ja-JP" dirty="0" smtClean="0"/>
          </a:p>
          <a:p>
            <a:pPr lvl="1">
              <a:buNone/>
            </a:pPr>
            <a:r>
              <a:rPr lang="en-US" altLang="ja-JP" dirty="0" smtClean="0"/>
              <a:t>◯</a:t>
            </a:r>
            <a:r>
              <a:rPr lang="ja-JP" altLang="en-US" dirty="0" smtClean="0"/>
              <a:t>ディレクトリ領域をもとに直接アクセス可能</a:t>
            </a:r>
            <a:endParaRPr lang="en-US" altLang="ja-JP" dirty="0" smtClean="0"/>
          </a:p>
          <a:p>
            <a:pPr lvl="1">
              <a:buNone/>
            </a:pPr>
            <a:r>
              <a:rPr lang="en-US" altLang="ja-JP" dirty="0" smtClean="0"/>
              <a:t>×</a:t>
            </a:r>
            <a:r>
              <a:rPr lang="ja-JP" altLang="en-US" dirty="0" smtClean="0"/>
              <a:t>メンバの削除が増えると様々な大きさの空きができるので，適宜メンバを移動して詰める必要がある</a:t>
            </a:r>
            <a:endParaRPr lang="en-US" altLang="ja-JP" dirty="0" smtClean="0"/>
          </a:p>
          <a:p>
            <a:endParaRPr lang="en-US" altLang="ja-JP" dirty="0" smtClean="0"/>
          </a:p>
          <a:p>
            <a:pPr lvl="1"/>
            <a:endParaRPr lang="ja-JP" altLang="en-US" dirty="0"/>
          </a:p>
        </p:txBody>
      </p:sp>
      <p:sp>
        <p:nvSpPr>
          <p:cNvPr id="4" name="正方形/長方形 3"/>
          <p:cNvSpPr/>
          <p:nvPr/>
        </p:nvSpPr>
        <p:spPr>
          <a:xfrm>
            <a:off x="1222665" y="2012147"/>
            <a:ext cx="7249127" cy="231727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375065" y="3269598"/>
            <a:ext cx="2031325"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メンバ２</a:t>
            </a:r>
            <a:endParaRPr kumimoji="1" lang="ja-JP" altLang="en-US" dirty="0">
              <a:solidFill>
                <a:schemeClr val="tx1"/>
              </a:solidFill>
            </a:endParaRPr>
          </a:p>
        </p:txBody>
      </p:sp>
      <p:sp>
        <p:nvSpPr>
          <p:cNvPr id="7" name="正方形/長方形 6"/>
          <p:cNvSpPr/>
          <p:nvPr/>
        </p:nvSpPr>
        <p:spPr>
          <a:xfrm>
            <a:off x="3406390"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tx1"/>
                </a:solidFill>
              </a:rPr>
              <a:t>メンバ１</a:t>
            </a:r>
            <a:endParaRPr kumimoji="1" lang="ja-JP" altLang="en-US" dirty="0">
              <a:solidFill>
                <a:schemeClr val="tx1"/>
              </a:solidFill>
            </a:endParaRPr>
          </a:p>
        </p:txBody>
      </p:sp>
      <p:sp>
        <p:nvSpPr>
          <p:cNvPr id="8" name="正方形/長方形 7"/>
          <p:cNvSpPr/>
          <p:nvPr/>
        </p:nvSpPr>
        <p:spPr>
          <a:xfrm>
            <a:off x="4508579" y="3269598"/>
            <a:ext cx="1627281"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メンバ３</a:t>
            </a:r>
            <a:endParaRPr kumimoji="1" lang="ja-JP" altLang="en-US" dirty="0">
              <a:solidFill>
                <a:schemeClr val="tx1"/>
              </a:solidFill>
            </a:endParaRPr>
          </a:p>
        </p:txBody>
      </p:sp>
      <p:sp>
        <p:nvSpPr>
          <p:cNvPr id="9" name="正方形/長方形 8"/>
          <p:cNvSpPr/>
          <p:nvPr/>
        </p:nvSpPr>
        <p:spPr>
          <a:xfrm>
            <a:off x="6135860" y="3269598"/>
            <a:ext cx="1102189" cy="91948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メンバ４</a:t>
            </a:r>
            <a:endParaRPr kumimoji="1" lang="ja-JP" altLang="en-US" dirty="0">
              <a:solidFill>
                <a:schemeClr val="tx1"/>
              </a:solidFill>
            </a:endParaRPr>
          </a:p>
        </p:txBody>
      </p:sp>
      <p:sp>
        <p:nvSpPr>
          <p:cNvPr id="10" name="テキスト ボックス 9"/>
          <p:cNvSpPr txBox="1"/>
          <p:nvPr/>
        </p:nvSpPr>
        <p:spPr>
          <a:xfrm>
            <a:off x="114669" y="3080944"/>
            <a:ext cx="1107996" cy="369332"/>
          </a:xfrm>
          <a:prstGeom prst="rect">
            <a:avLst/>
          </a:prstGeom>
          <a:noFill/>
        </p:spPr>
        <p:txBody>
          <a:bodyPr wrap="none" rtlCol="0">
            <a:spAutoFit/>
          </a:bodyPr>
          <a:lstStyle/>
          <a:p>
            <a:r>
              <a:rPr kumimoji="1" lang="ja-JP" altLang="en-US" dirty="0" smtClean="0"/>
              <a:t>ファイル</a:t>
            </a:r>
            <a:endParaRPr kumimoji="1" lang="ja-JP" altLang="en-US" dirty="0"/>
          </a:p>
        </p:txBody>
      </p:sp>
      <p:sp>
        <p:nvSpPr>
          <p:cNvPr id="11" name="テキスト ボックス 10"/>
          <p:cNvSpPr txBox="1"/>
          <p:nvPr/>
        </p:nvSpPr>
        <p:spPr>
          <a:xfrm>
            <a:off x="7207008" y="3535239"/>
            <a:ext cx="646331" cy="369332"/>
          </a:xfrm>
          <a:prstGeom prst="rect">
            <a:avLst/>
          </a:prstGeom>
          <a:noFill/>
        </p:spPr>
        <p:txBody>
          <a:bodyPr wrap="none" rtlCol="0">
            <a:spAutoFit/>
          </a:bodyPr>
          <a:lstStyle/>
          <a:p>
            <a:r>
              <a:rPr kumimoji="1" lang="ja-JP" altLang="en-US" dirty="0" smtClean="0"/>
              <a:t>・・</a:t>
            </a:r>
            <a:endParaRPr kumimoji="1" lang="ja-JP" altLang="en-US" dirty="0"/>
          </a:p>
        </p:txBody>
      </p:sp>
      <p:sp>
        <p:nvSpPr>
          <p:cNvPr id="50" name="正方形/長方形 49"/>
          <p:cNvSpPr/>
          <p:nvPr/>
        </p:nvSpPr>
        <p:spPr>
          <a:xfrm>
            <a:off x="347415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2</a:t>
            </a:r>
            <a:endParaRPr kumimoji="1" lang="en-US" altLang="ja-JP" dirty="0" smtClean="0">
              <a:solidFill>
                <a:schemeClr val="tx1"/>
              </a:solidFill>
            </a:endParaRPr>
          </a:p>
        </p:txBody>
      </p:sp>
      <p:sp>
        <p:nvSpPr>
          <p:cNvPr id="53" name="正方形/長方形 52"/>
          <p:cNvSpPr/>
          <p:nvPr/>
        </p:nvSpPr>
        <p:spPr>
          <a:xfrm>
            <a:off x="419376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1</a:t>
            </a:r>
            <a:endParaRPr kumimoji="1" lang="ja-JP" altLang="en-US" dirty="0">
              <a:solidFill>
                <a:schemeClr val="tx1"/>
              </a:solidFill>
            </a:endParaRPr>
          </a:p>
        </p:txBody>
      </p:sp>
      <p:sp>
        <p:nvSpPr>
          <p:cNvPr id="54" name="正方形/長方形 53"/>
          <p:cNvSpPr/>
          <p:nvPr/>
        </p:nvSpPr>
        <p:spPr>
          <a:xfrm>
            <a:off x="491337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3</a:t>
            </a:r>
            <a:endParaRPr kumimoji="1" lang="ja-JP" altLang="en-US" dirty="0">
              <a:solidFill>
                <a:schemeClr val="tx1"/>
              </a:solidFill>
            </a:endParaRPr>
          </a:p>
        </p:txBody>
      </p:sp>
      <p:sp>
        <p:nvSpPr>
          <p:cNvPr id="55" name="正方形/長方形 54"/>
          <p:cNvSpPr/>
          <p:nvPr/>
        </p:nvSpPr>
        <p:spPr>
          <a:xfrm>
            <a:off x="563298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chemeClr val="tx1"/>
                </a:solidFill>
              </a:rPr>
              <a:t>4</a:t>
            </a:r>
          </a:p>
        </p:txBody>
      </p:sp>
      <p:sp>
        <p:nvSpPr>
          <p:cNvPr id="56" name="正方形/長方形 55"/>
          <p:cNvSpPr/>
          <p:nvPr/>
        </p:nvSpPr>
        <p:spPr>
          <a:xfrm>
            <a:off x="6352591" y="2161464"/>
            <a:ext cx="719610" cy="427940"/>
          </a:xfrm>
          <a:prstGeom prst="rect">
            <a:avLst/>
          </a:prstGeom>
          <a:noFill/>
          <a:ln w="12700" cap="flat" cmpd="sng" algn="ctr">
            <a:solidFill>
              <a:srgbClr val="000000"/>
            </a:solidFill>
            <a:prstDash val="solid"/>
            <a:round/>
            <a:headEnd type="none" w="med" len="med"/>
            <a:tailEnd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8" name="テキスト ボックス 57"/>
          <p:cNvSpPr txBox="1"/>
          <p:nvPr/>
        </p:nvSpPr>
        <p:spPr>
          <a:xfrm>
            <a:off x="7072201" y="2186205"/>
            <a:ext cx="646331" cy="369332"/>
          </a:xfrm>
          <a:prstGeom prst="rect">
            <a:avLst/>
          </a:prstGeom>
          <a:noFill/>
          <a:ln w="12700" cap="flat" cmpd="sng" algn="ctr">
            <a:noFill/>
            <a:prstDash val="solid"/>
            <a:round/>
            <a:headEnd type="none" w="med" len="med"/>
            <a:tailEnd w="med" len="med"/>
          </a:ln>
          <a:effectLst/>
        </p:spPr>
        <p:txBody>
          <a:bodyPr wrap="none" rtlCol="0">
            <a:spAutoFit/>
          </a:bodyPr>
          <a:lstStyle/>
          <a:p>
            <a:r>
              <a:rPr kumimoji="1" lang="ja-JP" altLang="en-US" dirty="0" smtClean="0"/>
              <a:t>・・</a:t>
            </a:r>
            <a:endParaRPr kumimoji="1" lang="ja-JP" altLang="en-US" dirty="0"/>
          </a:p>
        </p:txBody>
      </p:sp>
      <p:sp>
        <p:nvSpPr>
          <p:cNvPr id="59" name="テキスト ボックス 58"/>
          <p:cNvSpPr txBox="1"/>
          <p:nvPr/>
        </p:nvSpPr>
        <p:spPr>
          <a:xfrm>
            <a:off x="1375065" y="2186205"/>
            <a:ext cx="2031325" cy="369332"/>
          </a:xfrm>
          <a:prstGeom prst="rect">
            <a:avLst/>
          </a:prstGeom>
          <a:noFill/>
          <a:ln w="12700" cap="flat" cmpd="sng" algn="ctr">
            <a:noFill/>
            <a:prstDash val="solid"/>
            <a:round/>
            <a:headEnd type="none" w="med" len="med"/>
            <a:tailEnd w="med" len="med"/>
          </a:ln>
          <a:effectLst/>
        </p:spPr>
        <p:txBody>
          <a:bodyPr wrap="none" rtlCol="0">
            <a:spAutoFit/>
          </a:bodyPr>
          <a:lstStyle/>
          <a:p>
            <a:r>
              <a:rPr kumimoji="1" lang="ja-JP" altLang="en-US" dirty="0" smtClean="0"/>
              <a:t>ディレクトリ領域</a:t>
            </a:r>
            <a:endParaRPr kumimoji="1" lang="ja-JP" altLang="en-US" dirty="0"/>
          </a:p>
        </p:txBody>
      </p:sp>
      <p:cxnSp>
        <p:nvCxnSpPr>
          <p:cNvPr id="61" name="カギ線コネクタ 60"/>
          <p:cNvCxnSpPr>
            <a:stCxn id="53" idx="2"/>
            <a:endCxn id="5" idx="0"/>
          </p:cNvCxnSpPr>
          <p:nvPr/>
        </p:nvCxnSpPr>
        <p:spPr>
          <a:xfrm rot="5400000">
            <a:off x="3132050" y="1848082"/>
            <a:ext cx="680194" cy="2162838"/>
          </a:xfrm>
          <a:prstGeom prst="bentConnector3">
            <a:avLst>
              <a:gd name="adj1" fmla="val 68186"/>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3" name="カギ線コネクタ 62"/>
          <p:cNvCxnSpPr>
            <a:stCxn id="50" idx="2"/>
            <a:endCxn id="7" idx="0"/>
          </p:cNvCxnSpPr>
          <p:nvPr/>
        </p:nvCxnSpPr>
        <p:spPr>
          <a:xfrm rot="16200000" flipH="1">
            <a:off x="3555623" y="2867736"/>
            <a:ext cx="680194" cy="123529"/>
          </a:xfrm>
          <a:prstGeom prst="bentConnector3">
            <a:avLst>
              <a:gd name="adj1" fmla="val 33027"/>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7" name="カギ線コネクタ 66"/>
          <p:cNvCxnSpPr>
            <a:stCxn id="55" idx="2"/>
            <a:endCxn id="9" idx="0"/>
          </p:cNvCxnSpPr>
          <p:nvPr/>
        </p:nvCxnSpPr>
        <p:spPr>
          <a:xfrm rot="16200000" flipH="1">
            <a:off x="5999773" y="2582416"/>
            <a:ext cx="680194" cy="694169"/>
          </a:xfrm>
          <a:prstGeom prst="bentConnector3">
            <a:avLst>
              <a:gd name="adj1" fmla="val 50000"/>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69" name="カギ線コネクタ 68"/>
          <p:cNvCxnSpPr>
            <a:endCxn id="8" idx="0"/>
          </p:cNvCxnSpPr>
          <p:nvPr/>
        </p:nvCxnSpPr>
        <p:spPr>
          <a:xfrm rot="16200000" flipH="1">
            <a:off x="4947149" y="2894527"/>
            <a:ext cx="679398" cy="70744"/>
          </a:xfrm>
          <a:prstGeom prst="bentConnector3">
            <a:avLst>
              <a:gd name="adj1" fmla="val 50000"/>
            </a:avLst>
          </a:prstGeom>
          <a:ln w="127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22" name="メモ 21"/>
          <p:cNvSpPr/>
          <p:nvPr/>
        </p:nvSpPr>
        <p:spPr>
          <a:xfrm>
            <a:off x="777198" y="1105201"/>
            <a:ext cx="135077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2"/>
                                        </p:tgtEl>
                                        <p:attrNameLst>
                                          <p:attrName>ppt_x</p:attrName>
                                        </p:attrNameLst>
                                      </p:cBhvr>
                                      <p:tavLst>
                                        <p:tav tm="0">
                                          <p:val>
                                            <p:strVal val="ppt_x"/>
                                          </p:val>
                                        </p:tav>
                                        <p:tav tm="100000">
                                          <p:val>
                                            <p:strVal val="ppt_x"/>
                                          </p:val>
                                        </p:tav>
                                      </p:tavLst>
                                    </p:anim>
                                    <p:anim calcmode="lin" valueType="num">
                                      <p:cBhvr additive="base">
                                        <p:cTn id="7" dur="500"/>
                                        <p:tgtEl>
                                          <p:spTgt spid="22"/>
                                        </p:tgtEl>
                                        <p:attrNameLst>
                                          <p:attrName>ppt_y</p:attrName>
                                        </p:attrNameLst>
                                      </p:cBhvr>
                                      <p:tavLst>
                                        <p:tav tm="0">
                                          <p:val>
                                            <p:strVal val="ppt_y"/>
                                          </p:val>
                                        </p:tav>
                                        <p:tav tm="100000">
                                          <p:val>
                                            <p:strVal val="1+ppt_h/2"/>
                                          </p:val>
                                        </p:tav>
                                      </p:tavLst>
                                    </p:anim>
                                    <p:set>
                                      <p:cBhvr>
                                        <p:cTn id="8"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パソコンでは</a:t>
            </a:r>
            <a:endParaRPr lang="ja-JP" altLang="en-US" dirty="0"/>
          </a:p>
        </p:txBody>
      </p:sp>
      <p:sp>
        <p:nvSpPr>
          <p:cNvPr id="3" name="コンテンツ プレースホルダ 2"/>
          <p:cNvSpPr>
            <a:spLocks noGrp="1"/>
          </p:cNvSpPr>
          <p:nvPr>
            <p:ph idx="1"/>
          </p:nvPr>
        </p:nvSpPr>
        <p:spPr/>
        <p:txBody>
          <a:bodyPr/>
          <a:lstStyle/>
          <a:p>
            <a:r>
              <a:rPr lang="ja-JP" altLang="en-US" dirty="0" smtClean="0"/>
              <a:t>パソコン用のオペレーティングシステムは基本的に，</a:t>
            </a:r>
            <a:r>
              <a:rPr lang="ja-JP" altLang="en-US" u="sng" dirty="0" smtClean="0"/>
              <a:t>順編成ファイルの機能しか持っていない</a:t>
            </a:r>
            <a:endParaRPr lang="en-US" altLang="ja-JP" u="sng" dirty="0" smtClean="0"/>
          </a:p>
          <a:p>
            <a:pPr lvl="1"/>
            <a:r>
              <a:rPr lang="ja-JP" altLang="en-US" dirty="0" smtClean="0"/>
              <a:t>データへのアクセスの高度化は，それぞれのプログラムが自前で処理することで実現することも多い</a:t>
            </a:r>
            <a:endParaRPr lang="en-US" altLang="ja-JP" dirty="0" smtClean="0"/>
          </a:p>
          <a:p>
            <a:pPr lvl="1"/>
            <a:r>
              <a:rPr lang="ja-JP" altLang="en-US" dirty="0" smtClean="0"/>
              <a:t>データを管理するソフトを別途，インストールして使うことも多い．</a:t>
            </a:r>
            <a:r>
              <a:rPr lang="en-US" altLang="ja-JP" dirty="0" smtClean="0">
                <a:solidFill>
                  <a:srgbClr val="FF0000"/>
                </a:solidFill>
              </a:rPr>
              <a:t>DBMS</a:t>
            </a:r>
            <a:r>
              <a:rPr lang="ja-JP" altLang="en-US" dirty="0" smtClean="0"/>
              <a:t>という（後述）．</a:t>
            </a:r>
            <a:endParaRPr lang="en-US" altLang="ja-JP" dirty="0" smtClean="0"/>
          </a:p>
          <a:p>
            <a:r>
              <a:rPr lang="ja-JP" altLang="en-US" dirty="0" smtClean="0"/>
              <a:t>数多くのファイルを整理するため</a:t>
            </a:r>
            <a:r>
              <a:rPr lang="en-US" altLang="en-US" dirty="0" smtClean="0"/>
              <a:t>に</a:t>
            </a:r>
            <a:br>
              <a:rPr lang="en-US" altLang="en-US" dirty="0" smtClean="0"/>
            </a:br>
            <a:r>
              <a:rPr lang="ja-JP" altLang="en-US" dirty="0" smtClean="0"/>
              <a:t>「</a:t>
            </a:r>
            <a:r>
              <a:rPr lang="ja-JP" altLang="en-US" dirty="0" smtClean="0">
                <a:solidFill>
                  <a:srgbClr val="FF0000"/>
                </a:solidFill>
              </a:rPr>
              <a:t>階層型ディレクトリ構造</a:t>
            </a:r>
            <a:r>
              <a:rPr lang="ja-JP" altLang="en-US" dirty="0" smtClean="0"/>
              <a:t>」が提供されている</a:t>
            </a:r>
            <a:endParaRPr lang="en-US" altLang="ja-JP" dirty="0" smtClean="0"/>
          </a:p>
          <a:p>
            <a:pPr lvl="1"/>
            <a:endParaRPr lang="en-US" altLang="ja-JP" dirty="0" smtClean="0"/>
          </a:p>
          <a:p>
            <a:pPr lvl="1"/>
            <a:endParaRPr lang="ja-JP" altLang="en-US" dirty="0"/>
          </a:p>
        </p:txBody>
      </p:sp>
      <p:sp>
        <p:nvSpPr>
          <p:cNvPr id="5" name="正方形/長方形 4"/>
          <p:cNvSpPr/>
          <p:nvPr/>
        </p:nvSpPr>
        <p:spPr>
          <a:xfrm>
            <a:off x="3969960" y="4585057"/>
            <a:ext cx="1204080" cy="412325"/>
          </a:xfrm>
          <a:prstGeom prst="rect">
            <a:avLst/>
          </a:prstGeom>
          <a:noFill/>
          <a:ln w="12700" cap="flat" cmpd="sng" algn="ctr">
            <a:solidFill>
              <a:srgbClr val="000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 (root)</a:t>
            </a:r>
            <a:endParaRPr kumimoji="1" lang="ja-JP" altLang="en-US" dirty="0">
              <a:solidFill>
                <a:srgbClr val="000000"/>
              </a:solidFill>
            </a:endParaRPr>
          </a:p>
        </p:txBody>
      </p:sp>
      <p:sp>
        <p:nvSpPr>
          <p:cNvPr id="6" name="正方形/長方形 5"/>
          <p:cNvSpPr/>
          <p:nvPr/>
        </p:nvSpPr>
        <p:spPr>
          <a:xfrm>
            <a:off x="2448194" y="5256993"/>
            <a:ext cx="1204080" cy="412325"/>
          </a:xfrm>
          <a:prstGeom prst="rect">
            <a:avLst/>
          </a:prstGeom>
          <a:noFill/>
          <a:ln w="12700" cap="flat" cmpd="sng" algn="ctr">
            <a:solidFill>
              <a:srgbClr val="000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solidFill>
                  <a:srgbClr val="000000"/>
                </a:solidFill>
              </a:rPr>
              <a:t>home</a:t>
            </a:r>
            <a:endParaRPr kumimoji="1" lang="ja-JP" altLang="en-US" dirty="0">
              <a:solidFill>
                <a:srgbClr val="000000"/>
              </a:solidFill>
            </a:endParaRPr>
          </a:p>
        </p:txBody>
      </p:sp>
      <p:sp>
        <p:nvSpPr>
          <p:cNvPr id="8" name="正方形/長方形 7"/>
          <p:cNvSpPr/>
          <p:nvPr/>
        </p:nvSpPr>
        <p:spPr>
          <a:xfrm>
            <a:off x="3969960" y="5256993"/>
            <a:ext cx="1204080" cy="412325"/>
          </a:xfrm>
          <a:prstGeom prst="rect">
            <a:avLst/>
          </a:prstGeom>
          <a:noFill/>
          <a:ln w="12700" cap="flat" cmpd="sng" algn="ctr">
            <a:solidFill>
              <a:srgbClr val="000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000000"/>
                </a:solidFill>
              </a:rPr>
              <a:t>usr</a:t>
            </a:r>
            <a:endParaRPr kumimoji="1" lang="ja-JP" altLang="en-US" dirty="0">
              <a:solidFill>
                <a:srgbClr val="000000"/>
              </a:solidFill>
            </a:endParaRPr>
          </a:p>
        </p:txBody>
      </p:sp>
      <p:sp>
        <p:nvSpPr>
          <p:cNvPr id="9" name="正方形/長方形 8"/>
          <p:cNvSpPr/>
          <p:nvPr/>
        </p:nvSpPr>
        <p:spPr>
          <a:xfrm>
            <a:off x="5491726" y="5256993"/>
            <a:ext cx="1204080" cy="412325"/>
          </a:xfrm>
          <a:prstGeom prst="rect">
            <a:avLst/>
          </a:prstGeom>
          <a:noFill/>
          <a:ln w="12700" cap="flat" cmpd="sng" algn="ctr">
            <a:solidFill>
              <a:srgbClr val="000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solidFill>
                  <a:srgbClr val="000000"/>
                </a:solidFill>
              </a:rPr>
              <a:t>bin</a:t>
            </a:r>
            <a:endParaRPr kumimoji="1" lang="ja-JP" altLang="en-US" dirty="0">
              <a:solidFill>
                <a:srgbClr val="000000"/>
              </a:solidFill>
            </a:endParaRPr>
          </a:p>
        </p:txBody>
      </p:sp>
      <p:sp>
        <p:nvSpPr>
          <p:cNvPr id="10" name="正方形/長方形 9"/>
          <p:cNvSpPr/>
          <p:nvPr/>
        </p:nvSpPr>
        <p:spPr>
          <a:xfrm>
            <a:off x="1544962" y="5920682"/>
            <a:ext cx="1204080" cy="4123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000000"/>
                </a:solidFill>
              </a:rPr>
              <a:t>hiura</a:t>
            </a:r>
            <a:endParaRPr kumimoji="1" lang="ja-JP" altLang="en-US" dirty="0">
              <a:solidFill>
                <a:srgbClr val="000000"/>
              </a:solidFill>
            </a:endParaRPr>
          </a:p>
        </p:txBody>
      </p:sp>
      <p:sp>
        <p:nvSpPr>
          <p:cNvPr id="11" name="正方形/長方形 10"/>
          <p:cNvSpPr/>
          <p:nvPr/>
        </p:nvSpPr>
        <p:spPr>
          <a:xfrm>
            <a:off x="2882198" y="5920682"/>
            <a:ext cx="1204080" cy="4123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000000"/>
                </a:solidFill>
              </a:rPr>
              <a:t>aoyama</a:t>
            </a:r>
            <a:endParaRPr kumimoji="1" lang="ja-JP" altLang="en-US" dirty="0">
              <a:solidFill>
                <a:srgbClr val="000000"/>
              </a:solidFill>
            </a:endParaRPr>
          </a:p>
        </p:txBody>
      </p:sp>
      <p:sp>
        <p:nvSpPr>
          <p:cNvPr id="12" name="正方形/長方形 11"/>
          <p:cNvSpPr/>
          <p:nvPr/>
        </p:nvSpPr>
        <p:spPr>
          <a:xfrm>
            <a:off x="5182287" y="5920682"/>
            <a:ext cx="1204080" cy="4123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solidFill>
                  <a:srgbClr val="000000"/>
                </a:solidFill>
              </a:rPr>
              <a:t>cc</a:t>
            </a:r>
            <a:endParaRPr kumimoji="1" lang="ja-JP" altLang="en-US" dirty="0">
              <a:solidFill>
                <a:srgbClr val="000000"/>
              </a:solidFill>
            </a:endParaRPr>
          </a:p>
        </p:txBody>
      </p:sp>
      <p:sp>
        <p:nvSpPr>
          <p:cNvPr id="13" name="正方形/長方形 12"/>
          <p:cNvSpPr/>
          <p:nvPr/>
        </p:nvSpPr>
        <p:spPr>
          <a:xfrm>
            <a:off x="6533956" y="5920682"/>
            <a:ext cx="1204080" cy="4123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000000"/>
                </a:solidFill>
              </a:rPr>
              <a:t>ls</a:t>
            </a:r>
            <a:endParaRPr kumimoji="1" lang="ja-JP" altLang="en-US" dirty="0">
              <a:solidFill>
                <a:srgbClr val="000000"/>
              </a:solidFill>
            </a:endParaRPr>
          </a:p>
        </p:txBody>
      </p:sp>
      <p:cxnSp>
        <p:nvCxnSpPr>
          <p:cNvPr id="15" name="直線コネクタ 14"/>
          <p:cNvCxnSpPr>
            <a:stCxn id="5" idx="2"/>
            <a:endCxn id="8" idx="0"/>
          </p:cNvCxnSpPr>
          <p:nvPr/>
        </p:nvCxnSpPr>
        <p:spPr>
          <a:xfrm rot="5400000">
            <a:off x="4442195" y="5127187"/>
            <a:ext cx="259611" cy="1588"/>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a:stCxn id="5" idx="2"/>
            <a:endCxn id="6" idx="0"/>
          </p:cNvCxnSpPr>
          <p:nvPr/>
        </p:nvCxnSpPr>
        <p:spPr>
          <a:xfrm rot="5400000">
            <a:off x="3681312" y="4366304"/>
            <a:ext cx="259611" cy="1521766"/>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直線コネクタ 18"/>
          <p:cNvCxnSpPr>
            <a:stCxn id="5" idx="2"/>
            <a:endCxn id="9" idx="0"/>
          </p:cNvCxnSpPr>
          <p:nvPr/>
        </p:nvCxnSpPr>
        <p:spPr>
          <a:xfrm rot="16200000" flipH="1">
            <a:off x="5203078" y="4366304"/>
            <a:ext cx="259611" cy="1521766"/>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1" name="直線コネクタ 20"/>
          <p:cNvCxnSpPr>
            <a:stCxn id="6" idx="2"/>
            <a:endCxn id="10" idx="0"/>
          </p:cNvCxnSpPr>
          <p:nvPr/>
        </p:nvCxnSpPr>
        <p:spPr>
          <a:xfrm rot="5400000">
            <a:off x="2472936" y="5343384"/>
            <a:ext cx="251364" cy="903232"/>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直線コネクタ 22"/>
          <p:cNvCxnSpPr>
            <a:stCxn id="6" idx="2"/>
            <a:endCxn id="11" idx="0"/>
          </p:cNvCxnSpPr>
          <p:nvPr/>
        </p:nvCxnSpPr>
        <p:spPr>
          <a:xfrm rot="16200000" flipH="1">
            <a:off x="3141554" y="5577998"/>
            <a:ext cx="251364" cy="434004"/>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 name="直線コネクタ 24"/>
          <p:cNvCxnSpPr>
            <a:stCxn id="9" idx="2"/>
            <a:endCxn id="12" idx="0"/>
          </p:cNvCxnSpPr>
          <p:nvPr/>
        </p:nvCxnSpPr>
        <p:spPr>
          <a:xfrm rot="5400000">
            <a:off x="5813365" y="5640281"/>
            <a:ext cx="251364" cy="309439"/>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7" name="直線コネクタ 26"/>
          <p:cNvCxnSpPr>
            <a:stCxn id="9" idx="2"/>
            <a:endCxn id="13" idx="0"/>
          </p:cNvCxnSpPr>
          <p:nvPr/>
        </p:nvCxnSpPr>
        <p:spPr>
          <a:xfrm rot="16200000" flipH="1">
            <a:off x="6489199" y="5273885"/>
            <a:ext cx="251364" cy="1042230"/>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四角形吹き出し 3"/>
          <p:cNvSpPr/>
          <p:nvPr/>
        </p:nvSpPr>
        <p:spPr>
          <a:xfrm>
            <a:off x="6364922" y="4411883"/>
            <a:ext cx="2321878" cy="346347"/>
          </a:xfrm>
          <a:prstGeom prst="wedgeRectCallout">
            <a:avLst>
              <a:gd name="adj1" fmla="val -104166"/>
              <a:gd name="adj2" fmla="val 69907"/>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ルートディレクトリ</a:t>
            </a:r>
            <a:endParaRPr kumimoji="1" lang="ja-JP" altLang="en-US" dirty="0">
              <a:solidFill>
                <a:schemeClr val="tx1"/>
              </a:solidFill>
            </a:endParaRPr>
          </a:p>
        </p:txBody>
      </p:sp>
      <p:sp>
        <p:nvSpPr>
          <p:cNvPr id="7" name="テキスト ボックス 6"/>
          <p:cNvSpPr txBox="1"/>
          <p:nvPr/>
        </p:nvSpPr>
        <p:spPr>
          <a:xfrm>
            <a:off x="158375" y="4443113"/>
            <a:ext cx="2723823" cy="646331"/>
          </a:xfrm>
          <a:prstGeom prst="rect">
            <a:avLst/>
          </a:prstGeom>
          <a:solidFill>
            <a:srgbClr val="DDD9C3"/>
          </a:solidFill>
        </p:spPr>
        <p:txBody>
          <a:bodyPr wrap="none" rtlCol="0">
            <a:spAutoFit/>
          </a:bodyPr>
          <a:lstStyle/>
          <a:p>
            <a:r>
              <a:rPr kumimoji="1" lang="ja-JP" altLang="en-US" dirty="0" smtClean="0"/>
              <a:t>カレントディレクトリ：</a:t>
            </a:r>
            <a:endParaRPr kumimoji="1" lang="en-US" altLang="ja-JP" dirty="0" smtClean="0"/>
          </a:p>
          <a:p>
            <a:r>
              <a:rPr lang="ja-JP" altLang="en-US" dirty="0" smtClean="0"/>
              <a:t>今いる場所のこと</a:t>
            </a:r>
            <a:endParaRPr kumimoji="1" lang="ja-JP" altLang="en-US" dirty="0"/>
          </a:p>
        </p:txBody>
      </p:sp>
      <p:sp>
        <p:nvSpPr>
          <p:cNvPr id="22" name="メモ 21"/>
          <p:cNvSpPr/>
          <p:nvPr/>
        </p:nvSpPr>
        <p:spPr>
          <a:xfrm>
            <a:off x="1097417" y="3965345"/>
            <a:ext cx="3719129"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2"/>
                                        </p:tgtEl>
                                        <p:attrNameLst>
                                          <p:attrName>ppt_x</p:attrName>
                                        </p:attrNameLst>
                                      </p:cBhvr>
                                      <p:tavLst>
                                        <p:tav tm="0">
                                          <p:val>
                                            <p:strVal val="ppt_x"/>
                                          </p:val>
                                        </p:tav>
                                        <p:tav tm="100000">
                                          <p:val>
                                            <p:strVal val="ppt_x"/>
                                          </p:val>
                                        </p:tav>
                                      </p:tavLst>
                                    </p:anim>
                                    <p:anim calcmode="lin" valueType="num">
                                      <p:cBhvr additive="base">
                                        <p:cTn id="7" dur="500"/>
                                        <p:tgtEl>
                                          <p:spTgt spid="22"/>
                                        </p:tgtEl>
                                        <p:attrNameLst>
                                          <p:attrName>ppt_y</p:attrName>
                                        </p:attrNameLst>
                                      </p:cBhvr>
                                      <p:tavLst>
                                        <p:tav tm="0">
                                          <p:val>
                                            <p:strVal val="ppt_y"/>
                                          </p:val>
                                        </p:tav>
                                        <p:tav tm="100000">
                                          <p:val>
                                            <p:strVal val="1+ppt_h/2"/>
                                          </p:val>
                                        </p:tav>
                                      </p:tavLst>
                                    </p:anim>
                                    <p:set>
                                      <p:cBhvr>
                                        <p:cTn id="8"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ファイルの最適化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ディスク上のファイルは，記録・消去を繰り返しているうちに，切れ切れになっていく</a:t>
            </a:r>
            <a:endParaRPr kumimoji="1" lang="en-US" altLang="ja-JP" dirty="0" smtClean="0"/>
          </a:p>
          <a:p>
            <a:pPr lvl="1"/>
            <a:r>
              <a:rPr lang="ja-JP" altLang="en-US" dirty="0" smtClean="0"/>
              <a:t>これを</a:t>
            </a:r>
            <a:r>
              <a:rPr lang="ja-JP" altLang="en-US" dirty="0" smtClean="0">
                <a:solidFill>
                  <a:srgbClr val="FF0000"/>
                </a:solidFill>
              </a:rPr>
              <a:t>断片化</a:t>
            </a:r>
            <a:r>
              <a:rPr lang="ja-JP" altLang="en-US" dirty="0" smtClean="0"/>
              <a:t>または</a:t>
            </a:r>
            <a:r>
              <a:rPr lang="ja-JP" altLang="en-US" dirty="0" smtClean="0">
                <a:solidFill>
                  <a:srgbClr val="FF0000"/>
                </a:solidFill>
              </a:rPr>
              <a:t>フラグメンテーション</a:t>
            </a:r>
            <a:r>
              <a:rPr lang="ja-JP" altLang="en-US" dirty="0" smtClean="0"/>
              <a:t>という．</a:t>
            </a:r>
            <a:endParaRPr lang="en-US" altLang="ja-JP" dirty="0" smtClean="0"/>
          </a:p>
          <a:p>
            <a:pPr lvl="1"/>
            <a:r>
              <a:rPr kumimoji="1" lang="ja-JP" altLang="en-US" dirty="0" smtClean="0"/>
              <a:t>最適化によりデータを並べ替え直して，速くする．</a:t>
            </a:r>
            <a:endParaRPr kumimoji="1" lang="ja-JP" altLang="en-US" dirty="0"/>
          </a:p>
        </p:txBody>
      </p:sp>
      <p:pic>
        <p:nvPicPr>
          <p:cNvPr id="4" name="図 3"/>
          <p:cNvPicPr>
            <a:picLocks noChangeAspect="1"/>
          </p:cNvPicPr>
          <p:nvPr/>
        </p:nvPicPr>
        <p:blipFill>
          <a:blip r:embed="rId2"/>
          <a:stretch>
            <a:fillRect/>
          </a:stretch>
        </p:blipFill>
        <p:spPr>
          <a:xfrm>
            <a:off x="1948617" y="2781113"/>
            <a:ext cx="5080000" cy="3810000"/>
          </a:xfrm>
          <a:prstGeom prst="rect">
            <a:avLst/>
          </a:prstGeom>
        </p:spPr>
      </p:pic>
      <p:sp>
        <p:nvSpPr>
          <p:cNvPr id="5" name="メモ 4"/>
          <p:cNvSpPr/>
          <p:nvPr/>
        </p:nvSpPr>
        <p:spPr>
          <a:xfrm>
            <a:off x="2085910" y="1931873"/>
            <a:ext cx="900120"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メモ 5"/>
          <p:cNvSpPr/>
          <p:nvPr/>
        </p:nvSpPr>
        <p:spPr>
          <a:xfrm>
            <a:off x="3916425" y="1931873"/>
            <a:ext cx="3112191"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04828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6"/>
                                        </p:tgtEl>
                                        <p:attrNameLst>
                                          <p:attrName>ppt_x</p:attrName>
                                        </p:attrNameLst>
                                      </p:cBhvr>
                                      <p:tavLst>
                                        <p:tav tm="0">
                                          <p:val>
                                            <p:strVal val="ppt_x"/>
                                          </p:val>
                                        </p:tav>
                                        <p:tav tm="100000">
                                          <p:val>
                                            <p:strVal val="ppt_x"/>
                                          </p:val>
                                        </p:tav>
                                      </p:tavLst>
                                    </p:anim>
                                    <p:anim calcmode="lin" valueType="num">
                                      <p:cBhvr additive="base">
                                        <p:cTn id="13" dur="500"/>
                                        <p:tgtEl>
                                          <p:spTgt spid="6"/>
                                        </p:tgtEl>
                                        <p:attrNameLst>
                                          <p:attrName>ppt_y</p:attrName>
                                        </p:attrNameLst>
                                      </p:cBhvr>
                                      <p:tavLst>
                                        <p:tav tm="0">
                                          <p:val>
                                            <p:strVal val="ppt_y"/>
                                          </p:val>
                                        </p:tav>
                                        <p:tav tm="100000">
                                          <p:val>
                                            <p:strVal val="1+ppt_h/2"/>
                                          </p:val>
                                        </p:tav>
                                      </p:tavLst>
                                    </p:anim>
                                    <p:set>
                                      <p:cBhvr>
                                        <p:cTn id="14"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データベース</a:t>
            </a:r>
            <a:r>
              <a:rPr lang="en-US" altLang="ja-JP" dirty="0" smtClean="0"/>
              <a:t>(1)</a:t>
            </a:r>
            <a:endParaRPr lang="ja-JP" altLang="en-US" dirty="0"/>
          </a:p>
        </p:txBody>
      </p:sp>
      <p:sp>
        <p:nvSpPr>
          <p:cNvPr id="3" name="コンテンツ プレースホルダ 2"/>
          <p:cNvSpPr>
            <a:spLocks noGrp="1"/>
          </p:cNvSpPr>
          <p:nvPr>
            <p:ph idx="1"/>
          </p:nvPr>
        </p:nvSpPr>
        <p:spPr/>
        <p:txBody>
          <a:bodyPr/>
          <a:lstStyle/>
          <a:p>
            <a:r>
              <a:rPr lang="ja-JP" altLang="en-US" dirty="0" smtClean="0"/>
              <a:t>業務に用いるデータを管理するシステム</a:t>
            </a:r>
            <a:endParaRPr lang="en-US" altLang="ja-JP" dirty="0" smtClean="0"/>
          </a:p>
          <a:p>
            <a:r>
              <a:rPr lang="ja-JP" altLang="en-US" dirty="0" smtClean="0"/>
              <a:t>データベースを使わないと</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pPr lvl="1"/>
            <a:r>
              <a:rPr lang="ja-JP" altLang="en-US" dirty="0" smtClean="0"/>
              <a:t>それぞれのファイルへのデータ格納方法を，プログラムごとに決める・・データの共用が難しい</a:t>
            </a:r>
            <a:endParaRPr lang="en-US" altLang="ja-JP" dirty="0" smtClean="0"/>
          </a:p>
          <a:p>
            <a:pPr lvl="1"/>
            <a:r>
              <a:rPr lang="ja-JP" altLang="en-US" dirty="0" smtClean="0"/>
              <a:t>ファイルの形式を変えるにはプログラムを変えなくてはならない・・保守コストの増大</a:t>
            </a:r>
            <a:endParaRPr lang="en-US" altLang="ja-JP" dirty="0" smtClean="0"/>
          </a:p>
          <a:p>
            <a:pPr lvl="1"/>
            <a:r>
              <a:rPr lang="ja-JP" altLang="en-US" dirty="0" smtClean="0"/>
              <a:t>セキュリティやデータの安全性が低い・・プログラムのミスなどでデータを失いやすい</a:t>
            </a:r>
            <a:endParaRPr lang="ja-JP" altLang="en-US" dirty="0"/>
          </a:p>
        </p:txBody>
      </p:sp>
      <p:sp>
        <p:nvSpPr>
          <p:cNvPr id="4" name="角丸四角形 3"/>
          <p:cNvSpPr/>
          <p:nvPr/>
        </p:nvSpPr>
        <p:spPr>
          <a:xfrm>
            <a:off x="2968966" y="1954426"/>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1</a:t>
            </a:r>
          </a:p>
        </p:txBody>
      </p:sp>
      <p:sp>
        <p:nvSpPr>
          <p:cNvPr id="5" name="角丸四角形 4"/>
          <p:cNvSpPr/>
          <p:nvPr/>
        </p:nvSpPr>
        <p:spPr>
          <a:xfrm>
            <a:off x="2968966" y="2618109"/>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2</a:t>
            </a:r>
          </a:p>
        </p:txBody>
      </p:sp>
      <p:sp>
        <p:nvSpPr>
          <p:cNvPr id="6" name="角丸四角形 5"/>
          <p:cNvSpPr/>
          <p:nvPr/>
        </p:nvSpPr>
        <p:spPr>
          <a:xfrm>
            <a:off x="2968966" y="3281792"/>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3</a:t>
            </a:r>
          </a:p>
        </p:txBody>
      </p:sp>
      <p:sp>
        <p:nvSpPr>
          <p:cNvPr id="7" name="正方形/長方形 6"/>
          <p:cNvSpPr/>
          <p:nvPr/>
        </p:nvSpPr>
        <p:spPr>
          <a:xfrm>
            <a:off x="6449252" y="1954426"/>
            <a:ext cx="1484483" cy="51128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ファイル１</a:t>
            </a:r>
            <a:endParaRPr kumimoji="1" lang="ja-JP" altLang="en-US" dirty="0">
              <a:solidFill>
                <a:srgbClr val="000000"/>
              </a:solidFill>
            </a:endParaRPr>
          </a:p>
        </p:txBody>
      </p:sp>
      <p:sp>
        <p:nvSpPr>
          <p:cNvPr id="9" name="正方形/長方形 8"/>
          <p:cNvSpPr/>
          <p:nvPr/>
        </p:nvSpPr>
        <p:spPr>
          <a:xfrm>
            <a:off x="6449252" y="2618109"/>
            <a:ext cx="1484483" cy="51128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ファイル</a:t>
            </a:r>
            <a:r>
              <a:rPr kumimoji="1" lang="en-US" altLang="ja-JP" dirty="0" smtClean="0">
                <a:solidFill>
                  <a:srgbClr val="000000"/>
                </a:solidFill>
              </a:rPr>
              <a:t>2</a:t>
            </a:r>
            <a:endParaRPr kumimoji="1" lang="ja-JP" altLang="en-US" dirty="0">
              <a:solidFill>
                <a:srgbClr val="000000"/>
              </a:solidFill>
            </a:endParaRPr>
          </a:p>
        </p:txBody>
      </p:sp>
      <p:sp>
        <p:nvSpPr>
          <p:cNvPr id="10" name="正方形/長方形 9"/>
          <p:cNvSpPr/>
          <p:nvPr/>
        </p:nvSpPr>
        <p:spPr>
          <a:xfrm>
            <a:off x="6449252" y="3281792"/>
            <a:ext cx="1484483" cy="511283"/>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ファイル</a:t>
            </a:r>
            <a:r>
              <a:rPr lang="en-US" altLang="ja-JP" dirty="0" smtClean="0">
                <a:solidFill>
                  <a:srgbClr val="000000"/>
                </a:solidFill>
              </a:rPr>
              <a:t>3</a:t>
            </a:r>
            <a:endParaRPr kumimoji="1" lang="ja-JP" altLang="en-US" dirty="0">
              <a:solidFill>
                <a:srgbClr val="000000"/>
              </a:solidFill>
            </a:endParaRPr>
          </a:p>
        </p:txBody>
      </p:sp>
      <p:cxnSp>
        <p:nvCxnSpPr>
          <p:cNvPr id="12" name="直線コネクタ 11"/>
          <p:cNvCxnSpPr>
            <a:stCxn id="4" idx="3"/>
            <a:endCxn id="7" idx="1"/>
          </p:cNvCxnSpPr>
          <p:nvPr/>
        </p:nvCxnSpPr>
        <p:spPr>
          <a:xfrm>
            <a:off x="4808074" y="2210068"/>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a:stCxn id="5" idx="3"/>
            <a:endCxn id="9" idx="1"/>
          </p:cNvCxnSpPr>
          <p:nvPr/>
        </p:nvCxnSpPr>
        <p:spPr>
          <a:xfrm>
            <a:off x="4808074" y="2873751"/>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a:stCxn id="6" idx="3"/>
            <a:endCxn id="10" idx="1"/>
          </p:cNvCxnSpPr>
          <p:nvPr/>
        </p:nvCxnSpPr>
        <p:spPr>
          <a:xfrm>
            <a:off x="4808074" y="3537434"/>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データベース</a:t>
            </a:r>
            <a:r>
              <a:rPr lang="en-US" altLang="ja-JP" dirty="0" smtClean="0"/>
              <a:t>(2)</a:t>
            </a:r>
            <a:endParaRPr lang="ja-JP" altLang="en-US" dirty="0"/>
          </a:p>
        </p:txBody>
      </p:sp>
      <p:sp>
        <p:nvSpPr>
          <p:cNvPr id="3" name="コンテンツ プレースホルダ 2"/>
          <p:cNvSpPr>
            <a:spLocks noGrp="1"/>
          </p:cNvSpPr>
          <p:nvPr>
            <p:ph idx="1"/>
          </p:nvPr>
        </p:nvSpPr>
        <p:spPr>
          <a:xfrm>
            <a:off x="457200" y="1025107"/>
            <a:ext cx="8229600" cy="6107085"/>
          </a:xfrm>
        </p:spPr>
        <p:txBody>
          <a:bodyPr>
            <a:normAutofit/>
          </a:bodyPr>
          <a:lstStyle/>
          <a:p>
            <a:r>
              <a:rPr lang="ja-JP" altLang="en-US" dirty="0" smtClean="0"/>
              <a:t>データベースを用いたシステム</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pPr lvl="1"/>
            <a:r>
              <a:rPr lang="ja-JP" altLang="en-US" dirty="0" smtClean="0"/>
              <a:t>データベースが必要なデータを一元管理する</a:t>
            </a:r>
            <a:endParaRPr lang="en-US" altLang="ja-JP" dirty="0" smtClean="0"/>
          </a:p>
          <a:p>
            <a:pPr lvl="2"/>
            <a:r>
              <a:rPr lang="ja-JP" altLang="en-US" dirty="0" smtClean="0"/>
              <a:t>データの安全性が高い．プログラムのミスによりデータが壊れたりしにくい．</a:t>
            </a:r>
            <a:endParaRPr lang="en-US" altLang="ja-JP" dirty="0" smtClean="0"/>
          </a:p>
          <a:p>
            <a:pPr lvl="2"/>
            <a:r>
              <a:rPr lang="ja-JP" altLang="en-US" dirty="0" smtClean="0"/>
              <a:t>セキュリティ機能．権限のないユーザからのデータ削除などを禁じることが出来る</a:t>
            </a:r>
            <a:endParaRPr lang="en-US" altLang="ja-JP" dirty="0" smtClean="0"/>
          </a:p>
          <a:p>
            <a:pPr lvl="2"/>
            <a:r>
              <a:rPr lang="ja-JP" altLang="en-US" dirty="0" smtClean="0"/>
              <a:t>データをプログラムとは独立に管理できる．バックアップを取ったり，整理をしたり．</a:t>
            </a:r>
            <a:endParaRPr lang="en-US" altLang="ja-JP" dirty="0" smtClean="0"/>
          </a:p>
          <a:p>
            <a:pPr lvl="1"/>
            <a:r>
              <a:rPr lang="ja-JP" altLang="en-US" dirty="0" smtClean="0"/>
              <a:t>データベースには，専用の言語（データベース言語）を用いてアクセスする．</a:t>
            </a:r>
            <a:r>
              <a:rPr lang="en-US" altLang="ja-JP" dirty="0" smtClean="0"/>
              <a:t>SQL</a:t>
            </a:r>
            <a:r>
              <a:rPr lang="ja-JP" altLang="en-US" dirty="0" smtClean="0"/>
              <a:t>が広く使われている</a:t>
            </a:r>
            <a:endParaRPr lang="en-US" altLang="ja-JP" dirty="0" smtClean="0"/>
          </a:p>
        </p:txBody>
      </p:sp>
      <p:sp>
        <p:nvSpPr>
          <p:cNvPr id="4" name="角丸四角形 3"/>
          <p:cNvSpPr/>
          <p:nvPr/>
        </p:nvSpPr>
        <p:spPr>
          <a:xfrm>
            <a:off x="1129858" y="1550343"/>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1</a:t>
            </a:r>
          </a:p>
        </p:txBody>
      </p:sp>
      <p:sp>
        <p:nvSpPr>
          <p:cNvPr id="5" name="角丸四角形 4"/>
          <p:cNvSpPr/>
          <p:nvPr/>
        </p:nvSpPr>
        <p:spPr>
          <a:xfrm>
            <a:off x="1129858" y="2214026"/>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2</a:t>
            </a:r>
          </a:p>
        </p:txBody>
      </p:sp>
      <p:sp>
        <p:nvSpPr>
          <p:cNvPr id="6" name="角丸四角形 5"/>
          <p:cNvSpPr/>
          <p:nvPr/>
        </p:nvSpPr>
        <p:spPr>
          <a:xfrm>
            <a:off x="1129858" y="2877709"/>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プログラム</a:t>
            </a:r>
            <a:r>
              <a:rPr kumimoji="1" lang="en-US" altLang="ja-JP" dirty="0" smtClean="0">
                <a:solidFill>
                  <a:srgbClr val="000000"/>
                </a:solidFill>
              </a:rPr>
              <a:t>3</a:t>
            </a:r>
          </a:p>
        </p:txBody>
      </p:sp>
      <p:cxnSp>
        <p:nvCxnSpPr>
          <p:cNvPr id="12" name="直線コネクタ 11"/>
          <p:cNvCxnSpPr>
            <a:stCxn id="4" idx="3"/>
          </p:cNvCxnSpPr>
          <p:nvPr/>
        </p:nvCxnSpPr>
        <p:spPr>
          <a:xfrm>
            <a:off x="2968966" y="1805985"/>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a:stCxn id="5" idx="3"/>
          </p:cNvCxnSpPr>
          <p:nvPr/>
        </p:nvCxnSpPr>
        <p:spPr>
          <a:xfrm>
            <a:off x="2968966" y="2469668"/>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a:stCxn id="6" idx="3"/>
          </p:cNvCxnSpPr>
          <p:nvPr/>
        </p:nvCxnSpPr>
        <p:spPr>
          <a:xfrm>
            <a:off x="2968966" y="3133351"/>
            <a:ext cx="164117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3" name="正方形/長方形 12"/>
          <p:cNvSpPr/>
          <p:nvPr/>
        </p:nvSpPr>
        <p:spPr>
          <a:xfrm>
            <a:off x="4748558" y="1973681"/>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顧客情報</a:t>
            </a:r>
            <a:endParaRPr kumimoji="1" lang="ja-JP" altLang="en-US" dirty="0">
              <a:solidFill>
                <a:schemeClr val="tx1"/>
              </a:solidFill>
            </a:endParaRPr>
          </a:p>
        </p:txBody>
      </p:sp>
      <p:sp>
        <p:nvSpPr>
          <p:cNvPr id="14" name="正方形/長方形 13"/>
          <p:cNvSpPr/>
          <p:nvPr/>
        </p:nvSpPr>
        <p:spPr>
          <a:xfrm>
            <a:off x="4610144" y="1550343"/>
            <a:ext cx="1902107" cy="183864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dirty="0">
              <a:solidFill>
                <a:schemeClr val="tx1"/>
              </a:solidFill>
            </a:endParaRPr>
          </a:p>
        </p:txBody>
      </p:sp>
      <p:sp>
        <p:nvSpPr>
          <p:cNvPr id="15" name="テキスト ボックス 14"/>
          <p:cNvSpPr txBox="1"/>
          <p:nvPr/>
        </p:nvSpPr>
        <p:spPr>
          <a:xfrm>
            <a:off x="4610144" y="1570355"/>
            <a:ext cx="1727943" cy="369332"/>
          </a:xfrm>
          <a:prstGeom prst="rect">
            <a:avLst/>
          </a:prstGeom>
          <a:noFill/>
        </p:spPr>
        <p:txBody>
          <a:bodyPr wrap="square" rtlCol="0">
            <a:spAutoFit/>
          </a:bodyPr>
          <a:lstStyle/>
          <a:p>
            <a:pPr algn="ctr"/>
            <a:r>
              <a:rPr kumimoji="1" lang="ja-JP" altLang="en-US" dirty="0" smtClean="0"/>
              <a:t>データベース</a:t>
            </a:r>
            <a:endParaRPr kumimoji="1" lang="ja-JP" altLang="en-US" dirty="0"/>
          </a:p>
        </p:txBody>
      </p:sp>
      <p:sp>
        <p:nvSpPr>
          <p:cNvPr id="17" name="正方形/長方形 16"/>
          <p:cNvSpPr/>
          <p:nvPr/>
        </p:nvSpPr>
        <p:spPr>
          <a:xfrm>
            <a:off x="4748558" y="2646499"/>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tx1"/>
                </a:solidFill>
              </a:rPr>
              <a:t>商品情報</a:t>
            </a:r>
            <a:endParaRPr kumimoji="1" lang="ja-JP" altLang="en-US" dirty="0">
              <a:solidFill>
                <a:schemeClr val="tx1"/>
              </a:solidFill>
            </a:endParaRPr>
          </a:p>
        </p:txBody>
      </p:sp>
      <p:sp>
        <p:nvSpPr>
          <p:cNvPr id="7" name="テキスト ボックス 6"/>
          <p:cNvSpPr txBox="1"/>
          <p:nvPr/>
        </p:nvSpPr>
        <p:spPr>
          <a:xfrm rot="1385051">
            <a:off x="6174051" y="1363529"/>
            <a:ext cx="2485551" cy="646331"/>
          </a:xfrm>
          <a:prstGeom prst="rect">
            <a:avLst/>
          </a:prstGeom>
          <a:solidFill>
            <a:srgbClr val="DDD9C3"/>
          </a:solidFill>
          <a:ln>
            <a:solidFill>
              <a:srgbClr val="FF0000"/>
            </a:solidFill>
          </a:ln>
        </p:spPr>
        <p:txBody>
          <a:bodyPr wrap="none" rtlCol="0">
            <a:spAutoFit/>
          </a:bodyPr>
          <a:lstStyle/>
          <a:p>
            <a:r>
              <a:rPr kumimoji="1" lang="en-US" altLang="ja-JP" dirty="0" smtClean="0"/>
              <a:t>DBMS</a:t>
            </a:r>
            <a:r>
              <a:rPr kumimoji="1" lang="ja-JP" altLang="en-US" dirty="0" smtClean="0"/>
              <a:t>（データベース</a:t>
            </a:r>
            <a:r>
              <a:rPr kumimoji="1" lang="en-US" altLang="ja-JP" dirty="0" smtClean="0"/>
              <a:t/>
            </a:r>
            <a:br>
              <a:rPr kumimoji="1" lang="en-US" altLang="ja-JP" dirty="0" smtClean="0"/>
            </a:br>
            <a:r>
              <a:rPr kumimoji="1" lang="ja-JP" altLang="en-US" dirty="0" smtClean="0"/>
              <a:t>管理システム）</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ファイルの種類</a:t>
            </a:r>
            <a:r>
              <a:rPr lang="en-US" altLang="ja-JP" dirty="0" smtClean="0"/>
              <a:t>(</a:t>
            </a:r>
            <a:r>
              <a:rPr lang="ja-JP" altLang="en-US" dirty="0" smtClean="0"/>
              <a:t>１</a:t>
            </a:r>
            <a:r>
              <a:rPr lang="en-US" altLang="ja-JP" dirty="0" smtClean="0"/>
              <a:t>)</a:t>
            </a:r>
            <a:endParaRPr lang="ja-JP" altLang="en-US" dirty="0"/>
          </a:p>
        </p:txBody>
      </p:sp>
      <p:sp>
        <p:nvSpPr>
          <p:cNvPr id="3" name="コンテンツ プレースホルダ 2"/>
          <p:cNvSpPr>
            <a:spLocks noGrp="1"/>
          </p:cNvSpPr>
          <p:nvPr>
            <p:ph idx="1"/>
          </p:nvPr>
        </p:nvSpPr>
        <p:spPr/>
        <p:txBody>
          <a:bodyPr/>
          <a:lstStyle/>
          <a:p>
            <a:r>
              <a:rPr lang="ja-JP" altLang="en-US" dirty="0" smtClean="0"/>
              <a:t>使い道による分類</a:t>
            </a:r>
            <a:endParaRPr lang="en-US" altLang="ja-JP" dirty="0" smtClean="0"/>
          </a:p>
          <a:p>
            <a:pPr lvl="1"/>
            <a:r>
              <a:rPr lang="ja-JP" altLang="en-US" dirty="0" smtClean="0">
                <a:solidFill>
                  <a:srgbClr val="FF0000"/>
                </a:solidFill>
              </a:rPr>
              <a:t>マスタファイル</a:t>
            </a:r>
            <a:r>
              <a:rPr lang="ja-JP" altLang="en-US" dirty="0" smtClean="0"/>
              <a:t>（基本ファイル）</a:t>
            </a:r>
            <a:endParaRPr lang="en-US" altLang="ja-JP" dirty="0" smtClean="0"/>
          </a:p>
          <a:p>
            <a:pPr lvl="2"/>
            <a:r>
              <a:rPr lang="ja-JP" altLang="en-US" dirty="0" smtClean="0"/>
              <a:t>業務の根幹となるファイル．</a:t>
            </a:r>
            <a:r>
              <a:rPr lang="ja-JP" altLang="en-US" u="sng" dirty="0" smtClean="0">
                <a:solidFill>
                  <a:srgbClr val="FF0000"/>
                </a:solidFill>
              </a:rPr>
              <a:t>台帳</a:t>
            </a:r>
            <a:r>
              <a:rPr lang="ja-JP" altLang="en-US" dirty="0" smtClean="0"/>
              <a:t>的な性格を持つ．</a:t>
            </a:r>
            <a:endParaRPr lang="en-US" altLang="ja-JP" dirty="0" smtClean="0"/>
          </a:p>
          <a:p>
            <a:pPr lvl="1"/>
            <a:r>
              <a:rPr lang="ja-JP" altLang="en-US" dirty="0" smtClean="0">
                <a:solidFill>
                  <a:srgbClr val="FF0000"/>
                </a:solidFill>
              </a:rPr>
              <a:t>トランザクションファイル</a:t>
            </a:r>
            <a:r>
              <a:rPr lang="ja-JP" altLang="en-US" dirty="0" smtClean="0"/>
              <a:t>（発生ファイル）</a:t>
            </a:r>
            <a:endParaRPr lang="en-US" altLang="ja-JP" dirty="0" smtClean="0"/>
          </a:p>
          <a:p>
            <a:pPr lvl="2"/>
            <a:r>
              <a:rPr lang="ja-JP" altLang="en-US" dirty="0" smtClean="0"/>
              <a:t>マスタファイルに対する更新情報を格納している．</a:t>
            </a:r>
            <a:endParaRPr lang="en-US" altLang="ja-JP" dirty="0" smtClean="0"/>
          </a:p>
          <a:p>
            <a:pPr lvl="2"/>
            <a:r>
              <a:rPr lang="ja-JP" altLang="en-US" dirty="0" smtClean="0"/>
              <a:t>これから処理する</a:t>
            </a:r>
            <a:r>
              <a:rPr lang="ja-JP" altLang="en-US" u="sng" dirty="0" smtClean="0">
                <a:solidFill>
                  <a:srgbClr val="FF0000"/>
                </a:solidFill>
              </a:rPr>
              <a:t>伝票</a:t>
            </a:r>
            <a:r>
              <a:rPr lang="ja-JP" altLang="en-US" dirty="0" smtClean="0"/>
              <a:t>のような性格のファイル．</a:t>
            </a:r>
            <a:endParaRPr lang="en-US" altLang="ja-JP" dirty="0" smtClean="0"/>
          </a:p>
        </p:txBody>
      </p:sp>
      <p:sp>
        <p:nvSpPr>
          <p:cNvPr id="4" name="メモ 3"/>
          <p:cNvSpPr/>
          <p:nvPr/>
        </p:nvSpPr>
        <p:spPr>
          <a:xfrm>
            <a:off x="1141123" y="1562542"/>
            <a:ext cx="975411"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1141123" y="2363476"/>
            <a:ext cx="2451265"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データベースの利用例</a:t>
            </a:r>
            <a:endParaRPr lang="ja-JP" altLang="en-US" dirty="0"/>
          </a:p>
        </p:txBody>
      </p:sp>
      <p:sp>
        <p:nvSpPr>
          <p:cNvPr id="3" name="コンテンツ プレースホルダ 2"/>
          <p:cNvSpPr>
            <a:spLocks noGrp="1"/>
          </p:cNvSpPr>
          <p:nvPr>
            <p:ph idx="1"/>
          </p:nvPr>
        </p:nvSpPr>
        <p:spPr>
          <a:xfrm>
            <a:off x="457200" y="1025107"/>
            <a:ext cx="8229600" cy="5646315"/>
          </a:xfrm>
        </p:spPr>
        <p:txBody>
          <a:bodyPr>
            <a:normAutofit lnSpcReduction="10000"/>
          </a:bodyPr>
          <a:lstStyle/>
          <a:p>
            <a:r>
              <a:rPr lang="ja-JP" altLang="en-US" dirty="0" smtClean="0"/>
              <a:t>ウェブでのデータの入出力</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r>
              <a:rPr lang="ja-JP" altLang="en-US" dirty="0" smtClean="0"/>
              <a:t>インターネットショッピング</a:t>
            </a:r>
            <a:endParaRPr lang="en-US" altLang="ja-JP" dirty="0" smtClean="0"/>
          </a:p>
          <a:p>
            <a:r>
              <a:rPr lang="ja-JP" altLang="en-US" dirty="0" smtClean="0"/>
              <a:t>ブログ，</a:t>
            </a:r>
            <a:r>
              <a:rPr lang="en-US" altLang="ja-JP" dirty="0" err="1" smtClean="0"/>
              <a:t>SNS(mixi</a:t>
            </a:r>
            <a:r>
              <a:rPr lang="en-US" altLang="ja-JP" dirty="0" smtClean="0"/>
              <a:t>, twitter</a:t>
            </a:r>
            <a:r>
              <a:rPr lang="ja-JP" altLang="en-US" dirty="0" smtClean="0"/>
              <a:t>等）</a:t>
            </a:r>
            <a:endParaRPr lang="en-US" altLang="ja-JP" dirty="0" smtClean="0"/>
          </a:p>
          <a:p>
            <a:r>
              <a:rPr lang="ja-JP" altLang="en-US" dirty="0" smtClean="0"/>
              <a:t>検索エンジン（</a:t>
            </a:r>
            <a:r>
              <a:rPr lang="en-US" altLang="ja-JP" dirty="0" err="1" smtClean="0"/>
              <a:t>google</a:t>
            </a:r>
            <a:r>
              <a:rPr lang="ja-JP" altLang="en-US" dirty="0" smtClean="0"/>
              <a:t>等）　などなど</a:t>
            </a:r>
            <a:endParaRPr lang="en-US" altLang="ja-JP" dirty="0" smtClean="0"/>
          </a:p>
        </p:txBody>
      </p:sp>
      <p:sp>
        <p:nvSpPr>
          <p:cNvPr id="4" name="角丸四角形 3"/>
          <p:cNvSpPr/>
          <p:nvPr/>
        </p:nvSpPr>
        <p:spPr>
          <a:xfrm>
            <a:off x="280402" y="1542435"/>
            <a:ext cx="1839108" cy="1879865"/>
          </a:xfrm>
          <a:prstGeom prst="roundRect">
            <a:avLst>
              <a:gd name="adj" fmla="val 5456"/>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en-US" altLang="ja-JP" dirty="0" smtClean="0">
              <a:solidFill>
                <a:srgbClr val="000000"/>
              </a:solidFill>
            </a:endParaRPr>
          </a:p>
        </p:txBody>
      </p:sp>
      <p:sp>
        <p:nvSpPr>
          <p:cNvPr id="5" name="角丸四角形 4"/>
          <p:cNvSpPr/>
          <p:nvPr/>
        </p:nvSpPr>
        <p:spPr>
          <a:xfrm>
            <a:off x="280402" y="3576638"/>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ユーザ</a:t>
            </a:r>
            <a:r>
              <a:rPr kumimoji="1" lang="en-US" altLang="ja-JP" dirty="0" smtClean="0">
                <a:solidFill>
                  <a:srgbClr val="000000"/>
                </a:solidFill>
              </a:rPr>
              <a:t>2</a:t>
            </a:r>
          </a:p>
        </p:txBody>
      </p:sp>
      <p:sp>
        <p:nvSpPr>
          <p:cNvPr id="6" name="角丸四角形 5"/>
          <p:cNvSpPr/>
          <p:nvPr/>
        </p:nvSpPr>
        <p:spPr>
          <a:xfrm>
            <a:off x="280402" y="4240321"/>
            <a:ext cx="1839108" cy="511283"/>
          </a:xfrm>
          <a:prstGeom prst="round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ユーザ</a:t>
            </a:r>
            <a:r>
              <a:rPr kumimoji="1" lang="en-US" altLang="ja-JP" dirty="0" smtClean="0">
                <a:solidFill>
                  <a:srgbClr val="000000"/>
                </a:solidFill>
              </a:rPr>
              <a:t>3</a:t>
            </a:r>
          </a:p>
        </p:txBody>
      </p:sp>
      <p:sp>
        <p:nvSpPr>
          <p:cNvPr id="17" name="正方形/長方形 16"/>
          <p:cNvSpPr/>
          <p:nvPr/>
        </p:nvSpPr>
        <p:spPr>
          <a:xfrm>
            <a:off x="4090574" y="1542435"/>
            <a:ext cx="4280258" cy="3339496"/>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4090574" y="1542435"/>
            <a:ext cx="877163" cy="369332"/>
          </a:xfrm>
          <a:prstGeom prst="rect">
            <a:avLst/>
          </a:prstGeom>
          <a:noFill/>
        </p:spPr>
        <p:txBody>
          <a:bodyPr wrap="none" rtlCol="0">
            <a:spAutoFit/>
          </a:bodyPr>
          <a:lstStyle/>
          <a:p>
            <a:r>
              <a:rPr kumimoji="1" lang="ja-JP" altLang="en-US" dirty="0" smtClean="0"/>
              <a:t>サーバ</a:t>
            </a:r>
            <a:endParaRPr kumimoji="1" lang="ja-JP" altLang="en-US" dirty="0"/>
          </a:p>
        </p:txBody>
      </p:sp>
      <p:sp>
        <p:nvSpPr>
          <p:cNvPr id="28" name="正方形/長方形 27"/>
          <p:cNvSpPr/>
          <p:nvPr/>
        </p:nvSpPr>
        <p:spPr>
          <a:xfrm>
            <a:off x="4235356" y="1985645"/>
            <a:ext cx="1364443" cy="96982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dirty="0">
              <a:solidFill>
                <a:schemeClr val="tx1"/>
              </a:solidFill>
            </a:endParaRPr>
          </a:p>
        </p:txBody>
      </p:sp>
      <p:sp>
        <p:nvSpPr>
          <p:cNvPr id="29" name="正方形/長方形 28"/>
          <p:cNvSpPr/>
          <p:nvPr/>
        </p:nvSpPr>
        <p:spPr>
          <a:xfrm>
            <a:off x="4343492" y="3420448"/>
            <a:ext cx="1265474" cy="1331156"/>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ページ</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デザイン，</a:t>
            </a:r>
            <a:endParaRPr kumimoji="1" lang="en-US" altLang="ja-JP" dirty="0" smtClean="0">
              <a:solidFill>
                <a:schemeClr val="tx1"/>
              </a:solidFill>
            </a:endParaRPr>
          </a:p>
          <a:p>
            <a:pPr algn="ctr"/>
            <a:r>
              <a:rPr lang="ja-JP" altLang="en-US" dirty="0" smtClean="0">
                <a:solidFill>
                  <a:schemeClr val="tx1"/>
                </a:solidFill>
              </a:rPr>
              <a:t>入力欄などの</a:t>
            </a:r>
            <a:r>
              <a:rPr kumimoji="1" lang="ja-JP" altLang="en-US" dirty="0" smtClean="0">
                <a:solidFill>
                  <a:schemeClr val="tx1"/>
                </a:solidFill>
              </a:rPr>
              <a:t>記述</a:t>
            </a:r>
            <a:endParaRPr kumimoji="1" lang="ja-JP" altLang="en-US" dirty="0">
              <a:solidFill>
                <a:schemeClr val="tx1"/>
              </a:solidFill>
            </a:endParaRPr>
          </a:p>
        </p:txBody>
      </p:sp>
      <p:sp>
        <p:nvSpPr>
          <p:cNvPr id="30" name="正方形/長方形 29"/>
          <p:cNvSpPr/>
          <p:nvPr/>
        </p:nvSpPr>
        <p:spPr>
          <a:xfrm>
            <a:off x="6463959" y="2408983"/>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顧客情報</a:t>
            </a:r>
            <a:endParaRPr kumimoji="1" lang="ja-JP" altLang="en-US" dirty="0">
              <a:solidFill>
                <a:schemeClr val="tx1"/>
              </a:solidFill>
            </a:endParaRPr>
          </a:p>
        </p:txBody>
      </p:sp>
      <p:sp>
        <p:nvSpPr>
          <p:cNvPr id="33" name="正方形/長方形 32"/>
          <p:cNvSpPr/>
          <p:nvPr/>
        </p:nvSpPr>
        <p:spPr>
          <a:xfrm>
            <a:off x="432459" y="2053718"/>
            <a:ext cx="1546851" cy="1224922"/>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000000"/>
                </a:solidFill>
              </a:rPr>
              <a:t>ウェブ</a:t>
            </a:r>
            <a:endParaRPr kumimoji="1" lang="en-US" altLang="ja-JP" dirty="0" smtClean="0">
              <a:solidFill>
                <a:srgbClr val="000000"/>
              </a:solidFill>
            </a:endParaRPr>
          </a:p>
          <a:p>
            <a:pPr algn="ctr"/>
            <a:r>
              <a:rPr lang="ja-JP" altLang="en-US" dirty="0" smtClean="0">
                <a:solidFill>
                  <a:srgbClr val="000000"/>
                </a:solidFill>
              </a:rPr>
              <a:t>ブラウザ</a:t>
            </a:r>
            <a:endParaRPr lang="en-US" altLang="ja-JP" dirty="0" smtClean="0">
              <a:solidFill>
                <a:srgbClr val="000000"/>
              </a:solidFill>
            </a:endParaRPr>
          </a:p>
          <a:p>
            <a:pPr algn="ctr"/>
            <a:r>
              <a:rPr kumimoji="1" lang="ja-JP" altLang="en-US" dirty="0" smtClean="0">
                <a:solidFill>
                  <a:srgbClr val="000000"/>
                </a:solidFill>
              </a:rPr>
              <a:t>プログラム</a:t>
            </a:r>
            <a:endParaRPr kumimoji="1" lang="ja-JP" altLang="en-US" dirty="0">
              <a:solidFill>
                <a:srgbClr val="000000"/>
              </a:solidFill>
            </a:endParaRPr>
          </a:p>
        </p:txBody>
      </p:sp>
      <p:sp>
        <p:nvSpPr>
          <p:cNvPr id="34" name="テキスト ボックス 33"/>
          <p:cNvSpPr txBox="1"/>
          <p:nvPr/>
        </p:nvSpPr>
        <p:spPr>
          <a:xfrm>
            <a:off x="692759" y="1616313"/>
            <a:ext cx="1021433" cy="369332"/>
          </a:xfrm>
          <a:prstGeom prst="rect">
            <a:avLst/>
          </a:prstGeom>
          <a:noFill/>
        </p:spPr>
        <p:txBody>
          <a:bodyPr wrap="none" rtlCol="0">
            <a:spAutoFit/>
          </a:bodyPr>
          <a:lstStyle/>
          <a:p>
            <a:r>
              <a:rPr kumimoji="1" lang="ja-JP" altLang="en-US" dirty="0" smtClean="0"/>
              <a:t>ユーザ</a:t>
            </a:r>
            <a:r>
              <a:rPr kumimoji="1" lang="en-US" altLang="ja-JP" dirty="0" smtClean="0"/>
              <a:t>1</a:t>
            </a:r>
            <a:endParaRPr kumimoji="1" lang="ja-JP" altLang="en-US" dirty="0"/>
          </a:p>
        </p:txBody>
      </p:sp>
      <p:sp>
        <p:nvSpPr>
          <p:cNvPr id="37" name="テキスト ボックス 36"/>
          <p:cNvSpPr txBox="1"/>
          <p:nvPr/>
        </p:nvSpPr>
        <p:spPr>
          <a:xfrm>
            <a:off x="4235357" y="2005657"/>
            <a:ext cx="1364442" cy="923330"/>
          </a:xfrm>
          <a:prstGeom prst="rect">
            <a:avLst/>
          </a:prstGeom>
          <a:noFill/>
        </p:spPr>
        <p:txBody>
          <a:bodyPr wrap="square" rtlCol="0">
            <a:spAutoFit/>
          </a:bodyPr>
          <a:lstStyle/>
          <a:p>
            <a:pPr algn="ctr"/>
            <a:r>
              <a:rPr kumimoji="1" lang="ja-JP" altLang="en-US" dirty="0" smtClean="0"/>
              <a:t>ウェブ</a:t>
            </a:r>
            <a:r>
              <a:rPr kumimoji="1" lang="en-US" altLang="ja-JP" dirty="0" smtClean="0"/>
              <a:t/>
            </a:r>
            <a:br>
              <a:rPr kumimoji="1" lang="en-US" altLang="ja-JP" dirty="0" smtClean="0"/>
            </a:br>
            <a:r>
              <a:rPr kumimoji="1" lang="ja-JP" altLang="en-US" dirty="0" smtClean="0"/>
              <a:t>サーバ</a:t>
            </a:r>
            <a:endParaRPr kumimoji="1" lang="en-US" altLang="ja-JP" dirty="0" smtClean="0"/>
          </a:p>
          <a:p>
            <a:pPr algn="ctr"/>
            <a:r>
              <a:rPr lang="ja-JP" altLang="en-US" dirty="0" smtClean="0"/>
              <a:t>プログラム</a:t>
            </a:r>
            <a:endParaRPr kumimoji="1" lang="ja-JP" altLang="en-US" dirty="0"/>
          </a:p>
        </p:txBody>
      </p:sp>
      <p:cxnSp>
        <p:nvCxnSpPr>
          <p:cNvPr id="40" name="直線矢印コネクタ 39"/>
          <p:cNvCxnSpPr>
            <a:stCxn id="29" idx="0"/>
          </p:cNvCxnSpPr>
          <p:nvPr/>
        </p:nvCxnSpPr>
        <p:spPr>
          <a:xfrm rot="5400000" flipH="1" flipV="1">
            <a:off x="4730499" y="3174718"/>
            <a:ext cx="491461" cy="1"/>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41" name="正方形/長方形 40"/>
          <p:cNvSpPr/>
          <p:nvPr/>
        </p:nvSpPr>
        <p:spPr>
          <a:xfrm>
            <a:off x="6325545" y="1985645"/>
            <a:ext cx="1902107" cy="276595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dirty="0">
              <a:solidFill>
                <a:schemeClr val="tx1"/>
              </a:solidFill>
            </a:endParaRPr>
          </a:p>
        </p:txBody>
      </p:sp>
      <p:sp>
        <p:nvSpPr>
          <p:cNvPr id="42" name="テキスト ボックス 41"/>
          <p:cNvSpPr txBox="1"/>
          <p:nvPr/>
        </p:nvSpPr>
        <p:spPr>
          <a:xfrm>
            <a:off x="6325545" y="2005657"/>
            <a:ext cx="1727943" cy="369332"/>
          </a:xfrm>
          <a:prstGeom prst="rect">
            <a:avLst/>
          </a:prstGeom>
          <a:noFill/>
        </p:spPr>
        <p:txBody>
          <a:bodyPr wrap="square" rtlCol="0">
            <a:spAutoFit/>
          </a:bodyPr>
          <a:lstStyle/>
          <a:p>
            <a:pPr algn="ctr"/>
            <a:r>
              <a:rPr kumimoji="1" lang="ja-JP" altLang="en-US" dirty="0" smtClean="0"/>
              <a:t>データベース</a:t>
            </a:r>
            <a:endParaRPr kumimoji="1" lang="ja-JP" altLang="en-US" dirty="0"/>
          </a:p>
        </p:txBody>
      </p:sp>
      <p:sp>
        <p:nvSpPr>
          <p:cNvPr id="43" name="正方形/長方形 42"/>
          <p:cNvSpPr/>
          <p:nvPr/>
        </p:nvSpPr>
        <p:spPr>
          <a:xfrm>
            <a:off x="6463959" y="3081801"/>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tx1"/>
                </a:solidFill>
              </a:rPr>
              <a:t>商品情報</a:t>
            </a:r>
            <a:endParaRPr kumimoji="1" lang="ja-JP" altLang="en-US" dirty="0">
              <a:solidFill>
                <a:schemeClr val="tx1"/>
              </a:solidFill>
            </a:endParaRPr>
          </a:p>
        </p:txBody>
      </p:sp>
      <p:sp>
        <p:nvSpPr>
          <p:cNvPr id="44" name="正方形/長方形 43"/>
          <p:cNvSpPr/>
          <p:nvPr/>
        </p:nvSpPr>
        <p:spPr>
          <a:xfrm>
            <a:off x="6463959" y="3720317"/>
            <a:ext cx="1589529" cy="5200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購入履歴</a:t>
            </a:r>
            <a:endParaRPr kumimoji="1" lang="ja-JP" altLang="en-US" dirty="0">
              <a:solidFill>
                <a:schemeClr val="tx1"/>
              </a:solidFill>
            </a:endParaRPr>
          </a:p>
        </p:txBody>
      </p:sp>
      <p:cxnSp>
        <p:nvCxnSpPr>
          <p:cNvPr id="46" name="直線矢印コネクタ 45"/>
          <p:cNvCxnSpPr/>
          <p:nvPr/>
        </p:nvCxnSpPr>
        <p:spPr>
          <a:xfrm>
            <a:off x="5624539" y="2457459"/>
            <a:ext cx="701006" cy="1588"/>
          </a:xfrm>
          <a:prstGeom prst="straightConnector1">
            <a:avLst/>
          </a:prstGeom>
          <a:ln>
            <a:solidFill>
              <a:srgbClr val="000000"/>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48" name="フリーフォーム 47"/>
          <p:cNvSpPr/>
          <p:nvPr/>
        </p:nvSpPr>
        <p:spPr>
          <a:xfrm>
            <a:off x="2111264" y="2457459"/>
            <a:ext cx="1971063" cy="773797"/>
          </a:xfrm>
          <a:custGeom>
            <a:avLst/>
            <a:gdLst>
              <a:gd name="connsiteX0" fmla="*/ 0 w 1971063"/>
              <a:gd name="connsiteY0" fmla="*/ 0 h 773797"/>
              <a:gd name="connsiteX1" fmla="*/ 882442 w 1971063"/>
              <a:gd name="connsiteY1" fmla="*/ 717446 h 773797"/>
              <a:gd name="connsiteX2" fmla="*/ 1971063 w 1971063"/>
              <a:gd name="connsiteY2" fmla="*/ 338106 h 773797"/>
            </a:gdLst>
            <a:ahLst/>
            <a:cxnLst>
              <a:cxn ang="0">
                <a:pos x="connsiteX0" y="connsiteY0"/>
              </a:cxn>
              <a:cxn ang="0">
                <a:pos x="connsiteX1" y="connsiteY1"/>
              </a:cxn>
              <a:cxn ang="0">
                <a:pos x="connsiteX2" y="connsiteY2"/>
              </a:cxn>
            </a:cxnLst>
            <a:rect l="l" t="t" r="r" b="b"/>
            <a:pathLst>
              <a:path w="1971063" h="773797">
                <a:moveTo>
                  <a:pt x="0" y="0"/>
                </a:moveTo>
                <a:cubicBezTo>
                  <a:pt x="276966" y="330547"/>
                  <a:pt x="553932" y="661095"/>
                  <a:pt x="882442" y="717446"/>
                </a:cubicBezTo>
                <a:cubicBezTo>
                  <a:pt x="1210953" y="773797"/>
                  <a:pt x="1591008" y="555951"/>
                  <a:pt x="1971063" y="338106"/>
                </a:cubicBezTo>
              </a:path>
            </a:pathLst>
          </a:custGeom>
          <a:ln>
            <a:solidFill>
              <a:srgbClr val="000000"/>
            </a:solidFill>
            <a:tailEnd type="triangl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50" name="フリーフォーム 49"/>
          <p:cNvSpPr/>
          <p:nvPr/>
        </p:nvSpPr>
        <p:spPr>
          <a:xfrm>
            <a:off x="2127758" y="3273863"/>
            <a:ext cx="1962816" cy="569008"/>
          </a:xfrm>
          <a:custGeom>
            <a:avLst/>
            <a:gdLst>
              <a:gd name="connsiteX0" fmla="*/ 0 w 1962816"/>
              <a:gd name="connsiteY0" fmla="*/ 569008 h 569008"/>
              <a:gd name="connsiteX1" fmla="*/ 890690 w 1962816"/>
              <a:gd name="connsiteY1" fmla="*/ 181423 h 569008"/>
              <a:gd name="connsiteX2" fmla="*/ 1962816 w 1962816"/>
              <a:gd name="connsiteY2" fmla="*/ 0 h 569008"/>
            </a:gdLst>
            <a:ahLst/>
            <a:cxnLst>
              <a:cxn ang="0">
                <a:pos x="connsiteX0" y="connsiteY0"/>
              </a:cxn>
              <a:cxn ang="0">
                <a:pos x="connsiteX1" y="connsiteY1"/>
              </a:cxn>
              <a:cxn ang="0">
                <a:pos x="connsiteX2" y="connsiteY2"/>
              </a:cxn>
            </a:cxnLst>
            <a:rect l="l" t="t" r="r" b="b"/>
            <a:pathLst>
              <a:path w="1962816" h="569008">
                <a:moveTo>
                  <a:pt x="0" y="569008"/>
                </a:moveTo>
                <a:cubicBezTo>
                  <a:pt x="281777" y="422633"/>
                  <a:pt x="563554" y="276258"/>
                  <a:pt x="890690" y="181423"/>
                </a:cubicBezTo>
                <a:cubicBezTo>
                  <a:pt x="1217826" y="86588"/>
                  <a:pt x="1962816" y="0"/>
                  <a:pt x="1962816" y="0"/>
                </a:cubicBezTo>
              </a:path>
            </a:pathLst>
          </a:custGeom>
          <a:ln>
            <a:solidFill>
              <a:srgbClr val="000000"/>
            </a:solidFill>
            <a:tailEnd type="triangl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51" name="フリーフォーム 50"/>
          <p:cNvSpPr/>
          <p:nvPr/>
        </p:nvSpPr>
        <p:spPr>
          <a:xfrm>
            <a:off x="2119511" y="3499267"/>
            <a:ext cx="1962816" cy="995078"/>
          </a:xfrm>
          <a:custGeom>
            <a:avLst/>
            <a:gdLst>
              <a:gd name="connsiteX0" fmla="*/ 0 w 1962816"/>
              <a:gd name="connsiteY0" fmla="*/ 995078 h 995078"/>
              <a:gd name="connsiteX1" fmla="*/ 849454 w 1962816"/>
              <a:gd name="connsiteY1" fmla="*/ 137442 h 995078"/>
              <a:gd name="connsiteX2" fmla="*/ 1962816 w 1962816"/>
              <a:gd name="connsiteY2" fmla="*/ 170428 h 995078"/>
            </a:gdLst>
            <a:ahLst/>
            <a:cxnLst>
              <a:cxn ang="0">
                <a:pos x="connsiteX0" y="connsiteY0"/>
              </a:cxn>
              <a:cxn ang="0">
                <a:pos x="connsiteX1" y="connsiteY1"/>
              </a:cxn>
              <a:cxn ang="0">
                <a:pos x="connsiteX2" y="connsiteY2"/>
              </a:cxn>
            </a:cxnLst>
            <a:rect l="l" t="t" r="r" b="b"/>
            <a:pathLst>
              <a:path w="1962816" h="995078">
                <a:moveTo>
                  <a:pt x="0" y="995078"/>
                </a:moveTo>
                <a:cubicBezTo>
                  <a:pt x="261159" y="634981"/>
                  <a:pt x="522318" y="274884"/>
                  <a:pt x="849454" y="137442"/>
                </a:cubicBezTo>
                <a:cubicBezTo>
                  <a:pt x="1176590" y="0"/>
                  <a:pt x="1962816" y="170428"/>
                  <a:pt x="1962816" y="170428"/>
                </a:cubicBezTo>
              </a:path>
            </a:pathLst>
          </a:custGeom>
          <a:ln>
            <a:solidFill>
              <a:srgbClr val="000000"/>
            </a:solidFill>
            <a:tailEnd type="triangl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35" name="爆発 2 34"/>
          <p:cNvSpPr/>
          <p:nvPr/>
        </p:nvSpPr>
        <p:spPr>
          <a:xfrm>
            <a:off x="2284454" y="2457459"/>
            <a:ext cx="1550459" cy="1630462"/>
          </a:xfrm>
          <a:prstGeom prst="irregularSeal2">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000000"/>
              </a:solidFill>
            </a:endParaRPr>
          </a:p>
        </p:txBody>
      </p:sp>
      <p:sp>
        <p:nvSpPr>
          <p:cNvPr id="36" name="テキスト ボックス 35"/>
          <p:cNvSpPr txBox="1"/>
          <p:nvPr/>
        </p:nvSpPr>
        <p:spPr>
          <a:xfrm>
            <a:off x="2490632" y="2955474"/>
            <a:ext cx="1107996" cy="646331"/>
          </a:xfrm>
          <a:prstGeom prst="rect">
            <a:avLst/>
          </a:prstGeom>
          <a:noFill/>
        </p:spPr>
        <p:txBody>
          <a:bodyPr wrap="none" rtlCol="0">
            <a:spAutoFit/>
          </a:bodyPr>
          <a:lstStyle/>
          <a:p>
            <a:r>
              <a:rPr kumimoji="1" lang="ja-JP" altLang="en-US" dirty="0" smtClean="0"/>
              <a:t>インター</a:t>
            </a:r>
            <a:endParaRPr kumimoji="1" lang="en-US" altLang="ja-JP" dirty="0" smtClean="0"/>
          </a:p>
          <a:p>
            <a:r>
              <a:rPr kumimoji="1" lang="ja-JP" altLang="en-US" dirty="0" smtClean="0"/>
              <a:t>ネット</a:t>
            </a:r>
            <a:endParaRPr kumimoji="1" lang="ja-JP" altLang="en-US" dirty="0"/>
          </a:p>
        </p:txBody>
      </p:sp>
      <p:sp>
        <p:nvSpPr>
          <p:cNvPr id="54" name="正方形/長方形 53"/>
          <p:cNvSpPr/>
          <p:nvPr/>
        </p:nvSpPr>
        <p:spPr>
          <a:xfrm>
            <a:off x="4289425" y="3360336"/>
            <a:ext cx="1265474" cy="1331156"/>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ページ</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デザイン，</a:t>
            </a:r>
            <a:endParaRPr kumimoji="1" lang="en-US" altLang="ja-JP" dirty="0" smtClean="0">
              <a:solidFill>
                <a:schemeClr val="tx1"/>
              </a:solidFill>
            </a:endParaRPr>
          </a:p>
          <a:p>
            <a:pPr algn="ctr"/>
            <a:r>
              <a:rPr lang="ja-JP" altLang="en-US" dirty="0" smtClean="0">
                <a:solidFill>
                  <a:schemeClr val="tx1"/>
                </a:solidFill>
              </a:rPr>
              <a:t>入力欄などの</a:t>
            </a:r>
            <a:r>
              <a:rPr kumimoji="1" lang="ja-JP" altLang="en-US" dirty="0" smtClean="0">
                <a:solidFill>
                  <a:schemeClr val="tx1"/>
                </a:solidFill>
              </a:rPr>
              <a:t>記述</a:t>
            </a:r>
            <a:endParaRPr kumimoji="1" lang="ja-JP" altLang="en-US" dirty="0">
              <a:solidFill>
                <a:schemeClr val="tx1"/>
              </a:solidFill>
            </a:endParaRPr>
          </a:p>
        </p:txBody>
      </p:sp>
      <p:sp>
        <p:nvSpPr>
          <p:cNvPr id="55" name="正方形/長方形 54"/>
          <p:cNvSpPr/>
          <p:nvPr/>
        </p:nvSpPr>
        <p:spPr>
          <a:xfrm>
            <a:off x="4235358" y="3300224"/>
            <a:ext cx="1265474" cy="1331156"/>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ページ</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デザイン，</a:t>
            </a:r>
            <a:endParaRPr kumimoji="1" lang="en-US" altLang="ja-JP" dirty="0" smtClean="0">
              <a:solidFill>
                <a:schemeClr val="tx1"/>
              </a:solidFill>
            </a:endParaRPr>
          </a:p>
          <a:p>
            <a:pPr algn="ctr"/>
            <a:r>
              <a:rPr lang="ja-JP" altLang="en-US" dirty="0" smtClean="0">
                <a:solidFill>
                  <a:schemeClr val="tx1"/>
                </a:solidFill>
              </a:rPr>
              <a:t>入力欄などの</a:t>
            </a:r>
            <a:r>
              <a:rPr kumimoji="1" lang="ja-JP" altLang="en-US" dirty="0" smtClean="0">
                <a:solidFill>
                  <a:schemeClr val="tx1"/>
                </a:solidFill>
              </a:rPr>
              <a:t>記述</a:t>
            </a:r>
            <a:endParaRPr kumimoji="1" lang="ja-JP" altLang="en-US" dirty="0">
              <a:solidFill>
                <a:schemeClr val="tx1"/>
              </a:solidFill>
            </a:endParaRPr>
          </a:p>
        </p:txBody>
      </p:sp>
      <p:sp>
        <p:nvSpPr>
          <p:cNvPr id="56" name="正方形/長方形 55"/>
          <p:cNvSpPr/>
          <p:nvPr/>
        </p:nvSpPr>
        <p:spPr>
          <a:xfrm>
            <a:off x="4181291" y="3240112"/>
            <a:ext cx="1265474" cy="1331156"/>
          </a:xfrm>
          <a:prstGeom prst="rect">
            <a:avLst/>
          </a:prstGeom>
          <a:solidFill>
            <a:srgbClr val="FFFF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ページ</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デザイン，</a:t>
            </a:r>
            <a:endParaRPr kumimoji="1" lang="en-US" altLang="ja-JP" dirty="0" smtClean="0">
              <a:solidFill>
                <a:schemeClr val="tx1"/>
              </a:solidFill>
            </a:endParaRPr>
          </a:p>
          <a:p>
            <a:pPr algn="ctr"/>
            <a:r>
              <a:rPr lang="ja-JP" altLang="en-US" dirty="0" smtClean="0">
                <a:solidFill>
                  <a:schemeClr val="tx1"/>
                </a:solidFill>
              </a:rPr>
              <a:t>入力欄などの</a:t>
            </a:r>
            <a:r>
              <a:rPr kumimoji="1" lang="ja-JP" altLang="en-US" dirty="0" smtClean="0">
                <a:solidFill>
                  <a:schemeClr val="tx1"/>
                </a:solidFill>
              </a:rPr>
              <a:t>記述</a:t>
            </a:r>
            <a:endParaRPr kumimoji="1" lang="ja-JP" altLang="en-US"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データベースについて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データベースの構造（教科書参照）</a:t>
            </a:r>
            <a:endParaRPr kumimoji="1" lang="en-US" altLang="ja-JP" dirty="0" smtClean="0"/>
          </a:p>
          <a:p>
            <a:pPr lvl="1"/>
            <a:r>
              <a:rPr lang="ja-JP" altLang="en-US" dirty="0" smtClean="0"/>
              <a:t>階層型データベース・・木構造になっている．</a:t>
            </a:r>
            <a:endParaRPr lang="en-US" altLang="ja-JP" dirty="0" smtClean="0"/>
          </a:p>
          <a:p>
            <a:pPr lvl="1"/>
            <a:r>
              <a:rPr kumimoji="1" lang="ja-JP" altLang="en-US" dirty="0" smtClean="0"/>
              <a:t>ネットワーク型データベース・・網目状になっている．</a:t>
            </a:r>
            <a:endParaRPr kumimoji="1" lang="en-US" altLang="ja-JP" dirty="0" smtClean="0"/>
          </a:p>
          <a:p>
            <a:pPr lvl="1"/>
            <a:r>
              <a:rPr lang="ja-JP" altLang="en-US" dirty="0" smtClean="0">
                <a:solidFill>
                  <a:srgbClr val="FF0000"/>
                </a:solidFill>
              </a:rPr>
              <a:t>リレーショナル型</a:t>
            </a:r>
            <a:r>
              <a:rPr lang="ja-JP" altLang="en-US" dirty="0" smtClean="0"/>
              <a:t>データベース・・複数の表を組み合わせた処理ができるようなデータベース．</a:t>
            </a:r>
            <a:endParaRPr lang="en-US" altLang="ja-JP" dirty="0" smtClean="0"/>
          </a:p>
          <a:p>
            <a:r>
              <a:rPr kumimoji="1" lang="ja-JP" altLang="en-US" dirty="0" smtClean="0"/>
              <a:t>データベースの管理</a:t>
            </a:r>
            <a:endParaRPr kumimoji="1" lang="en-US" altLang="ja-JP" dirty="0" smtClean="0"/>
          </a:p>
          <a:p>
            <a:pPr lvl="1"/>
            <a:r>
              <a:rPr lang="ja-JP" altLang="en-US" dirty="0" smtClean="0"/>
              <a:t>データベース定義・・表の項目を決めるような作業．名簿なら，氏名，住所，電話番号．．など．</a:t>
            </a:r>
            <a:endParaRPr lang="en-US" altLang="ja-JP" dirty="0" smtClean="0"/>
          </a:p>
          <a:p>
            <a:pPr lvl="1"/>
            <a:r>
              <a:rPr kumimoji="1" lang="ja-JP" altLang="en-US" dirty="0" smtClean="0"/>
              <a:t>データベース操作・・データベースにデータを入れたり，１列分のデータを削除したりする．</a:t>
            </a:r>
            <a:endParaRPr kumimoji="1" lang="en-US" altLang="ja-JP" dirty="0" smtClean="0"/>
          </a:p>
          <a:p>
            <a:pPr lvl="1"/>
            <a:r>
              <a:rPr lang="ja-JP" altLang="en-US" dirty="0" smtClean="0"/>
              <a:t>データベース制御・・データの正しさを検証したり，障害回復などを行う．</a:t>
            </a:r>
            <a:endParaRPr kumimoji="1" lang="ja-JP" altLang="en-US" dirty="0"/>
          </a:p>
        </p:txBody>
      </p:sp>
      <p:sp>
        <p:nvSpPr>
          <p:cNvPr id="4" name="メモ 3"/>
          <p:cNvSpPr/>
          <p:nvPr/>
        </p:nvSpPr>
        <p:spPr>
          <a:xfrm>
            <a:off x="1154742" y="2409244"/>
            <a:ext cx="246052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536167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データベースの利用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「台帳」としてのデータの管理</a:t>
            </a:r>
            <a:endParaRPr kumimoji="1" lang="en-US" altLang="ja-JP" dirty="0" smtClean="0"/>
          </a:p>
          <a:p>
            <a:pPr lvl="1"/>
            <a:r>
              <a:rPr lang="ja-JP" altLang="en-US" dirty="0" smtClean="0"/>
              <a:t>社員名簿，顧客名簿，商品リスト，売上，・・・</a:t>
            </a:r>
            <a:endParaRPr lang="en-US" altLang="ja-JP" dirty="0" smtClean="0"/>
          </a:p>
          <a:p>
            <a:r>
              <a:rPr lang="ja-JP" altLang="en-US" dirty="0" smtClean="0"/>
              <a:t>商売だけでなく，いろいろなものに使われている</a:t>
            </a:r>
            <a:endParaRPr lang="en-US" altLang="ja-JP" dirty="0" smtClean="0"/>
          </a:p>
          <a:p>
            <a:pPr lvl="1"/>
            <a:r>
              <a:rPr lang="ja-JP" altLang="en-US" dirty="0" smtClean="0"/>
              <a:t>ウェブサイトの構築には広く用いられている</a:t>
            </a:r>
            <a:endParaRPr lang="en-US" altLang="ja-JP" dirty="0" smtClean="0"/>
          </a:p>
          <a:p>
            <a:pPr lvl="2"/>
            <a:r>
              <a:rPr lang="ja-JP" altLang="en-US" dirty="0" smtClean="0"/>
              <a:t>ブログの各項目．記事内容，更新日，コメント・・</a:t>
            </a:r>
            <a:endParaRPr lang="en-US" altLang="ja-JP" dirty="0" smtClean="0"/>
          </a:p>
          <a:p>
            <a:pPr lvl="2"/>
            <a:r>
              <a:rPr lang="ja-JP" altLang="en-US" dirty="0" smtClean="0"/>
              <a:t>ニュースサイトの各ニュース記事</a:t>
            </a:r>
            <a:endParaRPr lang="en-US" altLang="ja-JP" dirty="0" smtClean="0"/>
          </a:p>
          <a:p>
            <a:pPr lvl="2"/>
            <a:r>
              <a:rPr lang="en-US" altLang="ja-JP" dirty="0" smtClean="0"/>
              <a:t>Wikipedia </a:t>
            </a:r>
            <a:r>
              <a:rPr lang="ja-JP" altLang="en-US" dirty="0" smtClean="0"/>
              <a:t>の各項目　などなど．</a:t>
            </a:r>
            <a:endParaRPr lang="en-US" altLang="ja-JP" dirty="0" smtClean="0"/>
          </a:p>
          <a:p>
            <a:r>
              <a:rPr lang="ja-JP" altLang="en-US" dirty="0" smtClean="0"/>
              <a:t>その他の利用方法</a:t>
            </a:r>
            <a:endParaRPr lang="en-US" altLang="ja-JP" dirty="0" smtClean="0"/>
          </a:p>
          <a:p>
            <a:pPr lvl="1"/>
            <a:r>
              <a:rPr lang="ja-JP" altLang="en-US" dirty="0" smtClean="0">
                <a:solidFill>
                  <a:srgbClr val="FF0000"/>
                </a:solidFill>
              </a:rPr>
              <a:t>データマイニング</a:t>
            </a:r>
            <a:r>
              <a:rPr lang="ja-JP" altLang="en-US" dirty="0" smtClean="0"/>
              <a:t>・・データベースの内容から法則を探し出し，不正の防止や，よりよいサービス提供などに役立てる．</a:t>
            </a:r>
            <a:endParaRPr lang="en-US" altLang="ja-JP" dirty="0"/>
          </a:p>
          <a:p>
            <a:pPr lvl="2"/>
            <a:r>
              <a:rPr lang="ja-JP" altLang="en-US" dirty="0" smtClean="0"/>
              <a:t>教科書の例</a:t>
            </a:r>
            <a:endParaRPr lang="en-US" altLang="ja-JP" dirty="0" smtClean="0"/>
          </a:p>
          <a:p>
            <a:pPr lvl="2"/>
            <a:endParaRPr lang="en-US" altLang="ja-JP" dirty="0" smtClean="0"/>
          </a:p>
          <a:p>
            <a:pPr lvl="2"/>
            <a:endParaRPr lang="en-US" altLang="ja-JP" dirty="0" smtClean="0"/>
          </a:p>
        </p:txBody>
      </p:sp>
      <p:sp>
        <p:nvSpPr>
          <p:cNvPr id="4" name="メモ 3"/>
          <p:cNvSpPr/>
          <p:nvPr/>
        </p:nvSpPr>
        <p:spPr>
          <a:xfrm>
            <a:off x="1166182" y="4514557"/>
            <a:ext cx="2494850"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654112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ファイル種類のイメージ</a:t>
            </a:r>
            <a:endParaRPr lang="ja-JP" altLang="en-US" dirty="0"/>
          </a:p>
        </p:txBody>
      </p:sp>
      <p:graphicFrame>
        <p:nvGraphicFramePr>
          <p:cNvPr id="5" name="コンテンツ プレースホルダ 4"/>
          <p:cNvGraphicFramePr>
            <a:graphicFrameLocks noGrp="1"/>
          </p:cNvGraphicFramePr>
          <p:nvPr>
            <p:ph idx="1"/>
          </p:nvPr>
        </p:nvGraphicFramePr>
        <p:xfrm>
          <a:off x="2648149" y="3722452"/>
          <a:ext cx="3399249" cy="1551730"/>
        </p:xfrm>
        <a:graphic>
          <a:graphicData uri="http://schemas.openxmlformats.org/drawingml/2006/table">
            <a:tbl>
              <a:tblPr firstRow="1" bandRow="1">
                <a:tableStyleId>{5C22544A-7EE6-4342-B048-85BDC9FD1C3A}</a:tableStyleId>
              </a:tblPr>
              <a:tblGrid>
                <a:gridCol w="521683"/>
                <a:gridCol w="940070"/>
                <a:gridCol w="713814"/>
                <a:gridCol w="1223682"/>
              </a:tblGrid>
              <a:tr h="310346">
                <a:tc>
                  <a:txBody>
                    <a:bodyPr/>
                    <a:lstStyle/>
                    <a:p>
                      <a:r>
                        <a:rPr kumimoji="1" lang="ja-JP" altLang="en-US" sz="1200" dirty="0" smtClean="0"/>
                        <a:t>日時</a:t>
                      </a:r>
                      <a:endParaRPr kumimoji="1" lang="ja-JP" altLang="en-US" sz="12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r>
                        <a:rPr kumimoji="1" lang="ja-JP" altLang="en-US" sz="1200" dirty="0" smtClean="0"/>
                        <a:t>商品名称</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r>
                        <a:rPr kumimoji="1" lang="ja-JP" altLang="en-US" sz="1200" dirty="0" smtClean="0"/>
                        <a:t>個数</a:t>
                      </a:r>
                      <a:endParaRPr kumimoji="1" lang="ja-JP" altLang="en-US" sz="1200" dirty="0"/>
                    </a:p>
                  </a:txBody>
                  <a:tcPr>
                    <a:lnR w="12700" cap="flat" cmpd="sng" algn="ctr">
                      <a:solidFill>
                        <a:prstClr val="white"/>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r>
                        <a:rPr kumimoji="1" lang="ja-JP" altLang="en-US" sz="1200" dirty="0" smtClean="0"/>
                        <a:t>価格</a:t>
                      </a:r>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10346">
                <a:tc>
                  <a:txBody>
                    <a:bodyPr/>
                    <a:lstStyle/>
                    <a:p>
                      <a:r>
                        <a:rPr kumimoji="1" lang="en-US" altLang="ja-JP" sz="1200" dirty="0" smtClean="0"/>
                        <a:t>7/6</a:t>
                      </a:r>
                      <a:endParaRPr kumimoji="1" lang="ja-JP" altLang="en-US" sz="1200" dirty="0"/>
                    </a:p>
                  </a:txBody>
                  <a:tcPr>
                    <a:lnL w="12700" cap="flat" cmpd="sng" algn="ctr">
                      <a:solidFill>
                        <a:scrgbClr r="0" g="0" b="0"/>
                      </a:solidFill>
                      <a:prstDash val="solid"/>
                      <a:round/>
                      <a:headEnd type="none" w="med" len="med"/>
                      <a:tailEnd type="none" w="med" len="med"/>
                    </a:lnL>
                  </a:tcPr>
                </a:tc>
                <a:tc>
                  <a:txBody>
                    <a:bodyPr/>
                    <a:lstStyle/>
                    <a:p>
                      <a:r>
                        <a:rPr kumimoji="1" lang="ja-JP" altLang="en-US" sz="1200" dirty="0" smtClean="0"/>
                        <a:t>笹</a:t>
                      </a:r>
                      <a:endParaRPr kumimoji="1" lang="ja-JP" altLang="en-US" sz="1200" dirty="0"/>
                    </a:p>
                  </a:txBody>
                  <a:tcPr/>
                </a:tc>
                <a:tc>
                  <a:txBody>
                    <a:bodyPr/>
                    <a:lstStyle/>
                    <a:p>
                      <a:r>
                        <a:rPr kumimoji="1" lang="en-US" altLang="ja-JP" sz="1200" dirty="0" smtClean="0"/>
                        <a:t>1</a:t>
                      </a:r>
                      <a:endParaRPr kumimoji="1" lang="ja-JP" altLang="en-US" sz="1200" dirty="0"/>
                    </a:p>
                  </a:txBody>
                  <a:tcPr>
                    <a:lnR w="12700" cap="flat" cmpd="sng" algn="ctr">
                      <a:solidFill>
                        <a:prstClr val="white"/>
                      </a:solidFill>
                      <a:prstDash val="solid"/>
                      <a:round/>
                      <a:headEnd type="none" w="med" len="med"/>
                      <a:tailEnd type="none" w="med" len="med"/>
                    </a:lnR>
                  </a:tcPr>
                </a:tc>
                <a:tc>
                  <a:txBody>
                    <a:bodyPr/>
                    <a:lstStyle/>
                    <a:p>
                      <a:r>
                        <a:rPr kumimoji="1" lang="en-US" altLang="ja-JP" sz="1200" dirty="0" smtClean="0"/>
                        <a:t>1000</a:t>
                      </a:r>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r>
              <a:tr h="310346">
                <a:tc>
                  <a:txBody>
                    <a:bodyPr/>
                    <a:lstStyle/>
                    <a:p>
                      <a:r>
                        <a:rPr kumimoji="1" lang="en-US" altLang="ja-JP" sz="1200" dirty="0" smtClean="0"/>
                        <a:t>7/7</a:t>
                      </a:r>
                      <a:endParaRPr kumimoji="1" lang="ja-JP" altLang="en-US" sz="1200" dirty="0"/>
                    </a:p>
                  </a:txBody>
                  <a:tcPr>
                    <a:lnL w="12700" cap="flat" cmpd="sng" algn="ctr">
                      <a:solidFill>
                        <a:scrgbClr r="0" g="0" b="0"/>
                      </a:solidFill>
                      <a:prstDash val="solid"/>
                      <a:round/>
                      <a:headEnd type="none" w="med" len="med"/>
                      <a:tailEnd type="none" w="med" len="med"/>
                    </a:lnL>
                  </a:tcPr>
                </a:tc>
                <a:tc>
                  <a:txBody>
                    <a:bodyPr/>
                    <a:lstStyle/>
                    <a:p>
                      <a:r>
                        <a:rPr kumimoji="1" lang="ja-JP" altLang="en-US" sz="1200" dirty="0" smtClean="0"/>
                        <a:t>短冊</a:t>
                      </a:r>
                      <a:endParaRPr kumimoji="1" lang="ja-JP" altLang="en-US" sz="1200" dirty="0"/>
                    </a:p>
                  </a:txBody>
                  <a:tcPr/>
                </a:tc>
                <a:tc>
                  <a:txBody>
                    <a:bodyPr/>
                    <a:lstStyle/>
                    <a:p>
                      <a:r>
                        <a:rPr kumimoji="1" lang="en-US" altLang="ja-JP" sz="1200" dirty="0" smtClean="0"/>
                        <a:t>30</a:t>
                      </a:r>
                      <a:endParaRPr kumimoji="1" lang="ja-JP" altLang="en-US" sz="1200" dirty="0"/>
                    </a:p>
                  </a:txBody>
                  <a:tcPr>
                    <a:lnR w="12700" cap="flat" cmpd="sng" algn="ctr">
                      <a:solidFill>
                        <a:prstClr val="white"/>
                      </a:solidFill>
                      <a:prstDash val="solid"/>
                      <a:round/>
                      <a:headEnd type="none" w="med" len="med"/>
                      <a:tailEnd type="none" w="med" len="med"/>
                    </a:lnR>
                  </a:tcPr>
                </a:tc>
                <a:tc>
                  <a:txBody>
                    <a:bodyPr/>
                    <a:lstStyle/>
                    <a:p>
                      <a:r>
                        <a:rPr kumimoji="1" lang="en-US" altLang="ja-JP" sz="1200" dirty="0" smtClean="0"/>
                        <a:t>3000</a:t>
                      </a:r>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r>
              <a:tr h="310346">
                <a:tc>
                  <a:txBody>
                    <a:bodyPr/>
                    <a:lstStyle/>
                    <a:p>
                      <a:endParaRPr kumimoji="1" lang="ja-JP" altLang="en-US" sz="1200" dirty="0"/>
                    </a:p>
                  </a:txBody>
                  <a:tcPr>
                    <a:lnL w="12700" cap="flat" cmpd="sng" algn="ctr">
                      <a:solidFill>
                        <a:scrgbClr r="0" g="0" b="0"/>
                      </a:solidFill>
                      <a:prstDash val="solid"/>
                      <a:round/>
                      <a:headEnd type="none" w="med" len="med"/>
                      <a:tailEnd type="none" w="med" len="med"/>
                    </a:lnL>
                  </a:tcPr>
                </a:tc>
                <a:tc>
                  <a:txBody>
                    <a:bodyPr/>
                    <a:lstStyle/>
                    <a:p>
                      <a:endParaRPr kumimoji="1" lang="ja-JP" altLang="en-US" sz="1200"/>
                    </a:p>
                  </a:txBody>
                  <a:tcPr/>
                </a:tc>
                <a:tc>
                  <a:txBody>
                    <a:bodyPr/>
                    <a:lstStyle/>
                    <a:p>
                      <a:endParaRPr kumimoji="1" lang="ja-JP" altLang="en-US" sz="1200" dirty="0"/>
                    </a:p>
                  </a:txBody>
                  <a:tcPr>
                    <a:lnR w="12700" cap="flat" cmpd="sng" algn="ctr">
                      <a:solidFill>
                        <a:prstClr val="white"/>
                      </a:solidFill>
                      <a:prstDash val="solid"/>
                      <a:round/>
                      <a:headEnd type="none" w="med" len="med"/>
                      <a:tailEnd type="none" w="med" len="med"/>
                    </a:lnR>
                  </a:tcPr>
                </a:tc>
                <a:tc>
                  <a:txBody>
                    <a:bodyPr/>
                    <a:lstStyle/>
                    <a:p>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r>
              <a:tr h="310346">
                <a:tc>
                  <a:txBody>
                    <a:bodyPr/>
                    <a:lstStyle/>
                    <a:p>
                      <a:endParaRPr kumimoji="1" lang="ja-JP" altLang="en-US" sz="12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endParaRPr kumimoji="1" lang="ja-JP" altLang="en-US" sz="1200"/>
                    </a:p>
                  </a:txBody>
                  <a:tcPr>
                    <a:lnB w="12700" cap="flat" cmpd="sng" algn="ctr">
                      <a:solidFill>
                        <a:scrgbClr r="0" g="0" b="0"/>
                      </a:solidFill>
                      <a:prstDash val="solid"/>
                      <a:round/>
                      <a:headEnd type="none" w="med" len="med"/>
                      <a:tailEnd type="none" w="med" len="med"/>
                    </a:lnB>
                  </a:tcPr>
                </a:tc>
                <a:tc>
                  <a:txBody>
                    <a:bodyPr/>
                    <a:lstStyle/>
                    <a:p>
                      <a:endParaRPr kumimoji="1" lang="ja-JP" altLang="en-US" sz="1200" dirty="0"/>
                    </a:p>
                  </a:txBody>
                  <a:tcPr>
                    <a:lnR w="12700" cap="flat" cmpd="sng" algn="ctr">
                      <a:solidFill>
                        <a:prstClr val="white"/>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endParaRPr kumimoji="1" lang="ja-JP" altLang="en-US" sz="1200" dirty="0"/>
                    </a:p>
                  </a:txBody>
                  <a:tcPr>
                    <a:lnL w="12700" cap="flat" cmpd="sng" algn="ctr">
                      <a:solidFill>
                        <a:prstClr val="white"/>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6" name="テキスト ボックス 5"/>
          <p:cNvSpPr txBox="1"/>
          <p:nvPr/>
        </p:nvSpPr>
        <p:spPr>
          <a:xfrm>
            <a:off x="2978924" y="5274182"/>
            <a:ext cx="2723823" cy="369332"/>
          </a:xfrm>
          <a:prstGeom prst="rect">
            <a:avLst/>
          </a:prstGeom>
          <a:noFill/>
        </p:spPr>
        <p:txBody>
          <a:bodyPr wrap="none" rtlCol="0">
            <a:spAutoFit/>
          </a:bodyPr>
          <a:lstStyle/>
          <a:p>
            <a:r>
              <a:rPr kumimoji="1" lang="ja-JP" altLang="en-US" dirty="0" smtClean="0"/>
              <a:t>台帳（マスタファイル）</a:t>
            </a:r>
            <a:endParaRPr kumimoji="1" lang="ja-JP" altLang="en-US" dirty="0"/>
          </a:p>
        </p:txBody>
      </p:sp>
      <p:sp>
        <p:nvSpPr>
          <p:cNvPr id="7" name="正方形/長方形 6"/>
          <p:cNvSpPr/>
          <p:nvPr/>
        </p:nvSpPr>
        <p:spPr>
          <a:xfrm>
            <a:off x="1461550" y="1900493"/>
            <a:ext cx="1186599" cy="113102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u="sng" dirty="0" smtClean="0">
                <a:solidFill>
                  <a:schemeClr val="tx1"/>
                </a:solidFill>
              </a:rPr>
              <a:t>注文票</a:t>
            </a:r>
            <a:endParaRPr lang="en-US" altLang="ja-JP" u="sng" dirty="0" smtClean="0">
              <a:solidFill>
                <a:schemeClr val="tx1"/>
              </a:solidFill>
            </a:endParaRPr>
          </a:p>
          <a:p>
            <a:pPr algn="ctr"/>
            <a:r>
              <a:rPr lang="ja-JP" altLang="en-US" dirty="0" smtClean="0">
                <a:solidFill>
                  <a:schemeClr val="tx1"/>
                </a:solidFill>
              </a:rPr>
              <a:t>こより</a:t>
            </a:r>
            <a:endParaRPr lang="en-US" altLang="ja-JP" dirty="0" smtClean="0">
              <a:solidFill>
                <a:schemeClr val="tx1"/>
              </a:solidFill>
            </a:endParaRPr>
          </a:p>
          <a:p>
            <a:pPr algn="ctr"/>
            <a:r>
              <a:rPr lang="ja-JP" altLang="en-US" dirty="0" smtClean="0">
                <a:solidFill>
                  <a:schemeClr val="tx1"/>
                </a:solidFill>
              </a:rPr>
              <a:t>３０本</a:t>
            </a:r>
          </a:p>
        </p:txBody>
      </p:sp>
      <p:sp>
        <p:nvSpPr>
          <p:cNvPr id="9" name="テキスト ボックス 8"/>
          <p:cNvSpPr txBox="1"/>
          <p:nvPr/>
        </p:nvSpPr>
        <p:spPr>
          <a:xfrm>
            <a:off x="146826" y="3031518"/>
            <a:ext cx="3877985" cy="369332"/>
          </a:xfrm>
          <a:prstGeom prst="rect">
            <a:avLst/>
          </a:prstGeom>
          <a:noFill/>
        </p:spPr>
        <p:txBody>
          <a:bodyPr wrap="none" rtlCol="0">
            <a:spAutoFit/>
          </a:bodyPr>
          <a:lstStyle/>
          <a:p>
            <a:r>
              <a:rPr kumimoji="1" lang="ja-JP" altLang="en-US" dirty="0" smtClean="0"/>
              <a:t>伝票（トランザクションファイル）</a:t>
            </a:r>
            <a:endParaRPr kumimoji="1" lang="ja-JP" altLang="en-US" dirty="0"/>
          </a:p>
        </p:txBody>
      </p:sp>
      <p:sp>
        <p:nvSpPr>
          <p:cNvPr id="10" name="直方体 9"/>
          <p:cNvSpPr/>
          <p:nvPr/>
        </p:nvSpPr>
        <p:spPr>
          <a:xfrm>
            <a:off x="6239621" y="1242602"/>
            <a:ext cx="2771822" cy="1668726"/>
          </a:xfrm>
          <a:prstGeom prst="cube">
            <a:avLst>
              <a:gd name="adj" fmla="val 61111"/>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平行四辺形 10"/>
          <p:cNvSpPr/>
          <p:nvPr/>
        </p:nvSpPr>
        <p:spPr>
          <a:xfrm>
            <a:off x="6973192" y="1956775"/>
            <a:ext cx="1270554" cy="287921"/>
          </a:xfrm>
          <a:prstGeom prst="parallelogram">
            <a:avLst>
              <a:gd name="adj" fmla="val 109142"/>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5400000">
            <a:off x="6973441" y="1534629"/>
            <a:ext cx="584054" cy="1588"/>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7264674" y="1826656"/>
            <a:ext cx="1122501" cy="1588"/>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rot="10800000" flipV="1">
            <a:off x="6829764" y="1826655"/>
            <a:ext cx="436501" cy="418041"/>
          </a:xfrm>
          <a:prstGeom prst="line">
            <a:avLst/>
          </a:prstGeom>
          <a:ln w="127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5133458" y="3031518"/>
            <a:ext cx="3877985" cy="369332"/>
          </a:xfrm>
          <a:prstGeom prst="rect">
            <a:avLst/>
          </a:prstGeom>
          <a:noFill/>
        </p:spPr>
        <p:txBody>
          <a:bodyPr wrap="none" rtlCol="0">
            <a:spAutoFit/>
          </a:bodyPr>
          <a:lstStyle/>
          <a:p>
            <a:r>
              <a:rPr lang="ja-JP" altLang="en-US" dirty="0" smtClean="0"/>
              <a:t>保管</a:t>
            </a:r>
            <a:r>
              <a:rPr kumimoji="1" lang="ja-JP" altLang="en-US" dirty="0" smtClean="0"/>
              <a:t>伝票（ヒストリカルファイル）</a:t>
            </a:r>
            <a:endParaRPr kumimoji="1" lang="ja-JP" altLang="en-US" dirty="0"/>
          </a:p>
        </p:txBody>
      </p:sp>
      <p:sp>
        <p:nvSpPr>
          <p:cNvPr id="25" name="曲折矢印 24"/>
          <p:cNvSpPr/>
          <p:nvPr/>
        </p:nvSpPr>
        <p:spPr>
          <a:xfrm rot="5400000">
            <a:off x="3004598" y="2009239"/>
            <a:ext cx="1388719" cy="1746082"/>
          </a:xfrm>
          <a:prstGeom prst="ben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右矢印 26"/>
          <p:cNvSpPr/>
          <p:nvPr/>
        </p:nvSpPr>
        <p:spPr>
          <a:xfrm>
            <a:off x="4437431" y="1986420"/>
            <a:ext cx="1392054" cy="756931"/>
          </a:xfrm>
          <a:prstGeom prst="righ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9" name="メモ 28"/>
          <p:cNvSpPr/>
          <p:nvPr/>
        </p:nvSpPr>
        <p:spPr>
          <a:xfrm>
            <a:off x="6546887" y="4820764"/>
            <a:ext cx="2139913" cy="1260815"/>
          </a:xfrm>
          <a:prstGeom prst="foldedCorner">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30x100=3000</a:t>
            </a:r>
            <a:endParaRPr kumimoji="1" lang="ja-JP" altLang="en-US" dirty="0">
              <a:solidFill>
                <a:srgbClr val="000000"/>
              </a:solidFill>
            </a:endParaRPr>
          </a:p>
        </p:txBody>
      </p:sp>
      <p:sp>
        <p:nvSpPr>
          <p:cNvPr id="30" name="テキスト ボックス 29"/>
          <p:cNvSpPr txBox="1"/>
          <p:nvPr/>
        </p:nvSpPr>
        <p:spPr>
          <a:xfrm>
            <a:off x="6056788" y="6203594"/>
            <a:ext cx="2954655" cy="369332"/>
          </a:xfrm>
          <a:prstGeom prst="rect">
            <a:avLst/>
          </a:prstGeom>
          <a:noFill/>
        </p:spPr>
        <p:txBody>
          <a:bodyPr wrap="none" rtlCol="0">
            <a:spAutoFit/>
          </a:bodyPr>
          <a:lstStyle/>
          <a:p>
            <a:r>
              <a:rPr kumimoji="1" lang="ja-JP" altLang="en-US" dirty="0" smtClean="0"/>
              <a:t>計算メモ（</a:t>
            </a:r>
            <a:r>
              <a:rPr lang="ja-JP" altLang="en-US" dirty="0" smtClean="0"/>
              <a:t>一時</a:t>
            </a:r>
            <a:r>
              <a:rPr kumimoji="1" lang="ja-JP" altLang="en-US" dirty="0" smtClean="0"/>
              <a:t>ファイル）</a:t>
            </a:r>
            <a:endParaRPr kumimoji="1" lang="ja-JP" altLang="en-US" dirty="0"/>
          </a:p>
        </p:txBody>
      </p:sp>
    </p:spTree>
    <p:extLst>
      <p:ext uri="{BB962C8B-B14F-4D97-AF65-F5344CB8AC3E}">
        <p14:creationId xmlns:p14="http://schemas.microsoft.com/office/powerpoint/2010/main" val="39759343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ファイルの種類</a:t>
            </a:r>
            <a:r>
              <a:rPr lang="en-US" altLang="ja-JP" dirty="0" smtClean="0"/>
              <a:t>(</a:t>
            </a:r>
            <a:r>
              <a:rPr lang="ja-JP" altLang="en-US" dirty="0" smtClean="0"/>
              <a:t>２</a:t>
            </a:r>
            <a:r>
              <a:rPr lang="en-US" altLang="ja-JP" dirty="0" smtClean="0"/>
              <a:t>)</a:t>
            </a:r>
            <a:endParaRPr lang="ja-JP" altLang="en-US" dirty="0"/>
          </a:p>
        </p:txBody>
      </p:sp>
      <p:sp>
        <p:nvSpPr>
          <p:cNvPr id="3" name="コンテンツ プレースホルダ 2"/>
          <p:cNvSpPr>
            <a:spLocks noGrp="1"/>
          </p:cNvSpPr>
          <p:nvPr>
            <p:ph idx="1"/>
          </p:nvPr>
        </p:nvSpPr>
        <p:spPr/>
        <p:txBody>
          <a:bodyPr/>
          <a:lstStyle/>
          <a:p>
            <a:r>
              <a:rPr lang="ja-JP" altLang="en-US" dirty="0" smtClean="0"/>
              <a:t>ファイルの利用期間による分類</a:t>
            </a:r>
            <a:endParaRPr lang="en-US" altLang="ja-JP" dirty="0" smtClean="0"/>
          </a:p>
          <a:p>
            <a:pPr lvl="1"/>
            <a:r>
              <a:rPr lang="ja-JP" altLang="en-US" dirty="0" smtClean="0">
                <a:solidFill>
                  <a:srgbClr val="FF0000"/>
                </a:solidFill>
              </a:rPr>
              <a:t>永久ファイル</a:t>
            </a:r>
            <a:r>
              <a:rPr lang="ja-JP" altLang="en-US" dirty="0" smtClean="0"/>
              <a:t>（パーマネントファイル）</a:t>
            </a:r>
            <a:endParaRPr lang="en-US" altLang="ja-JP" dirty="0" smtClean="0"/>
          </a:p>
          <a:p>
            <a:pPr lvl="2"/>
            <a:r>
              <a:rPr lang="ja-JP" altLang="en-US" dirty="0" smtClean="0"/>
              <a:t>そのシステムが使われている間は保存され，</a:t>
            </a:r>
            <a:r>
              <a:rPr lang="en-US" altLang="ja-JP" dirty="0" smtClean="0"/>
              <a:t/>
            </a:r>
            <a:br>
              <a:rPr lang="en-US" altLang="ja-JP" dirty="0" smtClean="0"/>
            </a:br>
            <a:r>
              <a:rPr lang="ja-JP" altLang="en-US" dirty="0" smtClean="0"/>
              <a:t>繰り返し利用される．</a:t>
            </a:r>
            <a:endParaRPr lang="en-US" altLang="ja-JP" dirty="0" smtClean="0"/>
          </a:p>
          <a:p>
            <a:pPr lvl="2"/>
            <a:r>
              <a:rPr lang="ja-JP" altLang="en-US" dirty="0" smtClean="0"/>
              <a:t>マスタファイルは一般に永久ファイルである．</a:t>
            </a:r>
            <a:endParaRPr lang="en-US" altLang="ja-JP" dirty="0" smtClean="0"/>
          </a:p>
          <a:p>
            <a:pPr lvl="1"/>
            <a:r>
              <a:rPr lang="ja-JP" altLang="en-US" dirty="0" smtClean="0">
                <a:solidFill>
                  <a:srgbClr val="FF0000"/>
                </a:solidFill>
              </a:rPr>
              <a:t>一時ファイル</a:t>
            </a:r>
            <a:r>
              <a:rPr lang="ja-JP" altLang="en-US" dirty="0" smtClean="0"/>
              <a:t>（テンポラリファイル）</a:t>
            </a:r>
            <a:endParaRPr lang="en-US" altLang="ja-JP" dirty="0" smtClean="0"/>
          </a:p>
          <a:p>
            <a:pPr lvl="2"/>
            <a:r>
              <a:rPr lang="ja-JP" altLang="en-US" dirty="0" smtClean="0"/>
              <a:t>処理中に，一時的に必要になるファイル．</a:t>
            </a:r>
            <a:endParaRPr lang="en-US" altLang="ja-JP" dirty="0" smtClean="0"/>
          </a:p>
          <a:p>
            <a:pPr lvl="2"/>
            <a:r>
              <a:rPr lang="ja-JP" altLang="en-US" dirty="0" smtClean="0"/>
              <a:t>必要なときに作成され，</a:t>
            </a:r>
            <a:r>
              <a:rPr lang="en-US" altLang="ja-JP" dirty="0" smtClean="0"/>
              <a:t/>
            </a:r>
            <a:br>
              <a:rPr lang="en-US" altLang="ja-JP" dirty="0" smtClean="0"/>
            </a:br>
            <a:r>
              <a:rPr lang="ja-JP" altLang="en-US" dirty="0" smtClean="0"/>
              <a:t>必要がなくなった時点で消去される．</a:t>
            </a:r>
            <a:endParaRPr lang="en-US" altLang="ja-JP" dirty="0" smtClean="0"/>
          </a:p>
          <a:p>
            <a:pPr lvl="2"/>
            <a:r>
              <a:rPr lang="ja-JP" altLang="en-US" dirty="0" smtClean="0"/>
              <a:t>作業中のメモ書きのようなもの．</a:t>
            </a:r>
            <a:endParaRPr lang="en-US" altLang="ja-JP" dirty="0" smtClean="0"/>
          </a:p>
          <a:p>
            <a:pPr lvl="2"/>
            <a:endParaRPr lang="en-US" altLang="ja-JP" dirty="0" smtClean="0"/>
          </a:p>
        </p:txBody>
      </p:sp>
      <p:sp>
        <p:nvSpPr>
          <p:cNvPr id="4" name="メモ 3"/>
          <p:cNvSpPr/>
          <p:nvPr/>
        </p:nvSpPr>
        <p:spPr>
          <a:xfrm>
            <a:off x="1175446" y="1562542"/>
            <a:ext cx="59786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1175446" y="3049991"/>
            <a:ext cx="59786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ファイルの種類</a:t>
            </a:r>
            <a:r>
              <a:rPr lang="en-US" altLang="ja-JP" dirty="0" smtClean="0"/>
              <a:t>(</a:t>
            </a:r>
            <a:r>
              <a:rPr lang="ja-JP" altLang="en-US" dirty="0" smtClean="0"/>
              <a:t>３</a:t>
            </a:r>
            <a:r>
              <a:rPr lang="en-US" altLang="ja-JP" dirty="0" smtClean="0"/>
              <a:t>)</a:t>
            </a:r>
            <a:endParaRPr lang="ja-JP" altLang="en-US" dirty="0"/>
          </a:p>
        </p:txBody>
      </p:sp>
      <p:sp>
        <p:nvSpPr>
          <p:cNvPr id="3" name="コンテンツ プレースホルダ 2"/>
          <p:cNvSpPr>
            <a:spLocks noGrp="1"/>
          </p:cNvSpPr>
          <p:nvPr>
            <p:ph idx="1"/>
          </p:nvPr>
        </p:nvSpPr>
        <p:spPr/>
        <p:txBody>
          <a:bodyPr/>
          <a:lstStyle/>
          <a:p>
            <a:r>
              <a:rPr lang="ja-JP" altLang="en-US" dirty="0" smtClean="0"/>
              <a:t>利用者による分類</a:t>
            </a:r>
            <a:endParaRPr lang="en-US" altLang="ja-JP" dirty="0" smtClean="0"/>
          </a:p>
          <a:p>
            <a:pPr lvl="1"/>
            <a:r>
              <a:rPr lang="ja-JP" altLang="en-US" dirty="0" smtClean="0">
                <a:solidFill>
                  <a:srgbClr val="FF0000"/>
                </a:solidFill>
              </a:rPr>
              <a:t>システムファイル</a:t>
            </a:r>
            <a:r>
              <a:rPr lang="ja-JP" altLang="en-US" dirty="0" smtClean="0"/>
              <a:t>・・システム（オペレーティングシステム）が使用するファイル．</a:t>
            </a:r>
            <a:endParaRPr lang="en-US" altLang="ja-JP" dirty="0" smtClean="0"/>
          </a:p>
          <a:p>
            <a:pPr lvl="2"/>
            <a:r>
              <a:rPr lang="en-US" altLang="ja-JP" dirty="0" smtClean="0"/>
              <a:t>OS</a:t>
            </a:r>
            <a:r>
              <a:rPr lang="ja-JP" altLang="en-US" dirty="0" smtClean="0"/>
              <a:t>のプログラムそのもの</a:t>
            </a:r>
            <a:endParaRPr lang="en-US" altLang="ja-JP" dirty="0" smtClean="0"/>
          </a:p>
          <a:p>
            <a:pPr lvl="2"/>
            <a:r>
              <a:rPr lang="en-US" altLang="ja-JP" dirty="0" smtClean="0"/>
              <a:t>OS</a:t>
            </a:r>
            <a:r>
              <a:rPr lang="ja-JP" altLang="en-US" dirty="0" smtClean="0"/>
              <a:t>の制御用・管理用の情報　など．</a:t>
            </a:r>
            <a:endParaRPr lang="en-US" altLang="ja-JP" dirty="0" smtClean="0"/>
          </a:p>
          <a:p>
            <a:pPr lvl="2"/>
            <a:r>
              <a:rPr lang="ja-JP" altLang="en-US" dirty="0" smtClean="0"/>
              <a:t>普通，ユーザは操作してはいけない（操作できない）</a:t>
            </a:r>
            <a:endParaRPr lang="en-US" altLang="ja-JP" dirty="0" smtClean="0"/>
          </a:p>
          <a:p>
            <a:pPr lvl="1"/>
            <a:r>
              <a:rPr lang="ja-JP" altLang="en-US" dirty="0" smtClean="0">
                <a:solidFill>
                  <a:srgbClr val="FF0000"/>
                </a:solidFill>
              </a:rPr>
              <a:t>ユーザファイル</a:t>
            </a:r>
            <a:r>
              <a:rPr lang="ja-JP" altLang="en-US" dirty="0" smtClean="0"/>
              <a:t>・・計算機の利用者のファイル．</a:t>
            </a:r>
            <a:endParaRPr lang="en-US" altLang="ja-JP" dirty="0" smtClean="0"/>
          </a:p>
          <a:p>
            <a:pPr lvl="2"/>
            <a:r>
              <a:rPr lang="ja-JP" altLang="en-US" dirty="0" smtClean="0"/>
              <a:t>利用者が使用する情報を格納したファイル</a:t>
            </a:r>
            <a:endParaRPr lang="en-US" altLang="ja-JP" dirty="0" smtClean="0"/>
          </a:p>
          <a:p>
            <a:pPr lvl="2"/>
            <a:r>
              <a:rPr lang="ja-JP" altLang="en-US" dirty="0" smtClean="0"/>
              <a:t>利用者が作ったり，インストールしたプログラム</a:t>
            </a:r>
            <a:endParaRPr lang="en-US" altLang="ja-JP" dirty="0" smtClean="0"/>
          </a:p>
          <a:p>
            <a:pPr lvl="1"/>
            <a:endParaRPr lang="ja-JP" altLang="en-US" dirty="0"/>
          </a:p>
        </p:txBody>
      </p:sp>
      <p:sp>
        <p:nvSpPr>
          <p:cNvPr id="4" name="メモ 3"/>
          <p:cNvSpPr/>
          <p:nvPr/>
        </p:nvSpPr>
        <p:spPr>
          <a:xfrm>
            <a:off x="1175446" y="1562542"/>
            <a:ext cx="1192784"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1175446" y="3519111"/>
            <a:ext cx="91820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ファイルの入力</a:t>
            </a:r>
            <a:r>
              <a:rPr lang="en-US" altLang="ja-JP" dirty="0" smtClean="0"/>
              <a:t>(1)</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入力変換・媒体変換</a:t>
            </a:r>
            <a:endParaRPr lang="en-US" altLang="ja-JP" dirty="0" smtClean="0">
              <a:solidFill>
                <a:srgbClr val="FF0000"/>
              </a:solidFill>
            </a:endParaRPr>
          </a:p>
          <a:p>
            <a:pPr lvl="1"/>
            <a:r>
              <a:rPr lang="ja-JP" altLang="en-US" dirty="0" smtClean="0"/>
              <a:t>入力装置から，補助記憶装置にデータを入力する．</a:t>
            </a:r>
            <a:endParaRPr lang="en-US" altLang="ja-JP" dirty="0" smtClean="0"/>
          </a:p>
          <a:p>
            <a:pPr lvl="1"/>
            <a:r>
              <a:rPr lang="ja-JP" altLang="en-US" dirty="0" smtClean="0"/>
              <a:t>誤りがないかどうかチェックする必要がある．</a:t>
            </a:r>
            <a:endParaRPr lang="en-US" altLang="ja-JP" dirty="0" smtClean="0"/>
          </a:p>
          <a:p>
            <a:r>
              <a:rPr lang="ja-JP" altLang="en-US" dirty="0" smtClean="0">
                <a:solidFill>
                  <a:srgbClr val="FF0000"/>
                </a:solidFill>
              </a:rPr>
              <a:t>データチェック</a:t>
            </a:r>
            <a:r>
              <a:rPr lang="ja-JP" altLang="en-US" dirty="0" smtClean="0"/>
              <a:t>の方法</a:t>
            </a:r>
            <a:r>
              <a:rPr lang="en-US" altLang="ja-JP" dirty="0" smtClean="0"/>
              <a:t>(1)</a:t>
            </a:r>
          </a:p>
          <a:p>
            <a:pPr lvl="1"/>
            <a:r>
              <a:rPr lang="ja-JP" altLang="en-US" dirty="0" smtClean="0">
                <a:solidFill>
                  <a:srgbClr val="FF0000"/>
                </a:solidFill>
              </a:rPr>
              <a:t>サイトチェック</a:t>
            </a:r>
            <a:r>
              <a:rPr lang="ja-JP" altLang="en-US" dirty="0" smtClean="0"/>
              <a:t>：目視検査．人手で</a:t>
            </a:r>
            <a:r>
              <a:rPr lang="en-US" altLang="ja-JP" dirty="0" smtClean="0"/>
              <a:t/>
            </a:r>
            <a:br>
              <a:rPr lang="en-US" altLang="ja-JP" dirty="0" smtClean="0"/>
            </a:br>
            <a:r>
              <a:rPr lang="ja-JP" altLang="en-US" dirty="0" smtClean="0"/>
              <a:t>読みあわせをするなど．</a:t>
            </a:r>
            <a:endParaRPr lang="en-US" altLang="ja-JP" dirty="0" smtClean="0"/>
          </a:p>
          <a:p>
            <a:pPr lvl="1"/>
            <a:r>
              <a:rPr lang="ja-JP" altLang="en-US" dirty="0" smtClean="0">
                <a:solidFill>
                  <a:srgbClr val="FF0000"/>
                </a:solidFill>
              </a:rPr>
              <a:t>ニューメリックチェック</a:t>
            </a:r>
            <a:r>
              <a:rPr lang="ja-JP" altLang="en-US" dirty="0" smtClean="0"/>
              <a:t>：数字検査．</a:t>
            </a:r>
            <a:r>
              <a:rPr lang="en-US" altLang="ja-JP" dirty="0" smtClean="0"/>
              <a:t/>
            </a:r>
            <a:br>
              <a:rPr lang="en-US" altLang="ja-JP" dirty="0" smtClean="0"/>
            </a:br>
            <a:r>
              <a:rPr lang="ja-JP" altLang="en-US" dirty="0" smtClean="0"/>
              <a:t>数字が入るべきところに数字以外の</a:t>
            </a:r>
            <a:r>
              <a:rPr lang="en-US" altLang="ja-JP" dirty="0" smtClean="0"/>
              <a:t/>
            </a:r>
            <a:br>
              <a:rPr lang="en-US" altLang="ja-JP" dirty="0" smtClean="0"/>
            </a:br>
            <a:r>
              <a:rPr lang="ja-JP" altLang="en-US" dirty="0" smtClean="0"/>
              <a:t>文字が入っているかどうかなど．</a:t>
            </a:r>
            <a:endParaRPr lang="en-US" altLang="ja-JP" dirty="0" smtClean="0"/>
          </a:p>
          <a:p>
            <a:pPr lvl="1"/>
            <a:r>
              <a:rPr lang="ja-JP" altLang="en-US" dirty="0" smtClean="0">
                <a:solidFill>
                  <a:srgbClr val="FF0000"/>
                </a:solidFill>
              </a:rPr>
              <a:t>リミットチェック</a:t>
            </a:r>
            <a:r>
              <a:rPr lang="ja-JP" altLang="en-US" dirty="0" smtClean="0"/>
              <a:t>：限界検査．数値の範囲を調べる．</a:t>
            </a:r>
            <a:r>
              <a:rPr lang="en-US" altLang="ja-JP" dirty="0" smtClean="0"/>
              <a:t/>
            </a:r>
            <a:br>
              <a:rPr lang="en-US" altLang="ja-JP" dirty="0" smtClean="0"/>
            </a:br>
            <a:r>
              <a:rPr lang="ja-JP" altLang="en-US" dirty="0" smtClean="0"/>
              <a:t>たとえば，月なら</a:t>
            </a:r>
            <a:r>
              <a:rPr lang="en-US" altLang="ja-JP" dirty="0" smtClean="0"/>
              <a:t>1~12</a:t>
            </a:r>
            <a:r>
              <a:rPr lang="ja-JP" altLang="en-US" dirty="0" smtClean="0"/>
              <a:t>でなければおかしいなど．</a:t>
            </a:r>
            <a:endParaRPr lang="en-US" altLang="ja-JP" dirty="0" smtClean="0"/>
          </a:p>
          <a:p>
            <a:pPr lvl="1"/>
            <a:r>
              <a:rPr lang="ja-JP" altLang="en-US" dirty="0" smtClean="0">
                <a:solidFill>
                  <a:srgbClr val="FF0000"/>
                </a:solidFill>
              </a:rPr>
              <a:t>シーケンスチェック</a:t>
            </a:r>
            <a:r>
              <a:rPr lang="ja-JP" altLang="en-US" dirty="0" smtClean="0"/>
              <a:t>：順番検査．たとえば，カードの学籍番号が順番になっているかどうかなどを調べる．</a:t>
            </a:r>
            <a:endParaRPr lang="ja-JP" altLang="en-US" dirty="0"/>
          </a:p>
        </p:txBody>
      </p:sp>
      <p:pic>
        <p:nvPicPr>
          <p:cNvPr id="4" name="図 3"/>
          <p:cNvPicPr>
            <a:picLocks noChangeAspect="1"/>
          </p:cNvPicPr>
          <p:nvPr/>
        </p:nvPicPr>
        <p:blipFill>
          <a:blip r:embed="rId2"/>
          <a:stretch>
            <a:fillRect/>
          </a:stretch>
        </p:blipFill>
        <p:spPr>
          <a:xfrm>
            <a:off x="6226797" y="2430965"/>
            <a:ext cx="2540000" cy="1778000"/>
          </a:xfrm>
          <a:prstGeom prst="rect">
            <a:avLst/>
          </a:prstGeom>
        </p:spPr>
      </p:pic>
      <p:sp>
        <p:nvSpPr>
          <p:cNvPr id="5" name="テキスト ボックス 4"/>
          <p:cNvSpPr txBox="1"/>
          <p:nvPr/>
        </p:nvSpPr>
        <p:spPr>
          <a:xfrm>
            <a:off x="6478169" y="4024299"/>
            <a:ext cx="2492990" cy="369332"/>
          </a:xfrm>
          <a:prstGeom prst="rect">
            <a:avLst/>
          </a:prstGeom>
          <a:noFill/>
        </p:spPr>
        <p:txBody>
          <a:bodyPr wrap="none" rtlCol="0">
            <a:spAutoFit/>
          </a:bodyPr>
          <a:lstStyle/>
          <a:p>
            <a:r>
              <a:rPr kumimoji="1" lang="ja-JP" altLang="en-US" dirty="0" smtClean="0"/>
              <a:t>マークシートリーダー</a:t>
            </a:r>
            <a:endParaRPr kumimoji="1" lang="ja-JP" altLang="en-US" dirty="0"/>
          </a:p>
        </p:txBody>
      </p:sp>
      <p:sp>
        <p:nvSpPr>
          <p:cNvPr id="6" name="メモ 5"/>
          <p:cNvSpPr/>
          <p:nvPr/>
        </p:nvSpPr>
        <p:spPr>
          <a:xfrm>
            <a:off x="775021" y="2430965"/>
            <a:ext cx="2348297"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メモ 6"/>
          <p:cNvSpPr/>
          <p:nvPr/>
        </p:nvSpPr>
        <p:spPr>
          <a:xfrm>
            <a:off x="1141127" y="2857506"/>
            <a:ext cx="929643"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メモ 7"/>
          <p:cNvSpPr/>
          <p:nvPr/>
        </p:nvSpPr>
        <p:spPr>
          <a:xfrm>
            <a:off x="1141127" y="3700736"/>
            <a:ext cx="2119480"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メモ 9"/>
          <p:cNvSpPr/>
          <p:nvPr/>
        </p:nvSpPr>
        <p:spPr>
          <a:xfrm>
            <a:off x="1141127" y="4879254"/>
            <a:ext cx="1227103"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メモ 10"/>
          <p:cNvSpPr/>
          <p:nvPr/>
        </p:nvSpPr>
        <p:spPr>
          <a:xfrm>
            <a:off x="1141127" y="5668746"/>
            <a:ext cx="1536003"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85093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ppt_x"/>
                                          </p:val>
                                        </p:tav>
                                      </p:tavLst>
                                    </p:anim>
                                    <p:anim calcmode="lin" valueType="num">
                                      <p:cBhvr additive="base">
                                        <p:cTn id="7" dur="500"/>
                                        <p:tgtEl>
                                          <p:spTgt spid="6"/>
                                        </p:tgtEl>
                                        <p:attrNameLst>
                                          <p:attrName>ppt_y</p:attrName>
                                        </p:attrNameLst>
                                      </p:cBhvr>
                                      <p:tavLst>
                                        <p:tav tm="0">
                                          <p:val>
                                            <p:strVal val="ppt_y"/>
                                          </p:val>
                                        </p:tav>
                                        <p:tav tm="100000">
                                          <p:val>
                                            <p:strVal val="1+ppt_h/2"/>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ppt_x"/>
                                          </p:val>
                                        </p:tav>
                                      </p:tavLst>
                                    </p:anim>
                                    <p:anim calcmode="lin" valueType="num">
                                      <p:cBhvr additive="base">
                                        <p:cTn id="13" dur="500"/>
                                        <p:tgtEl>
                                          <p:spTgt spid="7"/>
                                        </p:tgtEl>
                                        <p:attrNameLst>
                                          <p:attrName>ppt_y</p:attrName>
                                        </p:attrNameLst>
                                      </p:cBhvr>
                                      <p:tavLst>
                                        <p:tav tm="0">
                                          <p:val>
                                            <p:strVal val="ppt_y"/>
                                          </p:val>
                                        </p:tav>
                                        <p:tav tm="100000">
                                          <p:val>
                                            <p:strVal val="1+ppt_h/2"/>
                                          </p:val>
                                        </p:tav>
                                      </p:tavLst>
                                    </p:anim>
                                    <p:set>
                                      <p:cBhvr>
                                        <p:cTn id="14" dur="1" fill="hold">
                                          <p:stCondLst>
                                            <p:cond delay="4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8"/>
                                        </p:tgtEl>
                                        <p:attrNameLst>
                                          <p:attrName>ppt_x</p:attrName>
                                        </p:attrNameLst>
                                      </p:cBhvr>
                                      <p:tavLst>
                                        <p:tav tm="0">
                                          <p:val>
                                            <p:strVal val="ppt_x"/>
                                          </p:val>
                                        </p:tav>
                                        <p:tav tm="100000">
                                          <p:val>
                                            <p:strVal val="ppt_x"/>
                                          </p:val>
                                        </p:tav>
                                      </p:tavLst>
                                    </p:anim>
                                    <p:anim calcmode="lin" valueType="num">
                                      <p:cBhvr additive="base">
                                        <p:cTn id="19" dur="500"/>
                                        <p:tgtEl>
                                          <p:spTgt spid="8"/>
                                        </p:tgtEl>
                                        <p:attrNameLst>
                                          <p:attrName>ppt_y</p:attrName>
                                        </p:attrNameLst>
                                      </p:cBhvr>
                                      <p:tavLst>
                                        <p:tav tm="0">
                                          <p:val>
                                            <p:strVal val="ppt_y"/>
                                          </p:val>
                                        </p:tav>
                                        <p:tav tm="100000">
                                          <p:val>
                                            <p:strVal val="1+ppt_h/2"/>
                                          </p:val>
                                        </p:tav>
                                      </p:tavLst>
                                    </p:anim>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0"/>
                                        </p:tgtEl>
                                        <p:attrNameLst>
                                          <p:attrName>ppt_x</p:attrName>
                                        </p:attrNameLst>
                                      </p:cBhvr>
                                      <p:tavLst>
                                        <p:tav tm="0">
                                          <p:val>
                                            <p:strVal val="ppt_x"/>
                                          </p:val>
                                        </p:tav>
                                        <p:tav tm="100000">
                                          <p:val>
                                            <p:strVal val="ppt_x"/>
                                          </p:val>
                                        </p:tav>
                                      </p:tavLst>
                                    </p:anim>
                                    <p:anim calcmode="lin" valueType="num">
                                      <p:cBhvr additive="base">
                                        <p:cTn id="25" dur="500"/>
                                        <p:tgtEl>
                                          <p:spTgt spid="10"/>
                                        </p:tgtEl>
                                        <p:attrNameLst>
                                          <p:attrName>ppt_y</p:attrName>
                                        </p:attrNameLst>
                                      </p:cBhvr>
                                      <p:tavLst>
                                        <p:tav tm="0">
                                          <p:val>
                                            <p:strVal val="ppt_y"/>
                                          </p:val>
                                        </p:tav>
                                        <p:tav tm="100000">
                                          <p:val>
                                            <p:strVal val="1+ppt_h/2"/>
                                          </p:val>
                                        </p:tav>
                                      </p:tavLst>
                                    </p:anim>
                                    <p:set>
                                      <p:cBhvr>
                                        <p:cTn id="26" dur="1" fill="hold">
                                          <p:stCondLst>
                                            <p:cond delay="4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1"/>
                                        </p:tgtEl>
                                        <p:attrNameLst>
                                          <p:attrName>ppt_x</p:attrName>
                                        </p:attrNameLst>
                                      </p:cBhvr>
                                      <p:tavLst>
                                        <p:tav tm="0">
                                          <p:val>
                                            <p:strVal val="ppt_x"/>
                                          </p:val>
                                        </p:tav>
                                        <p:tav tm="100000">
                                          <p:val>
                                            <p:strVal val="ppt_x"/>
                                          </p:val>
                                        </p:tav>
                                      </p:tavLst>
                                    </p:anim>
                                    <p:anim calcmode="lin" valueType="num">
                                      <p:cBhvr additive="base">
                                        <p:cTn id="31" dur="500"/>
                                        <p:tgtEl>
                                          <p:spTgt spid="11"/>
                                        </p:tgtEl>
                                        <p:attrNameLst>
                                          <p:attrName>ppt_y</p:attrName>
                                        </p:attrNameLst>
                                      </p:cBhvr>
                                      <p:tavLst>
                                        <p:tav tm="0">
                                          <p:val>
                                            <p:strVal val="ppt_y"/>
                                          </p:val>
                                        </p:tav>
                                        <p:tav tm="100000">
                                          <p:val>
                                            <p:strVal val="1+ppt_h/2"/>
                                          </p:val>
                                        </p:tav>
                                      </p:tavLst>
                                    </p:anim>
                                    <p:set>
                                      <p:cBhvr>
                                        <p:cTn id="3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ファイルの入力</a:t>
            </a:r>
            <a:r>
              <a:rPr lang="en-US" altLang="ja-JP" dirty="0" smtClean="0"/>
              <a:t>(2)</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solidFill>
                  <a:srgbClr val="FF0000"/>
                </a:solidFill>
              </a:rPr>
              <a:t>データチェック</a:t>
            </a:r>
            <a:r>
              <a:rPr lang="ja-JP" altLang="en-US" dirty="0" smtClean="0"/>
              <a:t>の方法</a:t>
            </a:r>
            <a:r>
              <a:rPr lang="en-US" altLang="ja-JP" dirty="0" smtClean="0"/>
              <a:t>(2)</a:t>
            </a:r>
          </a:p>
          <a:p>
            <a:pPr lvl="1"/>
            <a:r>
              <a:rPr lang="ja-JP" altLang="en-US" dirty="0" smtClean="0">
                <a:solidFill>
                  <a:srgbClr val="FF0000"/>
                </a:solidFill>
              </a:rPr>
              <a:t>トータルチェック</a:t>
            </a:r>
            <a:r>
              <a:rPr lang="ja-JP" altLang="en-US" dirty="0" smtClean="0"/>
              <a:t>：合計検査．合計の数値が合うかどうかを検査する．</a:t>
            </a:r>
            <a:endParaRPr lang="en-US" altLang="ja-JP" dirty="0" smtClean="0"/>
          </a:p>
          <a:p>
            <a:pPr lvl="1"/>
            <a:r>
              <a:rPr lang="ja-JP" altLang="en-US" dirty="0" smtClean="0">
                <a:solidFill>
                  <a:srgbClr val="FF0000"/>
                </a:solidFill>
              </a:rPr>
              <a:t>バランスチェック</a:t>
            </a:r>
            <a:r>
              <a:rPr lang="ja-JP" altLang="en-US" dirty="0" smtClean="0"/>
              <a:t>：平衡検査．一致するはずの項目同士を比べ，合っているかチェックする．</a:t>
            </a:r>
            <a:endParaRPr lang="en-US" altLang="ja-JP" dirty="0"/>
          </a:p>
          <a:p>
            <a:pPr lvl="1"/>
            <a:r>
              <a:rPr lang="ja-JP" altLang="en-US" dirty="0" smtClean="0">
                <a:solidFill>
                  <a:srgbClr val="FF0000"/>
                </a:solidFill>
              </a:rPr>
              <a:t>チェックディジットチェック</a:t>
            </a:r>
            <a:r>
              <a:rPr lang="ja-JP" altLang="en-US" dirty="0" smtClean="0"/>
              <a:t>：検査用の数字を付加しておき，それが正しいかどうかを調べる．</a:t>
            </a:r>
            <a:endParaRPr lang="en-US" altLang="ja-JP" dirty="0" smtClean="0"/>
          </a:p>
          <a:p>
            <a:pPr lvl="2"/>
            <a:r>
              <a:rPr lang="ja-JP" altLang="en-US" dirty="0" smtClean="0"/>
              <a:t>たとえば，センター試験の受験番号</a:t>
            </a:r>
            <a:r>
              <a:rPr lang="en-US" altLang="ja-JP" dirty="0" smtClean="0"/>
              <a:t> 1234X </a:t>
            </a:r>
            <a:r>
              <a:rPr lang="ja-JP" altLang="en-US" dirty="0" smtClean="0"/>
              <a:t>では，</a:t>
            </a:r>
            <a:r>
              <a:rPr lang="en-US" altLang="ja-JP" dirty="0" smtClean="0"/>
              <a:t>X</a:t>
            </a:r>
            <a:r>
              <a:rPr lang="ja-JP" altLang="en-US" dirty="0" smtClean="0"/>
              <a:t>がチェックディジットになっている．</a:t>
            </a:r>
            <a:endParaRPr lang="en-US" altLang="ja-JP" dirty="0" smtClean="0"/>
          </a:p>
          <a:p>
            <a:pPr lvl="2"/>
            <a:r>
              <a:rPr lang="ja-JP" altLang="en-US" dirty="0" smtClean="0"/>
              <a:t>全ての図書につけられている図書コード（</a:t>
            </a:r>
            <a:r>
              <a:rPr lang="en-US" altLang="ja-JP" dirty="0" smtClean="0"/>
              <a:t>ISBN</a:t>
            </a:r>
            <a:r>
              <a:rPr lang="ja-JP" altLang="en-US" dirty="0" smtClean="0"/>
              <a:t>コード）も最後の数字がチェックディジットになっている．</a:t>
            </a:r>
          </a:p>
        </p:txBody>
      </p:sp>
      <p:sp>
        <p:nvSpPr>
          <p:cNvPr id="4" name="メモ 3"/>
          <p:cNvSpPr/>
          <p:nvPr/>
        </p:nvSpPr>
        <p:spPr>
          <a:xfrm>
            <a:off x="1175446" y="1562542"/>
            <a:ext cx="1204225"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メモ 4"/>
          <p:cNvSpPr/>
          <p:nvPr/>
        </p:nvSpPr>
        <p:spPr>
          <a:xfrm>
            <a:off x="1175446" y="2340592"/>
            <a:ext cx="1204225"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メモ 5"/>
          <p:cNvSpPr/>
          <p:nvPr/>
        </p:nvSpPr>
        <p:spPr>
          <a:xfrm>
            <a:off x="1175446" y="3118642"/>
            <a:ext cx="2783045" cy="369331"/>
          </a:xfrm>
          <a:prstGeom prst="foldedCorner">
            <a:avLst/>
          </a:prstGeom>
          <a:solidFill>
            <a:srgbClr val="FDFF9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ppt_x"/>
                                          </p:val>
                                        </p:tav>
                                      </p:tavLst>
                                    </p:anim>
                                    <p:anim calcmode="lin" valueType="num">
                                      <p:cBhvr additive="base">
                                        <p:cTn id="19" dur="500"/>
                                        <p:tgtEl>
                                          <p:spTgt spid="6"/>
                                        </p:tgtEl>
                                        <p:attrNameLst>
                                          <p:attrName>ppt_y</p:attrName>
                                        </p:attrNameLst>
                                      </p:cBhvr>
                                      <p:tavLst>
                                        <p:tav tm="0">
                                          <p:val>
                                            <p:strVal val="ppt_y"/>
                                          </p:val>
                                        </p:tav>
                                        <p:tav tm="100000">
                                          <p:val>
                                            <p:strVal val="1+ppt_h/2"/>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ISBN</a:t>
            </a:r>
            <a:r>
              <a:rPr lang="ja-JP" altLang="en-US" dirty="0" smtClean="0"/>
              <a:t>コードの例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右の書籍の例</a:t>
            </a:r>
            <a:endParaRPr kumimoji="1" lang="en-US" altLang="ja-JP" dirty="0" smtClean="0"/>
          </a:p>
          <a:p>
            <a:pPr lvl="1"/>
            <a:r>
              <a:rPr lang="en-US" altLang="ja-JP" dirty="0" smtClean="0"/>
              <a:t>ISBN-13</a:t>
            </a:r>
            <a:r>
              <a:rPr lang="ja-JP" altLang="en-US" dirty="0"/>
              <a:t>　</a:t>
            </a:r>
            <a:r>
              <a:rPr lang="en-US" altLang="ja-JP" dirty="0" smtClean="0"/>
              <a:t>978-4</a:t>
            </a:r>
            <a:r>
              <a:rPr lang="en-US" altLang="ja-JP" dirty="0"/>
              <a:t>-274-21014-</a:t>
            </a:r>
            <a:r>
              <a:rPr lang="en-US" altLang="ja-JP" dirty="0" smtClean="0">
                <a:solidFill>
                  <a:srgbClr val="FF0000"/>
                </a:solidFill>
              </a:rPr>
              <a:t>3</a:t>
            </a:r>
          </a:p>
          <a:p>
            <a:r>
              <a:rPr lang="ja-JP" altLang="en-US" dirty="0" smtClean="0"/>
              <a:t>頭の数字から順に，</a:t>
            </a:r>
            <a:r>
              <a:rPr lang="en-US" altLang="ja-JP" dirty="0" smtClean="0"/>
              <a:t>1, 3, 1, 3, … </a:t>
            </a:r>
            <a:r>
              <a:rPr lang="ja-JP" altLang="en-US" dirty="0" smtClean="0"/>
              <a:t>を</a:t>
            </a:r>
            <a:r>
              <a:rPr lang="en-US" altLang="ja-JP" dirty="0" smtClean="0"/>
              <a:t/>
            </a:r>
            <a:br>
              <a:rPr lang="en-US" altLang="ja-JP" dirty="0" smtClean="0"/>
            </a:br>
            <a:r>
              <a:rPr lang="ja-JP" altLang="en-US" dirty="0" smtClean="0"/>
              <a:t>かけた和を計算する</a:t>
            </a:r>
            <a:endParaRPr lang="en-US" altLang="ja-JP" dirty="0" smtClean="0"/>
          </a:p>
          <a:p>
            <a:pPr lvl="1"/>
            <a:r>
              <a:rPr lang="en-US" altLang="ja-JP" dirty="0" smtClean="0"/>
              <a:t>9x1 + 7x3 + 8x1 + ..</a:t>
            </a:r>
            <a:r>
              <a:rPr lang="ja-JP" altLang="en-US" dirty="0" smtClean="0"/>
              <a:t>　</a:t>
            </a:r>
            <a:r>
              <a:rPr lang="en-US" altLang="ja-JP" dirty="0" smtClean="0"/>
              <a:t>= 97</a:t>
            </a:r>
          </a:p>
          <a:p>
            <a:r>
              <a:rPr lang="ja-JP" altLang="en-US" dirty="0" smtClean="0"/>
              <a:t>合計を</a:t>
            </a:r>
            <a:r>
              <a:rPr lang="en-US" altLang="ja-JP" smtClean="0"/>
              <a:t>10</a:t>
            </a:r>
            <a:r>
              <a:rPr lang="ja-JP" altLang="en-US" smtClean="0"/>
              <a:t>で</a:t>
            </a:r>
            <a:r>
              <a:rPr lang="ja-JP" altLang="en-US" dirty="0" smtClean="0"/>
              <a:t>割った余り（つまり，１の位）を求め，</a:t>
            </a:r>
            <a:r>
              <a:rPr lang="en-US" altLang="ja-JP" dirty="0" smtClean="0"/>
              <a:t/>
            </a:r>
            <a:br>
              <a:rPr lang="en-US" altLang="ja-JP" dirty="0" smtClean="0"/>
            </a:br>
            <a:r>
              <a:rPr lang="ja-JP" altLang="en-US" dirty="0" smtClean="0"/>
              <a:t>１０から引く</a:t>
            </a:r>
            <a:endParaRPr lang="en-US" altLang="ja-JP" dirty="0" smtClean="0"/>
          </a:p>
          <a:p>
            <a:pPr lvl="1"/>
            <a:r>
              <a:rPr lang="ja-JP" altLang="en-US" dirty="0" smtClean="0"/>
              <a:t>この場合，</a:t>
            </a:r>
            <a:r>
              <a:rPr lang="en-US" altLang="ja-JP" dirty="0" smtClean="0"/>
              <a:t>10 – 7 = </a:t>
            </a:r>
            <a:r>
              <a:rPr lang="en-US" altLang="ja-JP" dirty="0" smtClean="0">
                <a:solidFill>
                  <a:srgbClr val="FF0000"/>
                </a:solidFill>
              </a:rPr>
              <a:t>3</a:t>
            </a:r>
          </a:p>
          <a:p>
            <a:endParaRPr lang="en-US" altLang="ja-JP" dirty="0"/>
          </a:p>
          <a:p>
            <a:endParaRPr kumimoji="1" lang="ja-JP" altLang="en-US" dirty="0"/>
          </a:p>
        </p:txBody>
      </p:sp>
      <p:pic>
        <p:nvPicPr>
          <p:cNvPr id="5" name="図 4"/>
          <p:cNvPicPr>
            <a:picLocks noChangeAspect="1"/>
          </p:cNvPicPr>
          <p:nvPr/>
        </p:nvPicPr>
        <p:blipFill>
          <a:blip r:embed="rId2"/>
          <a:stretch>
            <a:fillRect/>
          </a:stretch>
        </p:blipFill>
        <p:spPr>
          <a:xfrm>
            <a:off x="6787134" y="664064"/>
            <a:ext cx="1714500" cy="2438400"/>
          </a:xfrm>
          <a:prstGeom prst="rect">
            <a:avLst/>
          </a:prstGeom>
        </p:spPr>
      </p:pic>
    </p:spTree>
    <p:extLst>
      <p:ext uri="{BB962C8B-B14F-4D97-AF65-F5344CB8AC3E}">
        <p14:creationId xmlns:p14="http://schemas.microsoft.com/office/powerpoint/2010/main" val="12678178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センター試験の受験番号の例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試験場コードと受験番号から計算</a:t>
            </a:r>
            <a:endParaRPr kumimoji="1" lang="ja-JP" altLang="en-US" dirty="0"/>
          </a:p>
        </p:txBody>
      </p:sp>
      <p:pic>
        <p:nvPicPr>
          <p:cNvPr id="4" name="図 3"/>
          <p:cNvPicPr>
            <a:picLocks noChangeAspect="1"/>
          </p:cNvPicPr>
          <p:nvPr/>
        </p:nvPicPr>
        <p:blipFill>
          <a:blip r:embed="rId2"/>
          <a:stretch>
            <a:fillRect/>
          </a:stretch>
        </p:blipFill>
        <p:spPr>
          <a:xfrm>
            <a:off x="0" y="1554410"/>
            <a:ext cx="9144000" cy="3464760"/>
          </a:xfrm>
          <a:prstGeom prst="rect">
            <a:avLst/>
          </a:prstGeom>
          <a:ln>
            <a:solidFill>
              <a:srgbClr val="FF0000"/>
            </a:solidFill>
          </a:ln>
        </p:spPr>
      </p:pic>
    </p:spTree>
    <p:extLst>
      <p:ext uri="{BB962C8B-B14F-4D97-AF65-F5344CB8AC3E}">
        <p14:creationId xmlns:p14="http://schemas.microsoft.com/office/powerpoint/2010/main" val="94903522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majorFont>
      <a:minorFont>
        <a:latin typeface="News Gothic MT"/>
        <a:ea typeface=""/>
        <a:cs typeface=""/>
        <a:font script="Jpan" typeface="メイリオ"/>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リゾート.thmx</Template>
  <TotalTime>1297</TotalTime>
  <Words>1279</Words>
  <Application>Microsoft Macintosh PowerPoint</Application>
  <PresentationFormat>画面に合わせる (4:3)</PresentationFormat>
  <Paragraphs>297</Paragraphs>
  <Slides>22</Slides>
  <Notes>0</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リゾート</vt:lpstr>
      <vt:lpstr>コンピュータ基礎(9)</vt:lpstr>
      <vt:lpstr>ファイルの種類(１)</vt:lpstr>
      <vt:lpstr>ファイル種類のイメージ</vt:lpstr>
      <vt:lpstr>ファイルの種類(２)</vt:lpstr>
      <vt:lpstr>ファイルの種類(３)</vt:lpstr>
      <vt:lpstr>ファイルの入力(1)</vt:lpstr>
      <vt:lpstr>ファイルの入力(2)</vt:lpstr>
      <vt:lpstr>ISBNコードの例</vt:lpstr>
      <vt:lpstr>センター試験の受験番号の例</vt:lpstr>
      <vt:lpstr>ファイルとレコード</vt:lpstr>
      <vt:lpstr>ファイルのアクセス方法(2)</vt:lpstr>
      <vt:lpstr>ファイル編成(1)</vt:lpstr>
      <vt:lpstr>ファイル編成(２)</vt:lpstr>
      <vt:lpstr>ファイル編成(３)</vt:lpstr>
      <vt:lpstr>ファイル編成(4)</vt:lpstr>
      <vt:lpstr>パソコンでは</vt:lpstr>
      <vt:lpstr>ファイルの最適化</vt:lpstr>
      <vt:lpstr>データベース(1)</vt:lpstr>
      <vt:lpstr>データベース(2)</vt:lpstr>
      <vt:lpstr>データベースの利用例</vt:lpstr>
      <vt:lpstr>データベースについて</vt:lpstr>
      <vt:lpstr>データベースの利用</vt:lpstr>
    </vt:vector>
  </TitlesOfParts>
  <Company>大阪大学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情報社会と コミュニケーションネットワーク</dc:title>
  <dc:creator>日浦 慎作</dc:creator>
  <cp:lastModifiedBy>日浦 慎作</cp:lastModifiedBy>
  <cp:revision>60</cp:revision>
  <dcterms:created xsi:type="dcterms:W3CDTF">2010-07-07T05:31:26Z</dcterms:created>
  <dcterms:modified xsi:type="dcterms:W3CDTF">2012-06-22T15:52:42Z</dcterms:modified>
</cp:coreProperties>
</file>