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5" r:id="rId1"/>
  </p:sldMasterIdLst>
  <p:notesMasterIdLst>
    <p:notesMasterId r:id="rId13"/>
  </p:notesMasterIdLst>
  <p:sldIdLst>
    <p:sldId id="256" r:id="rId2"/>
    <p:sldId id="275" r:id="rId3"/>
    <p:sldId id="276" r:id="rId4"/>
    <p:sldId id="277" r:id="rId5"/>
    <p:sldId id="273" r:id="rId6"/>
    <p:sldId id="278" r:id="rId7"/>
    <p:sldId id="279" r:id="rId8"/>
    <p:sldId id="274" r:id="rId9"/>
    <p:sldId id="259" r:id="rId10"/>
    <p:sldId id="280" r:id="rId11"/>
    <p:sldId id="281" r:id="rId1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5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792" y="-96"/>
      </p:cViewPr>
      <p:guideLst>
        <p:guide orient="horz" pos="35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F80BD-48A9-BC47-8389-D501CFBD0E5F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5F211-8658-A242-B46D-3672D235F5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944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9CB88-5E1A-4FAC-892A-60949ACB1F6F}" type="datetimeFigureOut">
              <a:rPr lang="en-US" altLang="ja-JP" smtClean="0"/>
              <a:pPr/>
              <a:t>11/06/11</a:t>
            </a:fld>
            <a:endParaRPr 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9CB88-5E1A-4FAC-892A-60949ACB1F6F}" type="datetimeFigureOut">
              <a:rPr lang="en-US" altLang="ja-JP" smtClean="0"/>
              <a:pPr/>
              <a:t>11/06/11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7D2C-969C-4044-8AE9-730685547536}" type="datetimeFigureOut">
              <a:rPr lang="ja-JP" altLang="en-US" smtClean="0"/>
              <a:pPr/>
              <a:t>11/06/11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fld id="{FC77A448-D91D-B345-9D65-93362F79EBC3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132588"/>
            <a:ext cx="8229600" cy="773345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025107"/>
            <a:ext cx="8229600" cy="568049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2" name="図形グループ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rgbClr val="FE5619"/>
          </a:solidFill>
          <a:effectLst/>
          <a:latin typeface="メイリオ"/>
          <a:ea typeface="メイリオ"/>
          <a:cs typeface="メイリオ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1" Type="http://schemas.microsoft.com/office/2007/relationships/media" Target="file://localhost/Users/shinsaku/Documents/%E8%AC%9B%E7%BE%A9/%E3%82%B3%E3%83%B3%E3%83%92%E3%82%9A%E3%83%A5%E3%83%BC%E3%82%BF%E5%9F%BA%E7%A4%8E(702)/08/3102-1.mpg" TargetMode="External"/><Relationship Id="rId2" Type="http://schemas.openxmlformats.org/officeDocument/2006/relationships/video" Target="file://localhost/Users/shinsaku/Documents/%E8%AC%9B%E7%BE%A9/%E3%82%B3%E3%83%B3%E3%83%92%E3%82%9A%E3%83%A5%E3%83%BC%E3%82%BF%E5%9F%BA%E7%A4%8E(702)/08/3102-1.m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1" Type="http://schemas.microsoft.com/office/2007/relationships/media" Target="file://localhost/Users/shinsaku/Documents/%E8%AC%9B%E7%BE%A9/%E3%82%B3%E3%83%B3%E3%83%92%E3%82%9A%E3%83%A5%E3%83%BC%E3%82%BF%E5%9F%BA%E7%A4%8E(702)/08/3103-1.mpg" TargetMode="External"/><Relationship Id="rId2" Type="http://schemas.openxmlformats.org/officeDocument/2006/relationships/video" Target="file://localhost/Users/shinsaku/Documents/%E8%AC%9B%E7%BE%A9/%E3%82%B3%E3%83%B3%E3%83%92%E3%82%9A%E3%83%A5%E3%83%BC%E3%82%BF%E5%9F%BA%E7%A4%8E(702)/08/3103-1.m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406" y="1371600"/>
            <a:ext cx="8199642" cy="18288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コンピュータ基礎</a:t>
            </a:r>
            <a:r>
              <a:rPr lang="en-US" altLang="ja-JP" dirty="0" smtClean="0"/>
              <a:t>(6)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６章</a:t>
            </a:r>
            <a:r>
              <a:rPr lang="en-US" altLang="ja-JP" dirty="0" smtClean="0"/>
              <a:t> </a:t>
            </a:r>
            <a:r>
              <a:rPr lang="ja-JP" altLang="en-US" dirty="0" smtClean="0"/>
              <a:t>アルゴリズムと</a:t>
            </a:r>
            <a:r>
              <a:rPr lang="ja-JP" altLang="en-US" dirty="0" smtClean="0"/>
              <a:t>プログラミング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プログラム言語の種類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多くのソフトウェアがＣ言語で作られている．</a:t>
            </a:r>
            <a:endParaRPr lang="en-US" altLang="ja-JP" dirty="0"/>
          </a:p>
          <a:p>
            <a:pPr lvl="1"/>
            <a:r>
              <a:rPr lang="ja-JP" altLang="en-US" dirty="0" smtClean="0"/>
              <a:t>オペレーティングシステムもほとんどがＣ言語で作られている．</a:t>
            </a:r>
            <a:endParaRPr lang="en-US" altLang="ja-JP" dirty="0" smtClean="0"/>
          </a:p>
          <a:p>
            <a:r>
              <a:rPr kumimoji="1" lang="en-US" altLang="ja-JP" dirty="0" smtClean="0"/>
              <a:t>COBOL</a:t>
            </a:r>
          </a:p>
          <a:p>
            <a:pPr lvl="1"/>
            <a:r>
              <a:rPr lang="ja-JP" altLang="en-US" dirty="0" smtClean="0"/>
              <a:t>事務処理，会計処理向け言語．銀行の大型システム等．</a:t>
            </a:r>
            <a:endParaRPr lang="en-US" altLang="ja-JP" dirty="0" smtClean="0"/>
          </a:p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初心者向け言語．普通，インタプリタで実行する．</a:t>
            </a:r>
            <a:endParaRPr lang="en-US" altLang="ja-JP" dirty="0" smtClean="0"/>
          </a:p>
          <a:p>
            <a:r>
              <a:rPr kumimoji="1" lang="en-US" altLang="ja-JP" dirty="0" smtClean="0"/>
              <a:t>Fortran</a:t>
            </a:r>
          </a:p>
          <a:p>
            <a:pPr lvl="1"/>
            <a:r>
              <a:rPr lang="ja-JP" altLang="en-US" dirty="0" smtClean="0"/>
              <a:t>科学技術計算（行列計算など）向け言語．</a:t>
            </a:r>
            <a:endParaRPr lang="en-US" altLang="ja-JP" dirty="0" smtClean="0"/>
          </a:p>
          <a:p>
            <a:r>
              <a:rPr lang="en-US" altLang="ja-JP" dirty="0" smtClean="0"/>
              <a:t>PASCAL</a:t>
            </a:r>
          </a:p>
          <a:p>
            <a:pPr lvl="1"/>
            <a:r>
              <a:rPr lang="ja-JP" altLang="en-US" dirty="0" smtClean="0"/>
              <a:t>大学の研究者が作った．教育向け．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25862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プログラム言語の種類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オブジェクト指向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「データ構造」（対象．オブジェクト．）と，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それに対する操作を組にして記述していく方法．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「手順」よりも「対象」に注目した考え方．</a:t>
            </a:r>
            <a:endParaRPr kumimoji="1" lang="en-US" altLang="ja-JP" dirty="0" smtClean="0"/>
          </a:p>
          <a:p>
            <a:r>
              <a:rPr kumimoji="1" lang="en-US" altLang="ja-JP" dirty="0" smtClean="0"/>
              <a:t>C++</a:t>
            </a:r>
          </a:p>
          <a:p>
            <a:pPr lvl="1"/>
            <a:r>
              <a:rPr lang="en-US" altLang="ja-JP" dirty="0" smtClean="0"/>
              <a:t>C</a:t>
            </a:r>
            <a:r>
              <a:rPr lang="ja-JP" altLang="en-US" dirty="0" smtClean="0"/>
              <a:t>言語を元にオブジェクト指向を取り入れた言語．</a:t>
            </a:r>
            <a:endParaRPr lang="en-US" altLang="ja-JP" dirty="0" smtClean="0"/>
          </a:p>
          <a:p>
            <a:r>
              <a:rPr lang="en-US" altLang="ja-JP" dirty="0" smtClean="0"/>
              <a:t>Java</a:t>
            </a: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言語より機種依存性が低く，高機能．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携帯電話のアプリ（</a:t>
            </a:r>
            <a:r>
              <a:rPr lang="en-US" altLang="ja-JP" dirty="0" err="1" smtClean="0"/>
              <a:t>i</a:t>
            </a:r>
            <a:r>
              <a:rPr lang="ja-JP" altLang="en-US" dirty="0" smtClean="0"/>
              <a:t>アプリなど）で広く使われている．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5277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アルゴリズムとは？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プログラムにおける「仕事の手順」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同じ目的でも，「仕事の手順」にはいろいろある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「仕事の手順」によって，速度が大きく変わる．</a:t>
            </a:r>
            <a:endParaRPr lang="en-US" altLang="ja-JP" dirty="0" smtClean="0"/>
          </a:p>
          <a:p>
            <a:r>
              <a:rPr lang="ja-JP" altLang="en-US" dirty="0" smtClean="0"/>
              <a:t>アルゴリズムの例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整列（ソーティング）</a:t>
            </a:r>
            <a:r>
              <a:rPr lang="ja-JP" altLang="ja-JP" dirty="0"/>
              <a:t>　</a:t>
            </a:r>
            <a:r>
              <a:rPr lang="ja-JP" altLang="en-US" dirty="0" smtClean="0"/>
              <a:t>数値を順に並べ替える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５　９　３　２　８　４　１　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</a:t>
            </a:r>
            <a:r>
              <a:rPr lang="ja-JP" altLang="en-US" dirty="0" smtClean="0"/>
              <a:t>　　　　　　　</a:t>
            </a:r>
            <a:r>
              <a:rPr lang="en-US" altLang="ja-JP" dirty="0" smtClean="0"/>
              <a:t>↓</a:t>
            </a:r>
            <a:br>
              <a:rPr lang="en-US" altLang="ja-JP" dirty="0" smtClean="0"/>
            </a:br>
            <a:r>
              <a:rPr lang="ja-JP" altLang="en-US" dirty="0" smtClean="0"/>
              <a:t>１　２　３　４　５　７　８　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どうやったら速いでしょうか？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ja-JP" altLang="en-US" dirty="0" smtClean="0"/>
              <a:t>後期「データ構造とアルゴリズムＩ」で習います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4207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フローチャート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5290818"/>
            <a:ext cx="8229600" cy="1414782"/>
          </a:xfrm>
        </p:spPr>
        <p:txBody>
          <a:bodyPr/>
          <a:lstStyle/>
          <a:p>
            <a:r>
              <a:rPr kumimoji="1" lang="ja-JP" altLang="en-US" dirty="0" smtClean="0"/>
              <a:t>図で表した，作業手順（流れ図とも言う）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それぞれの枠の形が決まっている．</a:t>
            </a:r>
            <a:r>
              <a:rPr lang="en-US" altLang="ja-JP" dirty="0" smtClean="0"/>
              <a:t>if </a:t>
            </a:r>
            <a:r>
              <a:rPr lang="ja-JP" altLang="en-US" dirty="0" smtClean="0"/>
              <a:t>は</a:t>
            </a:r>
            <a:r>
              <a:rPr lang="en-US" altLang="ja-JP" dirty="0" smtClean="0"/>
              <a:t> ◇</a:t>
            </a:r>
            <a:r>
              <a:rPr lang="en-US" altLang="ja-JP" dirty="0"/>
              <a:t> </a:t>
            </a:r>
            <a:r>
              <a:rPr lang="ja-JP" altLang="en-US" dirty="0" smtClean="0"/>
              <a:t>など．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8325" y="1025107"/>
            <a:ext cx="3934606" cy="412040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653" y="1028700"/>
            <a:ext cx="5668063" cy="426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3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計算機が直接実行出来るのは</a:t>
            </a:r>
            <a:r>
              <a:rPr lang="ja-JP" altLang="en-US" dirty="0" smtClean="0">
                <a:solidFill>
                  <a:srgbClr val="FF0000"/>
                </a:solidFill>
              </a:rPr>
              <a:t>機械語</a:t>
            </a:r>
            <a:r>
              <a:rPr lang="ja-JP" altLang="en-US" dirty="0" smtClean="0"/>
              <a:t>である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機械語で直接，</a:t>
            </a:r>
            <a:r>
              <a:rPr kumimoji="1" lang="ja-JP" altLang="en-US" u="sng" dirty="0" smtClean="0"/>
              <a:t>プログラムを作るのは難しい</a:t>
            </a:r>
            <a:r>
              <a:rPr kumimoji="1" lang="ja-JP" altLang="en-US" dirty="0" smtClean="0"/>
              <a:t>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機械語は，</a:t>
            </a:r>
            <a:r>
              <a:rPr kumimoji="1" lang="ja-JP" altLang="en-US" u="sng" dirty="0" smtClean="0"/>
              <a:t>機種によって異なる</a:t>
            </a:r>
            <a:r>
              <a:rPr kumimoji="1" lang="ja-JP" altLang="en-US" dirty="0" smtClean="0"/>
              <a:t>．作り直すのが大変．</a:t>
            </a:r>
            <a:endParaRPr kumimoji="1" lang="en-US" altLang="ja-JP" dirty="0" smtClean="0"/>
          </a:p>
          <a:p>
            <a:r>
              <a:rPr lang="ja-JP" altLang="en-US" dirty="0" smtClean="0"/>
              <a:t>プログラム言語とは？</a:t>
            </a:r>
            <a:endParaRPr lang="en-US" altLang="ja-JP" dirty="0" smtClean="0"/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Ｃ言語</a:t>
            </a:r>
            <a:r>
              <a:rPr kumimoji="1" lang="ja-JP" altLang="en-US" dirty="0" smtClean="0"/>
              <a:t>など．機械語よりもずっと分かりやすい．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そのため</a:t>
            </a:r>
            <a:r>
              <a:rPr lang="ja-JP" altLang="en-US" dirty="0" smtClean="0">
                <a:solidFill>
                  <a:srgbClr val="FF0000"/>
                </a:solidFill>
              </a:rPr>
              <a:t>高水準言語</a:t>
            </a:r>
            <a:r>
              <a:rPr lang="ja-JP" altLang="en-US" dirty="0" smtClean="0"/>
              <a:t>，高級言語などとも呼ばれる．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計算機によって，</a:t>
            </a:r>
            <a:r>
              <a:rPr kumimoji="1" lang="ja-JP" altLang="en-US" dirty="0" smtClean="0">
                <a:solidFill>
                  <a:srgbClr val="FF0000"/>
                </a:solidFill>
              </a:rPr>
              <a:t>機械語に翻訳してから実行</a:t>
            </a:r>
            <a:r>
              <a:rPr kumimoji="1" lang="ja-JP" altLang="en-US" dirty="0" smtClean="0"/>
              <a:t>する．</a:t>
            </a:r>
            <a:endParaRPr kumimoji="1" lang="en-US" altLang="ja-JP" dirty="0" smtClean="0"/>
          </a:p>
          <a:p>
            <a:pPr lvl="2"/>
            <a:r>
              <a:rPr lang="ja-JP" altLang="en-US" u="sng" dirty="0" smtClean="0"/>
              <a:t>機種によって書き直す必要が少なくなる</a:t>
            </a:r>
            <a:r>
              <a:rPr lang="ja-JP" altLang="en-US" dirty="0" smtClean="0"/>
              <a:t>（移植性という）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アセンブラ言語</a:t>
            </a:r>
            <a:r>
              <a:rPr lang="ja-JP" altLang="en-US" dirty="0" smtClean="0"/>
              <a:t>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機械語によるプログラミングを容易にするための言語．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高水準言語と同じように，機械語に翻訳する．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記憶</a:t>
            </a:r>
            <a:r>
              <a:rPr lang="ja-JP" altLang="en-US" dirty="0"/>
              <a:t>場所や飛び先などの計算をしなくて良い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機械語に対応しているので，機種ごとに異なる．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216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プログラム言語</a:t>
            </a:r>
            <a:endParaRPr lang="ja-JP" altLang="en-US" dirty="0"/>
          </a:p>
        </p:txBody>
      </p:sp>
      <p:pic>
        <p:nvPicPr>
          <p:cNvPr id="4" name="3102-1.mpg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1202" y="905932"/>
            <a:ext cx="7821596" cy="5866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Ｃ言語とアセンブラ言</a:t>
            </a:r>
            <a:r>
              <a:rPr kumimoji="1" lang="ja-JP" altLang="en-US" dirty="0" smtClean="0"/>
              <a:t>語の例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Ｃ言語：</a:t>
            </a:r>
            <a:endParaRPr lang="ro-RO" altLang="ja-JP" dirty="0" smtClean="0"/>
          </a:p>
          <a:p>
            <a:pPr marL="0" indent="0">
              <a:buNone/>
            </a:pPr>
            <a:r>
              <a:rPr lang="ro-RO" altLang="ja-JP" dirty="0"/>
              <a:t>	</a:t>
            </a:r>
            <a:r>
              <a:rPr lang="ja-JP" altLang="en-US" dirty="0"/>
              <a:t>	</a:t>
            </a:r>
            <a:r>
              <a:rPr lang="en-US" altLang="ja-JP" dirty="0"/>
              <a:t>a = 10;</a:t>
            </a:r>
          </a:p>
          <a:p>
            <a:pPr marL="0" indent="0">
              <a:buNone/>
            </a:pPr>
            <a:r>
              <a:rPr lang="en-US" altLang="ja-JP" dirty="0"/>
              <a:t>	b = 20;</a:t>
            </a:r>
          </a:p>
          <a:p>
            <a:pPr marL="0" indent="0">
              <a:buNone/>
            </a:pPr>
            <a:r>
              <a:rPr lang="en-US" altLang="ja-JP" dirty="0"/>
              <a:t>	c = a + b;</a:t>
            </a:r>
            <a:endParaRPr lang="ro-RO" altLang="ja-JP" dirty="0" smtClean="0"/>
          </a:p>
          <a:p>
            <a:pPr marL="0" indent="0">
              <a:buNone/>
            </a:pPr>
            <a:endParaRPr lang="ro-RO" altLang="ja-JP" dirty="0" smtClean="0"/>
          </a:p>
          <a:p>
            <a:pPr marL="0" indent="0">
              <a:buNone/>
            </a:pPr>
            <a:r>
              <a:rPr lang="ja-JP" altLang="en-US" dirty="0" smtClean="0"/>
              <a:t>アセンブラ言語（</a:t>
            </a:r>
            <a:r>
              <a:rPr lang="cs-CZ" altLang="ja-JP" dirty="0" smtClean="0"/>
              <a:t>Intel </a:t>
            </a:r>
            <a:r>
              <a:rPr lang="ja-JP" altLang="en-US" dirty="0"/>
              <a:t>社</a:t>
            </a:r>
            <a:r>
              <a:rPr lang="ja-JP" altLang="en-US" dirty="0" smtClean="0"/>
              <a:t>の</a:t>
            </a:r>
            <a:r>
              <a:rPr lang="en-US" altLang="ja-JP" dirty="0" smtClean="0"/>
              <a:t> CPU </a:t>
            </a:r>
            <a:r>
              <a:rPr lang="ja-JP" altLang="en-US" dirty="0" smtClean="0"/>
              <a:t>の場合）</a:t>
            </a:r>
            <a:endParaRPr lang="ro-RO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cs-CZ" altLang="ja-JP" dirty="0" err="1" smtClean="0"/>
              <a:t>movl</a:t>
            </a:r>
            <a:r>
              <a:rPr lang="cs-CZ" altLang="ja-JP" dirty="0"/>
              <a:t>	$10, -12(%</a:t>
            </a:r>
            <a:r>
              <a:rPr lang="cs-CZ" altLang="ja-JP" dirty="0" err="1"/>
              <a:t>ebp</a:t>
            </a:r>
            <a:r>
              <a:rPr lang="cs-CZ" altLang="ja-JP" dirty="0"/>
              <a:t>)</a:t>
            </a:r>
          </a:p>
          <a:p>
            <a:pPr marL="0" indent="0">
              <a:buNone/>
            </a:pPr>
            <a:r>
              <a:rPr lang="ro-RO" altLang="ja-JP" dirty="0"/>
              <a:t>	</a:t>
            </a:r>
            <a:r>
              <a:rPr lang="cs-CZ" altLang="ja-JP" dirty="0" err="1" smtClean="0"/>
              <a:t>movl</a:t>
            </a:r>
            <a:r>
              <a:rPr lang="cs-CZ" altLang="ja-JP" dirty="0"/>
              <a:t>	$20, -16(%</a:t>
            </a:r>
            <a:r>
              <a:rPr lang="cs-CZ" altLang="ja-JP" dirty="0" err="1"/>
              <a:t>ebp</a:t>
            </a:r>
            <a:r>
              <a:rPr lang="cs-CZ" altLang="ja-JP" dirty="0"/>
              <a:t>)</a:t>
            </a:r>
          </a:p>
          <a:p>
            <a:pPr marL="0" indent="0">
              <a:buNone/>
            </a:pPr>
            <a:r>
              <a:rPr lang="ro-RO" altLang="ja-JP" dirty="0"/>
              <a:t>	</a:t>
            </a:r>
            <a:r>
              <a:rPr lang="cs-CZ" altLang="ja-JP" dirty="0" err="1" smtClean="0"/>
              <a:t>movl</a:t>
            </a:r>
            <a:r>
              <a:rPr lang="cs-CZ" altLang="ja-JP" dirty="0"/>
              <a:t>	-16(%</a:t>
            </a:r>
            <a:r>
              <a:rPr lang="cs-CZ" altLang="ja-JP" dirty="0" err="1"/>
              <a:t>ebp</a:t>
            </a:r>
            <a:r>
              <a:rPr lang="cs-CZ" altLang="ja-JP" dirty="0"/>
              <a:t>), %</a:t>
            </a:r>
            <a:r>
              <a:rPr lang="cs-CZ" altLang="ja-JP" dirty="0" err="1"/>
              <a:t>eax</a:t>
            </a:r>
            <a:endParaRPr lang="cs-CZ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addl</a:t>
            </a:r>
            <a:r>
              <a:rPr lang="en-US" altLang="ja-JP" dirty="0"/>
              <a:t>	-12(%</a:t>
            </a:r>
            <a:r>
              <a:rPr lang="en-US" altLang="ja-JP" dirty="0" err="1"/>
              <a:t>ebp</a:t>
            </a:r>
            <a:r>
              <a:rPr lang="en-US" altLang="ja-JP" dirty="0"/>
              <a:t>), %</a:t>
            </a:r>
            <a:r>
              <a:rPr lang="en-US" altLang="ja-JP" dirty="0" err="1"/>
              <a:t>eax</a:t>
            </a:r>
            <a:endParaRPr lang="en-US" altLang="ja-JP" dirty="0"/>
          </a:p>
          <a:p>
            <a:pPr marL="0" indent="0">
              <a:buNone/>
            </a:pPr>
            <a:r>
              <a:rPr lang="cs-CZ" altLang="ja-JP" dirty="0"/>
              <a:t>	</a:t>
            </a:r>
            <a:r>
              <a:rPr lang="cs-CZ" altLang="ja-JP" dirty="0" err="1"/>
              <a:t>movl</a:t>
            </a:r>
            <a:r>
              <a:rPr lang="cs-CZ" altLang="ja-JP" dirty="0"/>
              <a:t>	%</a:t>
            </a:r>
            <a:r>
              <a:rPr lang="cs-CZ" altLang="ja-JP" dirty="0" err="1"/>
              <a:t>eax</a:t>
            </a:r>
            <a:r>
              <a:rPr lang="cs-CZ" altLang="ja-JP" dirty="0"/>
              <a:t>, -20(%</a:t>
            </a:r>
            <a:r>
              <a:rPr lang="cs-CZ" altLang="ja-JP" dirty="0" err="1"/>
              <a:t>ebp</a:t>
            </a:r>
            <a:r>
              <a:rPr lang="cs-CZ" altLang="ja-JP" dirty="0" smtClean="0"/>
              <a:t>)</a:t>
            </a:r>
          </a:p>
          <a:p>
            <a:pPr marL="0" indent="0">
              <a:buNone/>
            </a:pPr>
            <a:endParaRPr lang="cs-CZ" altLang="ja-JP" dirty="0"/>
          </a:p>
        </p:txBody>
      </p:sp>
    </p:spTree>
    <p:extLst>
      <p:ext uri="{BB962C8B-B14F-4D97-AF65-F5344CB8AC3E}">
        <p14:creationId xmlns:p14="http://schemas.microsoft.com/office/powerpoint/2010/main" val="1001017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プログラム言語の翻訳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コンパイラ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プログラムを実行するより前に，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プログラム全体を翻訳してしまう方式．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皆さんがプログラミング演習で使っているもの．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利点：実行速度が速い．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事前にプログラミングのミスをチェックできる．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Ｃ言語はコンパイラ言語．</a:t>
            </a:r>
            <a:endParaRPr lang="en-US" altLang="ja-JP" dirty="0" smtClean="0"/>
          </a:p>
          <a:p>
            <a:r>
              <a:rPr kumimoji="1" lang="ja-JP" altLang="en-US" dirty="0" smtClean="0"/>
              <a:t>インタプリタ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プログラムを，それぞれの行の実行の直前に，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その都度翻訳しながら実行していく方式．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BASIC </a:t>
            </a:r>
            <a:r>
              <a:rPr kumimoji="1" lang="ja-JP" altLang="en-US" dirty="0" smtClean="0"/>
              <a:t>のほか，最近は</a:t>
            </a:r>
            <a:r>
              <a:rPr kumimoji="1" lang="en-US" altLang="ja-JP" dirty="0" smtClean="0"/>
              <a:t> JavaScript 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 Perl, PHP </a:t>
            </a:r>
            <a:r>
              <a:rPr kumimoji="1" lang="ja-JP" altLang="en-US" dirty="0" smtClean="0"/>
              <a:t>などの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関連やスクリプト言語で多く用いられている．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利点：すぐに試すことが出来る．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欠点：実行速度が遅い．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24279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インタプリタとコンパイラ</a:t>
            </a:r>
            <a:endParaRPr lang="ja-JP" altLang="en-US" dirty="0"/>
          </a:p>
        </p:txBody>
      </p:sp>
      <p:pic>
        <p:nvPicPr>
          <p:cNvPr id="4" name="3103-1.mpg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98882" y="905933"/>
            <a:ext cx="7546235" cy="5659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プログラムの作成手順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199" y="1025107"/>
            <a:ext cx="5398259" cy="568049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実行可能プログラムを作るまで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高水準言語の</a:t>
            </a:r>
            <a:r>
              <a:rPr lang="ja-JP" altLang="en-US" dirty="0" smtClean="0">
                <a:solidFill>
                  <a:srgbClr val="FF0000"/>
                </a:solidFill>
              </a:rPr>
              <a:t>ソースプログラム（原始プログラム）</a:t>
            </a:r>
            <a:r>
              <a:rPr lang="ja-JP" altLang="en-US" dirty="0" smtClean="0"/>
              <a:t>は，</a:t>
            </a:r>
            <a:r>
              <a:rPr lang="ja-JP" altLang="en-US" dirty="0" smtClean="0">
                <a:solidFill>
                  <a:srgbClr val="FF0000"/>
                </a:solidFill>
              </a:rPr>
              <a:t>コンパイラ</a:t>
            </a:r>
            <a:r>
              <a:rPr lang="ja-JP" altLang="en-US" dirty="0" smtClean="0"/>
              <a:t>によって目的プログラム（オブジェクト）に変換される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複数の目的プログラムに，ライブラリ（</a:t>
            </a:r>
            <a:r>
              <a:rPr lang="en-US" altLang="ja-JP" dirty="0" err="1" smtClean="0"/>
              <a:t>printf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などの関数が入っている）をつなぎあわせて，</a:t>
            </a:r>
            <a:r>
              <a:rPr lang="ja-JP" altLang="en-US" dirty="0" smtClean="0">
                <a:solidFill>
                  <a:srgbClr val="FF0000"/>
                </a:solidFill>
              </a:rPr>
              <a:t>実行可能プログラム</a:t>
            </a:r>
            <a:r>
              <a:rPr lang="ja-JP" altLang="en-US" dirty="0" smtClean="0"/>
              <a:t>が出来る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088955" y="1421928"/>
            <a:ext cx="2875669" cy="726875"/>
          </a:xfrm>
          <a:prstGeom prst="roundRect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ソースプログラム</a:t>
            </a:r>
            <a:endParaRPr kumimoji="1" lang="en-US" altLang="ja-JP" dirty="0" smtClean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（</a:t>
            </a:r>
            <a:r>
              <a:rPr lang="en-US" altLang="ja-JP" dirty="0" err="1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abc.c</a:t>
            </a:r>
            <a:r>
              <a:rPr lang="en-US" altLang="ja-JP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など）</a:t>
            </a:r>
            <a:endParaRPr kumimoji="1" lang="ja-JP" altLang="en-US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cxnSp>
        <p:nvCxnSpPr>
          <p:cNvPr id="5" name="直線矢印コネクタ 4"/>
          <p:cNvCxnSpPr>
            <a:stCxn id="4" idx="2"/>
            <a:endCxn id="6" idx="0"/>
          </p:cNvCxnSpPr>
          <p:nvPr/>
        </p:nvCxnSpPr>
        <p:spPr>
          <a:xfrm rot="5400000">
            <a:off x="6758179" y="2917414"/>
            <a:ext cx="1537222" cy="1588"/>
          </a:xfrm>
          <a:prstGeom prst="straightConnector1">
            <a:avLst/>
          </a:prstGeom>
          <a:ln>
            <a:solidFill>
              <a:srgbClr val="0B539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6088955" y="3686025"/>
            <a:ext cx="2875669" cy="726875"/>
          </a:xfrm>
          <a:prstGeom prst="roundRect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目的プログラム</a:t>
            </a:r>
            <a:endParaRPr kumimoji="1" lang="en-US" altLang="ja-JP" dirty="0" smtClean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（</a:t>
            </a:r>
            <a:r>
              <a:rPr lang="en-US" altLang="ja-JP" dirty="0" err="1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abc.o</a:t>
            </a:r>
            <a:r>
              <a:rPr lang="en-US" altLang="ja-JP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など）</a:t>
            </a:r>
            <a:endParaRPr kumimoji="1" lang="ja-JP" altLang="en-US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088955" y="5789770"/>
            <a:ext cx="2875669" cy="726875"/>
          </a:xfrm>
          <a:prstGeom prst="roundRect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実行可能プログラム（</a:t>
            </a:r>
            <a:r>
              <a:rPr lang="en-US" altLang="ja-JP" dirty="0" err="1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abc</a:t>
            </a:r>
            <a:r>
              <a:rPr lang="en-US" altLang="ja-JP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や</a:t>
            </a:r>
            <a:r>
              <a:rPr lang="en-US" altLang="ja-JP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en-US" altLang="ja-JP" dirty="0" err="1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a.out</a:t>
            </a:r>
            <a:r>
              <a:rPr lang="en-US" altLang="ja-JP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など）</a:t>
            </a:r>
            <a:endParaRPr kumimoji="1" lang="ja-JP" altLang="en-US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712195" y="4791217"/>
            <a:ext cx="1833696" cy="726875"/>
          </a:xfrm>
          <a:prstGeom prst="roundRect">
            <a:avLst/>
          </a:prstGeom>
          <a:solidFill>
            <a:schemeClr val="bg1"/>
          </a:solidFill>
          <a:ln w="317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ライブラリ等</a:t>
            </a:r>
            <a:endParaRPr kumimoji="1" lang="ja-JP" altLang="en-US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11457" y="2709565"/>
            <a:ext cx="1429078" cy="404079"/>
          </a:xfrm>
          <a:prstGeom prst="rect">
            <a:avLst/>
          </a:prstGeom>
          <a:solidFill>
            <a:srgbClr val="FFFF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コンパイル</a:t>
            </a:r>
            <a:endParaRPr kumimoji="1" lang="ja-JP" altLang="en-US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cxnSp>
        <p:nvCxnSpPr>
          <p:cNvPr id="13" name="直線矢印コネクタ 12"/>
          <p:cNvCxnSpPr>
            <a:stCxn id="6" idx="2"/>
            <a:endCxn id="7" idx="0"/>
          </p:cNvCxnSpPr>
          <p:nvPr/>
        </p:nvCxnSpPr>
        <p:spPr>
          <a:xfrm rot="5400000">
            <a:off x="6838355" y="5101335"/>
            <a:ext cx="1376870" cy="1588"/>
          </a:xfrm>
          <a:prstGeom prst="straightConnector1">
            <a:avLst/>
          </a:prstGeom>
          <a:ln>
            <a:solidFill>
              <a:srgbClr val="0B539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6811457" y="4952615"/>
            <a:ext cx="1429078" cy="404079"/>
          </a:xfrm>
          <a:prstGeom prst="rect">
            <a:avLst/>
          </a:prstGeom>
          <a:solidFill>
            <a:srgbClr val="FFFF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  <a:latin typeface="ヒラギノ角ゴ Pro W3"/>
                <a:ea typeface="ヒラギノ角ゴ Pro W3"/>
                <a:cs typeface="ヒラギノ角ゴ Pro W3"/>
              </a:rPr>
              <a:t>リンク</a:t>
            </a:r>
            <a:endParaRPr kumimoji="1" lang="ja-JP" altLang="en-US" dirty="0">
              <a:solidFill>
                <a:srgbClr val="000000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cxnSp>
        <p:nvCxnSpPr>
          <p:cNvPr id="16" name="直線矢印コネクタ 15"/>
          <p:cNvCxnSpPr>
            <a:stCxn id="8" idx="3"/>
            <a:endCxn id="12" idx="1"/>
          </p:cNvCxnSpPr>
          <p:nvPr/>
        </p:nvCxnSpPr>
        <p:spPr>
          <a:xfrm>
            <a:off x="6545891" y="5154655"/>
            <a:ext cx="265566" cy="1588"/>
          </a:xfrm>
          <a:prstGeom prst="straightConnector1">
            <a:avLst/>
          </a:prstGeom>
          <a:ln>
            <a:solidFill>
              <a:srgbClr val="0B539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リゾート.thmx</Template>
  <TotalTime>702</TotalTime>
  <Words>418</Words>
  <Application>Microsoft Macintosh PowerPoint</Application>
  <PresentationFormat>画面に合わせる (4:3)</PresentationFormat>
  <Paragraphs>86</Paragraphs>
  <Slides>11</Slides>
  <Notes>0</Notes>
  <HiddenSlides>0</HiddenSlides>
  <MMClips>2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リゾート</vt:lpstr>
      <vt:lpstr>コンピュータ基礎(6)</vt:lpstr>
      <vt:lpstr>アルゴリズムとは？</vt:lpstr>
      <vt:lpstr>フローチャート</vt:lpstr>
      <vt:lpstr>プログラミング</vt:lpstr>
      <vt:lpstr>プログラム言語</vt:lpstr>
      <vt:lpstr>Ｃ言語とアセンブラ言語の例</vt:lpstr>
      <vt:lpstr>プログラム言語の翻訳</vt:lpstr>
      <vt:lpstr>インタプリタとコンパイラ</vt:lpstr>
      <vt:lpstr>プログラムの作成手順</vt:lpstr>
      <vt:lpstr>プログラム言語の種類(1)</vt:lpstr>
      <vt:lpstr>プログラム言語の種類(2)</vt:lpstr>
    </vt:vector>
  </TitlesOfParts>
  <Company>大阪大学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情報社会と コミュニケーションネットワーク</dc:title>
  <dc:creator>日浦 慎作</dc:creator>
  <cp:lastModifiedBy>日浦 慎作</cp:lastModifiedBy>
  <cp:revision>39</cp:revision>
  <dcterms:created xsi:type="dcterms:W3CDTF">2010-06-01T12:47:36Z</dcterms:created>
  <dcterms:modified xsi:type="dcterms:W3CDTF">2011-06-11T14:23:30Z</dcterms:modified>
</cp:coreProperties>
</file>