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5" r:id="rId1"/>
  </p:sldMasterIdLst>
  <p:notesMasterIdLst>
    <p:notesMasterId r:id="rId26"/>
  </p:notesMasterIdLst>
  <p:sldIdLst>
    <p:sldId id="256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5" r:id="rId10"/>
    <p:sldId id="266" r:id="rId11"/>
    <p:sldId id="267" r:id="rId12"/>
    <p:sldId id="278" r:id="rId13"/>
    <p:sldId id="264" r:id="rId14"/>
    <p:sldId id="268" r:id="rId15"/>
    <p:sldId id="270" r:id="rId16"/>
    <p:sldId id="269" r:id="rId17"/>
    <p:sldId id="279" r:id="rId18"/>
    <p:sldId id="271" r:id="rId19"/>
    <p:sldId id="272" r:id="rId20"/>
    <p:sldId id="273" r:id="rId21"/>
    <p:sldId id="274" r:id="rId22"/>
    <p:sldId id="275" r:id="rId23"/>
    <p:sldId id="280" r:id="rId24"/>
    <p:sldId id="276" r:id="rId2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5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中間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淡色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間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192" autoAdjust="0"/>
  </p:normalViewPr>
  <p:slideViewPr>
    <p:cSldViewPr snapToGrid="0" snapToObjects="1">
      <p:cViewPr varScale="1">
        <p:scale>
          <a:sx n="152" d="100"/>
          <a:sy n="152" d="100"/>
        </p:scale>
        <p:origin x="-496" y="-112"/>
      </p:cViewPr>
      <p:guideLst>
        <p:guide orient="horz" pos="355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F80BD-48A9-BC47-8389-D501CFBD0E5F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F211-8658-A242-B46D-3672D235F572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83350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12/05/07</a:t>
            </a:fld>
            <a:endParaRPr 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99CB88-5E1A-4FAC-892A-60949ACB1F6F}" type="datetimeFigureOut">
              <a:rPr lang="en-US" altLang="ja-JP" smtClean="0"/>
              <a:pPr/>
              <a:t>12/05/07</a:t>
            </a:fld>
            <a:endParaRPr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D2E57653-3E58-4892-A7ED-712530ACC68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つの角を丸めた四角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BB7D2C-969C-4044-8AE9-730685547536}" type="datetimeFigureOut">
              <a:rPr lang="ja-JP" altLang="en-US" smtClean="0"/>
              <a:pPr/>
              <a:t>12/05/07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FC77A448-D91D-B345-9D65-93362F79EB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10" name="フリーフォーム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フリーフォーム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77334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vert="horz" lIns="0" rIns="0" bIns="0" anchor="b">
            <a:normAutofit/>
          </a:bodyPr>
          <a:lstStyle/>
          <a:p>
            <a:r>
              <a:rPr kumimoji="0" lang="ja-JP" altLang="en-US" dirty="0" smtClean="0"/>
              <a:t>マスタ タイトルの書式設定</a:t>
            </a:r>
            <a:endParaRPr kumimoji="0" lang="en-US" dirty="0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025107"/>
            <a:ext cx="8229600" cy="568049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grpSp>
        <p:nvGrpSpPr>
          <p:cNvPr id="2" name="図形グループ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フリーフォーム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フリーフォーム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xStyles>
    <p:titleStyle>
      <a:lvl1pPr algn="l" rtl="0" eaLnBrk="1" latinLnBrk="0" hangingPunct="1">
        <a:spcBef>
          <a:spcPct val="0"/>
        </a:spcBef>
        <a:buNone/>
        <a:defRPr kumimoji="1" sz="5000" b="0" kern="1200">
          <a:ln>
            <a:noFill/>
          </a:ln>
          <a:solidFill>
            <a:srgbClr val="FE5619"/>
          </a:solidFill>
          <a:effectLst/>
          <a:latin typeface="メイリオ"/>
          <a:ea typeface="メイリオ"/>
          <a:cs typeface="メイリオ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1" sz="2600" kern="1200">
          <a:solidFill>
            <a:schemeClr val="tx1"/>
          </a:solidFill>
          <a:latin typeface="メイリオ"/>
          <a:ea typeface="メイリオ"/>
          <a:cs typeface="メイリオ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メイリオ"/>
          <a:ea typeface="メイリオ"/>
          <a:cs typeface="メイリオ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1" sz="2100" kern="1200">
          <a:solidFill>
            <a:schemeClr val="tx1"/>
          </a:solidFill>
          <a:latin typeface="メイリオ"/>
          <a:ea typeface="メイリオ"/>
          <a:cs typeface="メイリオ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1" sz="2000" kern="1200">
          <a:solidFill>
            <a:schemeClr val="tx1"/>
          </a:solidFill>
          <a:latin typeface="メイリオ"/>
          <a:ea typeface="メイリオ"/>
          <a:cs typeface="メイリオ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5406" y="1371600"/>
            <a:ext cx="8199642" cy="18288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コンピュータ基礎</a:t>
            </a:r>
            <a:r>
              <a:rPr lang="en-US" altLang="ja-JP" dirty="0" smtClean="0"/>
              <a:t>(</a:t>
            </a:r>
            <a:r>
              <a:rPr lang="en-US" altLang="ja-JP" dirty="0"/>
              <a:t>5</a:t>
            </a:r>
            <a:r>
              <a:rPr lang="en-US" altLang="ja-JP" dirty="0" smtClean="0"/>
              <a:t>)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７章</a:t>
            </a:r>
            <a:r>
              <a:rPr lang="en-US" altLang="ja-JP" dirty="0" smtClean="0"/>
              <a:t> </a:t>
            </a:r>
            <a:r>
              <a:rPr lang="ja-JP" altLang="en-US" dirty="0" smtClean="0"/>
              <a:t>情報の表現と基礎理論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負の数の表現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アイディア</a:t>
            </a:r>
            <a:r>
              <a:rPr lang="en-US" altLang="ja-JP" dirty="0" smtClean="0"/>
              <a:t>3</a:t>
            </a:r>
            <a:r>
              <a:rPr lang="ja-JP" altLang="en-US" dirty="0" smtClean="0"/>
              <a:t>：</a:t>
            </a:r>
            <a:r>
              <a:rPr lang="ja-JP" altLang="en-US" dirty="0" smtClean="0">
                <a:solidFill>
                  <a:srgbClr val="FF0000"/>
                </a:solidFill>
              </a:rPr>
              <a:t>２の補数表現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利点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０の表現が一通りしかない</a:t>
            </a:r>
            <a:endParaRPr lang="en-US" altLang="ja-JP" dirty="0" smtClean="0"/>
          </a:p>
          <a:p>
            <a:pPr lvl="1"/>
            <a:r>
              <a:rPr lang="ja-JP" altLang="en-US" u="sng" dirty="0" smtClean="0"/>
              <a:t>負の数をそのまま加算すると正しい答えが得られる</a:t>
            </a:r>
            <a:endParaRPr lang="en-US" altLang="ja-JP" u="sng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3915477" y="266180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1555138" y="2786400"/>
            <a:ext cx="1520581" cy="1080000"/>
          </a:xfrm>
          <a:prstGeom prst="wedgeRoundRectCallout">
            <a:avLst>
              <a:gd name="adj1" fmla="val 109849"/>
              <a:gd name="adj2" fmla="val 433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符号ビット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 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+</a:t>
            </a: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 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915477" y="160772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下矢印 9"/>
          <p:cNvSpPr/>
          <p:nvPr/>
        </p:nvSpPr>
        <p:spPr>
          <a:xfrm>
            <a:off x="3915477" y="2090880"/>
            <a:ext cx="3490240" cy="467240"/>
          </a:xfrm>
          <a:prstGeom prst="downArrow">
            <a:avLst>
              <a:gd name="adj1" fmla="val 76494"/>
              <a:gd name="adj2" fmla="val 50000"/>
            </a:avLst>
          </a:prstGeom>
          <a:solidFill>
            <a:srgbClr val="DBE7B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と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を反転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8" name="表 7"/>
          <p:cNvGraphicFramePr>
            <a:graphicFrameLocks noGrp="1"/>
          </p:cNvGraphicFramePr>
          <p:nvPr/>
        </p:nvGraphicFramePr>
        <p:xfrm>
          <a:off x="3915477" y="366370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下矢印 10"/>
          <p:cNvSpPr/>
          <p:nvPr/>
        </p:nvSpPr>
        <p:spPr>
          <a:xfrm>
            <a:off x="3915477" y="3092780"/>
            <a:ext cx="3490240" cy="467240"/>
          </a:xfrm>
          <a:prstGeom prst="downArrow">
            <a:avLst>
              <a:gd name="adj1" fmla="val 76494"/>
              <a:gd name="adj2" fmla="val 50000"/>
            </a:avLst>
          </a:prstGeom>
          <a:solidFill>
            <a:srgbClr val="DBE7B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を足す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01989" y="4129580"/>
            <a:ext cx="2540060" cy="923330"/>
          </a:xfrm>
          <a:prstGeom prst="rect">
            <a:avLst/>
          </a:prstGeom>
          <a:noFill/>
          <a:ln w="412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もしも繰り上がりのために桁数が増えたら，その桁は単に捨てる！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4" name="正方形/長方形 3"/>
          <p:cNvSpPr/>
          <p:nvPr/>
        </p:nvSpPr>
        <p:spPr>
          <a:xfrm rot="20125216">
            <a:off x="5216013" y="383384"/>
            <a:ext cx="1686473" cy="72270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重要</a:t>
            </a:r>
            <a:r>
              <a:rPr kumimoji="1" lang="en-US" altLang="ja-JP" sz="4000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!!</a:t>
            </a:r>
            <a:endParaRPr kumimoji="1" lang="ja-JP" altLang="en-US" sz="4000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3" name="メモ 12"/>
          <p:cNvSpPr/>
          <p:nvPr/>
        </p:nvSpPr>
        <p:spPr>
          <a:xfrm>
            <a:off x="3035559" y="1101410"/>
            <a:ext cx="130927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471506" y="3665208"/>
            <a:ext cx="155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進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数の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-54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71506" y="16077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進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数の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54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例題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-21 </a:t>
            </a:r>
            <a:r>
              <a:rPr lang="ja-JP" altLang="en-US" dirty="0" smtClean="0"/>
              <a:t>を，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の２の補数で表現せよ．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21 </a:t>
            </a:r>
            <a:r>
              <a:rPr lang="ja-JP" altLang="en-US" dirty="0" smtClean="0"/>
              <a:t>は，２進数で</a:t>
            </a:r>
            <a:r>
              <a:rPr lang="en-US" altLang="ja-JP" dirty="0" smtClean="0"/>
              <a:t> 00010101</a:t>
            </a:r>
            <a:br>
              <a:rPr lang="en-US" altLang="ja-JP" dirty="0" smtClean="0"/>
            </a:br>
            <a:r>
              <a:rPr lang="ja-JP" altLang="en-US" dirty="0" smtClean="0"/>
              <a:t>反転して</a:t>
            </a:r>
            <a:r>
              <a:rPr lang="en-US" altLang="ja-JP" dirty="0" smtClean="0"/>
              <a:t> 11101010</a:t>
            </a:r>
            <a:br>
              <a:rPr lang="en-US" altLang="ja-JP" dirty="0" smtClean="0"/>
            </a:br>
            <a:r>
              <a:rPr lang="en-US" altLang="ja-JP" dirty="0" smtClean="0"/>
              <a:t>1</a:t>
            </a:r>
            <a:r>
              <a:rPr lang="ja-JP" altLang="en-US" dirty="0" smtClean="0"/>
              <a:t>を加えて</a:t>
            </a:r>
            <a:r>
              <a:rPr lang="en-US" altLang="ja-JP" dirty="0" smtClean="0"/>
              <a:t> 11101011  </a:t>
            </a:r>
            <a:r>
              <a:rPr lang="ja-JP" altLang="en-US" dirty="0" smtClean="0"/>
              <a:t>と</a:t>
            </a:r>
            <a:r>
              <a:rPr lang="ja-JP" altLang="en-US" dirty="0" smtClean="0"/>
              <a:t>なる</a:t>
            </a:r>
            <a:r>
              <a:rPr lang="ja-JP" altLang="en-US" dirty="0" smtClean="0"/>
              <a:t>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34 - 21 </a:t>
            </a:r>
            <a:r>
              <a:rPr lang="ja-JP" altLang="en-US" dirty="0" smtClean="0"/>
              <a:t>を，２の補数を用いて計算せよ．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34 </a:t>
            </a:r>
            <a:r>
              <a:rPr lang="ja-JP" altLang="en-US" dirty="0" smtClean="0"/>
              <a:t>は，２進数で</a:t>
            </a:r>
            <a:r>
              <a:rPr lang="en-US" altLang="ja-JP" dirty="0" smtClean="0"/>
              <a:t> 00100010</a:t>
            </a:r>
          </a:p>
          <a:p>
            <a:pPr lvl="1"/>
            <a:r>
              <a:rPr lang="ja-JP" altLang="en-US" dirty="0" smtClean="0"/>
              <a:t>これに，上で求めた</a:t>
            </a:r>
            <a:r>
              <a:rPr lang="en-US" altLang="ja-JP" dirty="0" smtClean="0"/>
              <a:t> -21 </a:t>
            </a:r>
            <a:r>
              <a:rPr lang="ja-JP" altLang="en-US" dirty="0" smtClean="0"/>
              <a:t>の２の補数を加える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   	00100010</a:t>
            </a:r>
            <a:br>
              <a:rPr lang="en-US" altLang="ja-JP" dirty="0" smtClean="0"/>
            </a:br>
            <a:r>
              <a:rPr lang="ja-JP" altLang="en-US" dirty="0" smtClean="0"/>
              <a:t>　　</a:t>
            </a:r>
            <a:r>
              <a:rPr lang="en-US" altLang="ja-JP" u="sng" dirty="0" smtClean="0"/>
              <a:t>+	11101011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 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  </a:t>
            </a:r>
            <a:r>
              <a:rPr lang="en-US" altLang="ja-JP" dirty="0" smtClean="0">
                <a:solidFill>
                  <a:srgbClr val="FF0000"/>
                </a:solidFill>
              </a:rPr>
              <a:t>1</a:t>
            </a:r>
            <a:r>
              <a:rPr lang="en-US" altLang="ja-JP" dirty="0" smtClean="0"/>
              <a:t>00001101 </a:t>
            </a:r>
            <a:r>
              <a:rPr lang="ja-JP" altLang="en-US" dirty="0" smtClean="0"/>
              <a:t>一番上の桁をとって</a:t>
            </a:r>
            <a:r>
              <a:rPr lang="en-US" altLang="ja-JP" dirty="0" smtClean="0"/>
              <a:t> 00001101</a:t>
            </a:r>
          </a:p>
          <a:p>
            <a:pPr lvl="1"/>
            <a:r>
              <a:rPr lang="ja-JP" altLang="en-US" dirty="0" smtClean="0"/>
              <a:t>これは，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進数では</a:t>
            </a:r>
            <a:r>
              <a:rPr lang="en-US" altLang="ja-JP" dirty="0" smtClean="0"/>
              <a:t> 13 </a:t>
            </a:r>
            <a:r>
              <a:rPr lang="ja-JP" altLang="en-US" dirty="0" smtClean="0"/>
              <a:t>になる．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例題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-113 </a:t>
            </a:r>
            <a:r>
              <a:rPr lang="ja-JP" altLang="en-US" dirty="0" smtClean="0"/>
              <a:t>を，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の２の補数で表現せよ．</a:t>
            </a: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/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57 - 31 </a:t>
            </a:r>
            <a:r>
              <a:rPr lang="ja-JP" altLang="en-US" dirty="0" smtClean="0"/>
              <a:t>を，２の補数を用いて計算せよ．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27105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0</a:t>
            </a:r>
            <a:r>
              <a:rPr lang="ja-JP" altLang="en-US" dirty="0" smtClean="0"/>
              <a:t>の２の補数を計算してみる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０の２の補数を求める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00000000</a:t>
            </a:r>
            <a:br>
              <a:rPr lang="en-US" altLang="ja-JP" dirty="0" smtClean="0"/>
            </a:br>
            <a:r>
              <a:rPr lang="ja-JP" altLang="en-US" dirty="0" smtClean="0"/>
              <a:t>これを反転して</a:t>
            </a:r>
            <a:r>
              <a:rPr lang="en-US" altLang="ja-JP" dirty="0" smtClean="0"/>
              <a:t> 11111111</a:t>
            </a:r>
            <a:br>
              <a:rPr lang="en-US" altLang="ja-JP" dirty="0" smtClean="0"/>
            </a:br>
            <a:r>
              <a:rPr lang="ja-JP" altLang="en-US" dirty="0" smtClean="0"/>
              <a:t>これに</a:t>
            </a:r>
            <a:r>
              <a:rPr lang="en-US" altLang="ja-JP" dirty="0" smtClean="0"/>
              <a:t>1</a:t>
            </a:r>
            <a:r>
              <a:rPr lang="ja-JP" altLang="en-US" dirty="0" smtClean="0"/>
              <a:t>を加えて</a:t>
            </a:r>
            <a:r>
              <a:rPr lang="en-US" altLang="ja-JP" dirty="0" smtClean="0"/>
              <a:t> 100000000</a:t>
            </a:r>
          </a:p>
          <a:p>
            <a:pPr lvl="1"/>
            <a:r>
              <a:rPr lang="ja-JP" altLang="en-US" dirty="0" smtClean="0"/>
              <a:t>最上位桁をすてると</a:t>
            </a:r>
            <a:r>
              <a:rPr lang="en-US" altLang="ja-JP" dirty="0" smtClean="0"/>
              <a:t> 00000000</a:t>
            </a:r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よって，</a:t>
            </a:r>
            <a:r>
              <a:rPr lang="ja-JP" altLang="en-US" u="sng" dirty="0" smtClean="0"/>
              <a:t>０の表現は１通り</a:t>
            </a:r>
            <a:r>
              <a:rPr lang="ja-JP" altLang="en-US" dirty="0" smtClean="0"/>
              <a:t>しか存在しない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err="1" smtClean="0"/>
              <a:t>n</a:t>
            </a:r>
            <a:r>
              <a:rPr lang="ja-JP" altLang="en-US" dirty="0" smtClean="0"/>
              <a:t>桁の２の補数による値の表現範囲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-2</a:t>
            </a:r>
            <a:r>
              <a:rPr lang="en-US" altLang="ja-JP" baseline="30000" dirty="0" smtClean="0"/>
              <a:t>(n-1)</a:t>
            </a:r>
            <a:r>
              <a:rPr lang="en-US" altLang="ja-JP" dirty="0" smtClean="0"/>
              <a:t>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2</a:t>
            </a:r>
            <a:r>
              <a:rPr lang="en-US" altLang="ja-JP" baseline="30000" dirty="0" smtClean="0"/>
              <a:t>(n-1)</a:t>
            </a:r>
            <a:r>
              <a:rPr lang="en-US" altLang="ja-JP" dirty="0" smtClean="0"/>
              <a:t>-1 </a:t>
            </a:r>
            <a:r>
              <a:rPr lang="ja-JP" altLang="en-US" dirty="0" smtClean="0"/>
              <a:t>まで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の場合，</a:t>
            </a:r>
            <a:r>
              <a:rPr lang="en-US" altLang="ja-JP" dirty="0" smtClean="0"/>
              <a:t>-128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127 </a:t>
            </a:r>
            <a:r>
              <a:rPr lang="ja-JP" altLang="en-US" dirty="0" smtClean="0"/>
              <a:t>まで</a:t>
            </a:r>
            <a:r>
              <a:rPr lang="en-US" altLang="ja-JP" dirty="0" smtClean="0"/>
              <a:t>(256</a:t>
            </a:r>
            <a:r>
              <a:rPr lang="ja-JP" altLang="en-US" dirty="0" smtClean="0"/>
              <a:t>通り）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なぜ引き算ができるのか？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進</a:t>
            </a:r>
            <a:r>
              <a:rPr lang="ja-JP" altLang="en-US" dirty="0" smtClean="0"/>
              <a:t>数で</a:t>
            </a:r>
            <a:r>
              <a:rPr lang="en-US" altLang="ja-JP" dirty="0" smtClean="0"/>
              <a:t> </a:t>
            </a:r>
            <a:r>
              <a:rPr lang="en-US" altLang="ja-JP" dirty="0" smtClean="0"/>
              <a:t>845 </a:t>
            </a:r>
            <a:r>
              <a:rPr lang="en-US" altLang="ja-JP" dirty="0" smtClean="0"/>
              <a:t>- 268 </a:t>
            </a:r>
            <a:r>
              <a:rPr lang="ja-JP" altLang="en-US" dirty="0" smtClean="0"/>
              <a:t>を計算することを考える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繰り下がり計算が面倒！</a:t>
            </a:r>
            <a:r>
              <a:rPr lang="en-US" altLang="ja-JP" dirty="0" smtClean="0"/>
              <a:t>999</a:t>
            </a:r>
            <a:r>
              <a:rPr lang="ja-JP" altLang="en-US" dirty="0" smtClean="0"/>
              <a:t>から引くなら楽なのに！</a:t>
            </a:r>
            <a:endParaRPr lang="en-US" altLang="ja-JP" dirty="0" smtClean="0"/>
          </a:p>
          <a:p>
            <a:r>
              <a:rPr lang="ja-JP" altLang="en-US" dirty="0" smtClean="0"/>
              <a:t>なんとかして</a:t>
            </a:r>
            <a:r>
              <a:rPr lang="en-US" altLang="ja-JP" dirty="0" smtClean="0"/>
              <a:t> 999 </a:t>
            </a:r>
            <a:r>
              <a:rPr lang="ja-JP" altLang="en-US" dirty="0" smtClean="0"/>
              <a:t>を使ってみる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	 845 – 268</a:t>
            </a:r>
            <a:br>
              <a:rPr lang="en-US" altLang="ja-JP" dirty="0" smtClean="0"/>
            </a:br>
            <a:r>
              <a:rPr lang="en-US" altLang="ja-JP" dirty="0" smtClean="0"/>
              <a:t>= 845 + (999 – 268) – 999</a:t>
            </a:r>
            <a:br>
              <a:rPr lang="en-US" altLang="ja-JP" dirty="0" smtClean="0"/>
            </a:br>
            <a:r>
              <a:rPr lang="en-US" altLang="ja-JP" dirty="0" smtClean="0"/>
              <a:t>= 845 + (999 – 268) – 1000 + 1</a:t>
            </a:r>
            <a:br>
              <a:rPr lang="en-US" altLang="ja-JP" dirty="0" smtClean="0"/>
            </a:br>
            <a:r>
              <a:rPr lang="en-US" altLang="ja-JP" dirty="0" smtClean="0"/>
              <a:t>= 845 + (999 – 268 + 1) – 1000</a:t>
            </a:r>
            <a:br>
              <a:rPr lang="en-US" altLang="ja-JP" dirty="0" smtClean="0"/>
            </a:br>
            <a:r>
              <a:rPr lang="ja-JP" altLang="en-US" dirty="0" smtClean="0"/>
              <a:t>とすると計算できる．</a:t>
            </a:r>
            <a:endParaRPr lang="en-US" altLang="ja-JP" dirty="0" smtClean="0"/>
          </a:p>
          <a:p>
            <a:r>
              <a:rPr lang="en-US" altLang="ja-JP" dirty="0" smtClean="0"/>
              <a:t>999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268 </a:t>
            </a:r>
            <a:r>
              <a:rPr lang="ja-JP" altLang="en-US" dirty="0" smtClean="0"/>
              <a:t>を</a:t>
            </a:r>
            <a:r>
              <a:rPr lang="ja-JP" altLang="en-US" dirty="0" smtClean="0"/>
              <a:t>引算</a:t>
            </a:r>
            <a:r>
              <a:rPr lang="ja-JP" altLang="en-US" dirty="0" smtClean="0"/>
              <a:t>する</a:t>
            </a:r>
            <a:r>
              <a:rPr lang="ja-JP" altLang="en-US" dirty="0" smtClean="0"/>
              <a:t>のは，</a:t>
            </a:r>
            <a:r>
              <a:rPr lang="ja-JP" altLang="en-US" u="sng" dirty="0" smtClean="0"/>
              <a:t>各桁の反転</a:t>
            </a:r>
            <a:r>
              <a:rPr lang="ja-JP" altLang="en-US" dirty="0" smtClean="0"/>
              <a:t>に相当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9, 1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8, 2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7, 3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6, 4</a:t>
            </a:r>
            <a:r>
              <a:rPr lang="ja-JP" altLang="en-US" dirty="0" smtClean="0">
                <a:sym typeface="Wingdings"/>
              </a:rPr>
              <a:t></a:t>
            </a:r>
            <a:r>
              <a:rPr lang="en-US" altLang="ja-JP" dirty="0" smtClean="0">
                <a:sym typeface="Wingdings"/>
              </a:rPr>
              <a:t>5 </a:t>
            </a:r>
            <a:r>
              <a:rPr lang="ja-JP" altLang="en-US" dirty="0" smtClean="0">
                <a:sym typeface="Wingdings"/>
              </a:rPr>
              <a:t>で置換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/>
              <a:t>なので，上の括弧内の計算</a:t>
            </a:r>
            <a:r>
              <a:rPr lang="en-US" altLang="ja-JP" dirty="0" smtClean="0"/>
              <a:t>(999-268+1)</a:t>
            </a:r>
            <a:r>
              <a:rPr lang="ja-JP" altLang="en-US" dirty="0" smtClean="0"/>
              <a:t>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u="sng" dirty="0" smtClean="0"/>
              <a:t>各桁を反転して１を足すこと</a:t>
            </a:r>
            <a:r>
              <a:rPr lang="ja-JP" altLang="en-US" dirty="0" smtClean="0"/>
              <a:t>に相当する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なぜ引き算ができるのか？</a:t>
            </a:r>
            <a:r>
              <a:rPr lang="en-US" altLang="ja-JP" dirty="0" smtClean="0"/>
              <a:t>(2)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２進数の反転計算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11111111 </a:t>
            </a:r>
            <a:r>
              <a:rPr lang="ja-JP" altLang="en-US" dirty="0" smtClean="0"/>
              <a:t>から引くことと同じ．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２の補数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反転してから１を加えるので，</a:t>
            </a:r>
            <a:r>
              <a:rPr lang="en-US" altLang="ja-JP" dirty="0" smtClean="0"/>
              <a:t>100000000 </a:t>
            </a:r>
            <a:r>
              <a:rPr lang="ja-JP" altLang="en-US" dirty="0" smtClean="0"/>
              <a:t>から引くことに相当する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桁あふれは無視するので，</a:t>
            </a:r>
            <a:r>
              <a:rPr lang="en-US" altLang="ja-JP" dirty="0" smtClean="0"/>
              <a:t>100000000 </a:t>
            </a:r>
            <a:r>
              <a:rPr lang="ja-JP" altLang="en-US" dirty="0" smtClean="0"/>
              <a:t>を足したり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引いたりするのは，何もしないのと同じ．</a:t>
            </a: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つまり，２の補数とは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事前に</a:t>
            </a:r>
            <a:r>
              <a:rPr lang="ja-JP" altLang="en-US" dirty="0" smtClean="0"/>
              <a:t>引き算</a:t>
            </a:r>
            <a:r>
              <a:rPr lang="ja-JP" altLang="en-US" dirty="0" smtClean="0"/>
              <a:t>を</a:t>
            </a:r>
            <a:r>
              <a:rPr lang="ja-JP" altLang="en-US" dirty="0" smtClean="0"/>
              <a:t>し</a:t>
            </a:r>
            <a:r>
              <a:rPr lang="ja-JP" altLang="en-US" dirty="0" smtClean="0"/>
              <a:t>ておい</a:t>
            </a:r>
            <a:r>
              <a:rPr lang="ja-JP" altLang="en-US" dirty="0" smtClean="0"/>
              <a:t>た</a:t>
            </a:r>
            <a:r>
              <a:rPr lang="ja-JP" altLang="en-US" dirty="0" smtClean="0"/>
              <a:t>値のようなもの．</a:t>
            </a:r>
            <a:endParaRPr lang="en-US" altLang="ja-JP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小数の表現</a:t>
            </a:r>
            <a:r>
              <a:rPr lang="en-US" altLang="ja-JP" dirty="0" smtClean="0"/>
              <a:t>(1)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桁ずらし（シフト演算）について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進数の</a:t>
            </a:r>
            <a:r>
              <a:rPr lang="en-US" altLang="ja-JP" dirty="0" smtClean="0"/>
              <a:t> 123 </a:t>
            </a:r>
            <a:r>
              <a:rPr lang="ja-JP" altLang="en-US" dirty="0" smtClean="0"/>
              <a:t>を右に１桁ずらすと</a:t>
            </a:r>
            <a:r>
              <a:rPr lang="en-US" altLang="ja-JP" dirty="0" smtClean="0"/>
              <a:t> 12.3 </a:t>
            </a:r>
            <a:r>
              <a:rPr lang="ja-JP" altLang="en-US" dirty="0" smtClean="0"/>
              <a:t>となる．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この値は</a:t>
            </a:r>
            <a:r>
              <a:rPr lang="en-US" altLang="ja-JP" dirty="0" smtClean="0"/>
              <a:t> 123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1/10 </a:t>
            </a:r>
            <a:r>
              <a:rPr lang="ja-JP" altLang="en-US" dirty="0" smtClean="0"/>
              <a:t>である．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同様に，２進数の</a:t>
            </a:r>
            <a:r>
              <a:rPr lang="en-US" altLang="ja-JP" dirty="0" smtClean="0"/>
              <a:t> 1101 </a:t>
            </a:r>
            <a:r>
              <a:rPr lang="ja-JP" altLang="en-US" dirty="0" smtClean="0"/>
              <a:t>を右に一桁ずらすと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110.1 </a:t>
            </a:r>
            <a:r>
              <a:rPr lang="ja-JP" altLang="en-US" dirty="0" smtClean="0"/>
              <a:t>となる．これは</a:t>
            </a:r>
            <a:r>
              <a:rPr lang="en-US" altLang="ja-JP" dirty="0" smtClean="0"/>
              <a:t> 1101 (13)</a:t>
            </a:r>
            <a:r>
              <a:rPr lang="en-US" altLang="ja-JP" baseline="-25000" dirty="0" smtClean="0"/>
              <a:t>10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½ </a:t>
            </a:r>
            <a:r>
              <a:rPr lang="ja-JP" altLang="en-US" dirty="0" smtClean="0"/>
              <a:t>である．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つまり，</a:t>
            </a:r>
            <a:r>
              <a:rPr lang="en-US" altLang="ja-JP" dirty="0" smtClean="0"/>
              <a:t>6.5 </a:t>
            </a:r>
            <a:r>
              <a:rPr lang="ja-JP" altLang="en-US" dirty="0" smtClean="0"/>
              <a:t>である．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これを，</a:t>
            </a:r>
            <a:r>
              <a:rPr lang="ja-JP" altLang="en-US" dirty="0" smtClean="0">
                <a:solidFill>
                  <a:srgbClr val="FF0000"/>
                </a:solidFill>
              </a:rPr>
              <a:t>固定小数点表現</a:t>
            </a:r>
            <a:r>
              <a:rPr lang="ja-JP" altLang="en-US" dirty="0" smtClean="0"/>
              <a:t>と呼ぶ．</a:t>
            </a:r>
            <a:endParaRPr lang="en-US" altLang="ja-JP" dirty="0" smtClean="0"/>
          </a:p>
          <a:p>
            <a:r>
              <a:rPr lang="ja-JP" altLang="en-US" dirty="0" smtClean="0"/>
              <a:t>基数による解釈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110.1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1×2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+0×2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= 6.5</a:t>
            </a:r>
          </a:p>
          <a:p>
            <a:pPr lvl="1"/>
            <a:r>
              <a:rPr lang="ja-JP" altLang="en-US" dirty="0" smtClean="0"/>
              <a:t>小数点以下の各桁の重みは，</a:t>
            </a:r>
            <a:r>
              <a:rPr lang="en-US" altLang="ja-JP" dirty="0" smtClean="0"/>
              <a:t>0.5, 0.25, 0.125, ..</a:t>
            </a:r>
          </a:p>
          <a:p>
            <a:r>
              <a:rPr lang="ja-JP" altLang="en-US" dirty="0" smtClean="0"/>
              <a:t>割り切れない数について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例えば，</a:t>
            </a:r>
            <a:r>
              <a:rPr lang="en-US" altLang="ja-JP" dirty="0" smtClean="0"/>
              <a:t>0.2 </a:t>
            </a:r>
            <a:r>
              <a:rPr lang="ja-JP" altLang="en-US" dirty="0" smtClean="0"/>
              <a:t>は２進数では循環小数になる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 0.</a:t>
            </a:r>
            <a:r>
              <a:rPr lang="en-US" altLang="ja-JP" dirty="0" smtClean="0">
                <a:solidFill>
                  <a:srgbClr val="FF0000"/>
                </a:solidFill>
              </a:rPr>
              <a:t>0011</a:t>
            </a:r>
            <a:r>
              <a:rPr lang="en-US" altLang="ja-JP" dirty="0" smtClean="0"/>
              <a:t>0011001100…</a:t>
            </a:r>
          </a:p>
          <a:p>
            <a:pPr lvl="1"/>
            <a:endParaRPr lang="en-US" altLang="ja-JP" dirty="0" smtClean="0"/>
          </a:p>
        </p:txBody>
      </p:sp>
      <p:sp>
        <p:nvSpPr>
          <p:cNvPr id="4" name="メモ 3"/>
          <p:cNvSpPr/>
          <p:nvPr/>
        </p:nvSpPr>
        <p:spPr>
          <a:xfrm>
            <a:off x="2396536" y="3497566"/>
            <a:ext cx="2124541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進数の固定小数，</a:t>
            </a:r>
            <a:r>
              <a:rPr kumimoji="1" lang="en-US" altLang="ja-JP" dirty="0" smtClean="0"/>
              <a:t> 110.011 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進数で表わせ．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進数の小数，</a:t>
            </a:r>
            <a:r>
              <a:rPr kumimoji="1" lang="en-US" altLang="ja-JP" dirty="0" smtClean="0"/>
              <a:t>7.825 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進数で表せ．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09979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浮動小数点数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非常に大きい数の表現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例：光の速度　</a:t>
            </a:r>
            <a:r>
              <a:rPr lang="en-US" altLang="ja-JP" dirty="0" smtClean="0"/>
              <a:t>3×10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 =300000000 [</a:t>
            </a:r>
            <a:r>
              <a:rPr lang="en-US" altLang="ja-JP" dirty="0" err="1" smtClean="0"/>
              <a:t>m/s</a:t>
            </a:r>
            <a:r>
              <a:rPr lang="en-US" altLang="ja-JP" dirty="0" smtClean="0"/>
              <a:t>]</a:t>
            </a:r>
          </a:p>
          <a:p>
            <a:pPr lvl="1"/>
            <a:r>
              <a:rPr lang="ja-JP" altLang="en-US" dirty="0" smtClean="0"/>
              <a:t>このように，桁をずらす桁数</a:t>
            </a:r>
            <a:r>
              <a:rPr lang="ja-JP" altLang="en-US" dirty="0" smtClean="0">
                <a:solidFill>
                  <a:srgbClr val="FF0000"/>
                </a:solidFill>
              </a:rPr>
              <a:t>（指数）</a:t>
            </a:r>
            <a:r>
              <a:rPr lang="ja-JP" altLang="en-US" dirty="0" smtClean="0"/>
              <a:t>を使うことで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非常に大きい数や小さな数を表現することが出来る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C</a:t>
            </a:r>
            <a:r>
              <a:rPr lang="ja-JP" altLang="en-US" dirty="0" smtClean="0"/>
              <a:t>言語では，</a:t>
            </a:r>
            <a:r>
              <a:rPr lang="en-US" altLang="ja-JP" dirty="0" smtClean="0"/>
              <a:t>float </a:t>
            </a:r>
            <a:r>
              <a:rPr lang="ja-JP" altLang="en-US" dirty="0" smtClean="0"/>
              <a:t>や</a:t>
            </a:r>
            <a:r>
              <a:rPr lang="en-US" altLang="ja-JP" dirty="0" smtClean="0"/>
              <a:t> double </a:t>
            </a:r>
            <a:r>
              <a:rPr lang="ja-JP" altLang="en-US" dirty="0" smtClean="0"/>
              <a:t>で使われている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float </a:t>
            </a:r>
            <a:r>
              <a:rPr lang="en-US" altLang="ja-JP" dirty="0" smtClean="0"/>
              <a:t>: </a:t>
            </a:r>
            <a:r>
              <a:rPr lang="ja-JP" altLang="en-US" dirty="0" smtClean="0"/>
              <a:t>単</a:t>
            </a:r>
            <a:r>
              <a:rPr lang="ja-JP" altLang="en-US" dirty="0" smtClean="0"/>
              <a:t>精度</a:t>
            </a:r>
            <a:r>
              <a:rPr lang="ja-JP" altLang="en-US" dirty="0" smtClean="0">
                <a:solidFill>
                  <a:srgbClr val="FF0000"/>
                </a:solidFill>
              </a:rPr>
              <a:t>浮動</a:t>
            </a:r>
            <a:r>
              <a:rPr lang="ja-JP" altLang="en-US" dirty="0" smtClean="0"/>
              <a:t>小数点数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double : </a:t>
            </a:r>
            <a:r>
              <a:rPr lang="ja-JP" altLang="en-US" dirty="0" smtClean="0">
                <a:solidFill>
                  <a:srgbClr val="FF0000"/>
                </a:solidFill>
              </a:rPr>
              <a:t>倍</a:t>
            </a:r>
            <a:r>
              <a:rPr lang="ja-JP" altLang="en-US" dirty="0" smtClean="0"/>
              <a:t>精度浮動小数点数</a:t>
            </a:r>
            <a:endParaRPr lang="en-US" altLang="ja-JP" dirty="0" smtClean="0"/>
          </a:p>
          <a:p>
            <a:r>
              <a:rPr lang="ja-JP" altLang="en-US" dirty="0" smtClean="0"/>
              <a:t>２進数では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１桁ずらすと，２倍したことになるので，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a × 2</a:t>
            </a:r>
            <a:r>
              <a:rPr lang="en-US" altLang="ja-JP" baseline="30000" dirty="0" smtClean="0"/>
              <a:t>b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のような表現になる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a </a:t>
            </a:r>
            <a:r>
              <a:rPr lang="ja-JP" altLang="en-US" dirty="0" smtClean="0"/>
              <a:t>を</a:t>
            </a:r>
            <a:r>
              <a:rPr lang="ja-JP" altLang="en-US" dirty="0" smtClean="0">
                <a:solidFill>
                  <a:srgbClr val="FF0000"/>
                </a:solidFill>
              </a:rPr>
              <a:t>仮数部</a:t>
            </a:r>
            <a:r>
              <a:rPr lang="ja-JP" altLang="en-US" dirty="0" smtClean="0"/>
              <a:t>，</a:t>
            </a:r>
            <a:r>
              <a:rPr lang="en-US" altLang="ja-JP" dirty="0" err="1" smtClean="0"/>
              <a:t>b</a:t>
            </a:r>
            <a:r>
              <a:rPr lang="ja-JP" altLang="en-US" dirty="0" smtClean="0"/>
              <a:t>を</a:t>
            </a:r>
            <a:r>
              <a:rPr lang="ja-JP" altLang="en-US" dirty="0" smtClean="0">
                <a:solidFill>
                  <a:srgbClr val="FF0000"/>
                </a:solidFill>
              </a:rPr>
              <a:t>指数部</a:t>
            </a:r>
            <a:r>
              <a:rPr lang="ja-JP" altLang="en-US" dirty="0" smtClean="0"/>
              <a:t>と呼ぶ．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457199" y="246781"/>
            <a:ext cx="3461509" cy="659152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1749528" y="5278710"/>
            <a:ext cx="94928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メモ 5"/>
          <p:cNvSpPr/>
          <p:nvPr/>
        </p:nvSpPr>
        <p:spPr>
          <a:xfrm>
            <a:off x="3474782" y="5278710"/>
            <a:ext cx="910399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浮動小数点数の規格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IEEE754 </a:t>
            </a:r>
            <a:r>
              <a:rPr lang="ja-JP" altLang="en-US" dirty="0" smtClean="0"/>
              <a:t>として規格化されている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/>
            <a:r>
              <a:rPr lang="en-US" altLang="ja-JP" dirty="0" smtClean="0"/>
              <a:t>float :</a:t>
            </a:r>
            <a:r>
              <a:rPr lang="ja-JP" altLang="en-US" dirty="0" smtClean="0"/>
              <a:t>全体で</a:t>
            </a:r>
            <a:r>
              <a:rPr lang="en-US" altLang="ja-JP" dirty="0" smtClean="0"/>
              <a:t>32bit</a:t>
            </a:r>
          </a:p>
          <a:p>
            <a:pPr lvl="2"/>
            <a:r>
              <a:rPr lang="ja-JP" altLang="en-US" dirty="0" smtClean="0">
                <a:solidFill>
                  <a:srgbClr val="FF0000"/>
                </a:solidFill>
              </a:rPr>
              <a:t>符号</a:t>
            </a:r>
            <a:r>
              <a:rPr lang="ja-JP" altLang="en-US" dirty="0" smtClean="0"/>
              <a:t>ビット</a:t>
            </a:r>
            <a:r>
              <a:rPr lang="en-US" altLang="ja-JP" dirty="0" smtClean="0"/>
              <a:t>:1bit, </a:t>
            </a:r>
            <a:r>
              <a:rPr lang="ja-JP" altLang="en-US" dirty="0" smtClean="0">
                <a:solidFill>
                  <a:srgbClr val="FF0000"/>
                </a:solidFill>
              </a:rPr>
              <a:t>指数部</a:t>
            </a:r>
            <a:r>
              <a:rPr lang="en-US" altLang="ja-JP" dirty="0" smtClean="0"/>
              <a:t>:8bit, </a:t>
            </a:r>
            <a:r>
              <a:rPr lang="ja-JP" altLang="en-US" dirty="0" smtClean="0">
                <a:solidFill>
                  <a:srgbClr val="FF0000"/>
                </a:solidFill>
              </a:rPr>
              <a:t>仮数部</a:t>
            </a:r>
            <a:r>
              <a:rPr lang="en-US" altLang="ja-JP" dirty="0" smtClean="0"/>
              <a:t>:23bit </a:t>
            </a:r>
            <a:r>
              <a:rPr lang="ja-JP" altLang="en-US" dirty="0" smtClean="0"/>
              <a:t>の計</a:t>
            </a:r>
            <a:r>
              <a:rPr lang="en-US" altLang="ja-JP" dirty="0" smtClean="0"/>
              <a:t>32bit</a:t>
            </a:r>
          </a:p>
          <a:p>
            <a:pPr lvl="1"/>
            <a:r>
              <a:rPr lang="en-US" altLang="ja-JP" dirty="0" smtClean="0"/>
              <a:t>double : </a:t>
            </a:r>
            <a:r>
              <a:rPr lang="ja-JP" altLang="en-US" dirty="0" smtClean="0"/>
              <a:t>全体で</a:t>
            </a:r>
            <a:r>
              <a:rPr lang="en-US" altLang="ja-JP" dirty="0" smtClean="0"/>
              <a:t>64bit</a:t>
            </a:r>
          </a:p>
          <a:p>
            <a:pPr lvl="2"/>
            <a:r>
              <a:rPr lang="ja-JP" altLang="en-US" dirty="0" smtClean="0"/>
              <a:t>符号ビット</a:t>
            </a:r>
            <a:r>
              <a:rPr lang="en-US" altLang="ja-JP" dirty="0" smtClean="0"/>
              <a:t>:1bit, </a:t>
            </a:r>
            <a:r>
              <a:rPr lang="ja-JP" altLang="en-US" dirty="0" smtClean="0"/>
              <a:t>指数部</a:t>
            </a:r>
            <a:r>
              <a:rPr lang="en-US" altLang="ja-JP" dirty="0" smtClean="0"/>
              <a:t>:11bit, </a:t>
            </a:r>
            <a:r>
              <a:rPr lang="ja-JP" altLang="en-US" dirty="0" smtClean="0"/>
              <a:t>仮数部</a:t>
            </a:r>
            <a:r>
              <a:rPr lang="en-US" altLang="ja-JP" dirty="0" smtClean="0"/>
              <a:t>:52bit </a:t>
            </a:r>
            <a:r>
              <a:rPr lang="ja-JP" altLang="en-US" dirty="0" smtClean="0"/>
              <a:t>の計</a:t>
            </a:r>
            <a:r>
              <a:rPr lang="en-US" altLang="ja-JP" dirty="0" smtClean="0"/>
              <a:t>64bit</a:t>
            </a:r>
          </a:p>
          <a:p>
            <a:r>
              <a:rPr lang="ja-JP" altLang="en-US" dirty="0" smtClean="0"/>
              <a:t>値は，以下の式で計算できる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float : (-1)</a:t>
            </a:r>
            <a:r>
              <a:rPr lang="en-US" altLang="ja-JP" baseline="30000" dirty="0" smtClean="0"/>
              <a:t>s</a:t>
            </a:r>
            <a:r>
              <a:rPr lang="en-US" altLang="ja-JP" dirty="0" smtClean="0"/>
              <a:t> × 2</a:t>
            </a:r>
            <a:r>
              <a:rPr lang="en-US" altLang="ja-JP" baseline="30000" dirty="0" smtClean="0"/>
              <a:t>e-127</a:t>
            </a:r>
            <a:r>
              <a:rPr lang="en-US" altLang="ja-JP" dirty="0" smtClean="0"/>
              <a:t> × (1+m)</a:t>
            </a:r>
          </a:p>
          <a:p>
            <a:pPr lvl="1"/>
            <a:r>
              <a:rPr lang="en-US" altLang="ja-JP" dirty="0" smtClean="0"/>
              <a:t>double : (-1)</a:t>
            </a:r>
            <a:r>
              <a:rPr lang="en-US" altLang="ja-JP" baseline="30000" dirty="0" smtClean="0"/>
              <a:t>s</a:t>
            </a:r>
            <a:r>
              <a:rPr lang="en-US" altLang="ja-JP" dirty="0" smtClean="0"/>
              <a:t> × 2</a:t>
            </a:r>
            <a:r>
              <a:rPr lang="en-US" altLang="ja-JP" baseline="30000" dirty="0" smtClean="0"/>
              <a:t>e-1023</a:t>
            </a:r>
            <a:r>
              <a:rPr lang="en-US" altLang="ja-JP" dirty="0" smtClean="0"/>
              <a:t> × (1+m)</a:t>
            </a:r>
          </a:p>
          <a:p>
            <a:pPr lvl="1"/>
            <a:r>
              <a:rPr lang="en-US" altLang="ja-JP" dirty="0" err="1" smtClean="0"/>
              <a:t>s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</a:t>
            </a:r>
            <a:r>
              <a:rPr lang="en-US" altLang="ja-JP" dirty="0" smtClean="0"/>
              <a:t> 1 </a:t>
            </a:r>
            <a:r>
              <a:rPr lang="ja-JP" altLang="en-US" dirty="0" smtClean="0"/>
              <a:t>なら負の数である．</a:t>
            </a:r>
            <a:endParaRPr lang="en-US" altLang="ja-JP" dirty="0" smtClean="0"/>
          </a:p>
          <a:p>
            <a:r>
              <a:rPr lang="ja-JP" altLang="en-US" dirty="0" smtClean="0"/>
              <a:t>高度な話題：げたばき表現，ケチ表現など．</a:t>
            </a:r>
            <a:endParaRPr lang="en-US" altLang="ja-JP" dirty="0" smtClean="0"/>
          </a:p>
          <a:p>
            <a:pPr lvl="1"/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/>
        </p:nvGraphicFramePr>
        <p:xfrm>
          <a:off x="1670875" y="1771200"/>
          <a:ext cx="6096000" cy="552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66"/>
                <a:gridCol w="1684734"/>
                <a:gridCol w="4069100"/>
              </a:tblGrid>
              <a:tr h="5529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メイリオ"/>
                          <a:ea typeface="メイリオ"/>
                          <a:cs typeface="メイリオ"/>
                        </a:rPr>
                        <a:t>s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メイリオ"/>
                          <a:ea typeface="メイリオ"/>
                          <a:cs typeface="メイリオ"/>
                        </a:rPr>
                        <a:t>指数部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メイリオ"/>
                          <a:ea typeface="メイリオ"/>
                          <a:cs typeface="メイリオ"/>
                        </a:rPr>
                        <a:t>e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)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メイリオ"/>
                          <a:ea typeface="メイリオ"/>
                          <a:cs typeface="メイリオ"/>
                        </a:rPr>
                        <a:t>仮数部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(</a:t>
                      </a:r>
                      <a:r>
                        <a:rPr kumimoji="1" lang="en-US" altLang="ja-JP" dirty="0" err="1" smtClean="0">
                          <a:latin typeface="メイリオ"/>
                          <a:ea typeface="メイリオ"/>
                          <a:cs typeface="メイリオ"/>
                        </a:rPr>
                        <a:t>m</a:t>
                      </a:r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)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数の表現（書き方）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「数」と「数の書き方」をわけて考える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「数の書き方」と，「数そのものの性質」は別のもの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例：</a:t>
            </a:r>
            <a:r>
              <a:rPr lang="en-US" altLang="ja-JP" dirty="0" smtClean="0"/>
              <a:t>13 </a:t>
            </a:r>
            <a:r>
              <a:rPr lang="ja-JP" altLang="en-US" dirty="0" smtClean="0"/>
              <a:t>は素数・・・</a:t>
            </a:r>
            <a:r>
              <a:rPr lang="en-US" altLang="ja-JP" dirty="0" smtClean="0"/>
              <a:t>”13”</a:t>
            </a:r>
            <a:r>
              <a:rPr lang="ja-JP" altLang="en-US" dirty="0" smtClean="0"/>
              <a:t>という書き方とは無関係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ここでは書き方（表現方法）について考える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pPr lvl="1">
              <a:buNone/>
            </a:pPr>
            <a:endParaRPr lang="ja-JP" altLang="en-US" dirty="0"/>
          </a:p>
        </p:txBody>
      </p:sp>
      <p:pic>
        <p:nvPicPr>
          <p:cNvPr id="6" name="図 5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400" y="3264103"/>
            <a:ext cx="576887" cy="573968"/>
          </a:xfrm>
          <a:prstGeom prst="rect">
            <a:avLst/>
          </a:prstGeom>
        </p:spPr>
      </p:pic>
      <p:pic>
        <p:nvPicPr>
          <p:cNvPr id="7" name="図 6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287" y="3568903"/>
            <a:ext cx="576887" cy="573968"/>
          </a:xfrm>
          <a:prstGeom prst="rect">
            <a:avLst/>
          </a:prstGeom>
        </p:spPr>
      </p:pic>
      <p:pic>
        <p:nvPicPr>
          <p:cNvPr id="8" name="図 7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369" y="2977119"/>
            <a:ext cx="576887" cy="573968"/>
          </a:xfrm>
          <a:prstGeom prst="rect">
            <a:avLst/>
          </a:prstGeom>
        </p:spPr>
      </p:pic>
      <p:pic>
        <p:nvPicPr>
          <p:cNvPr id="9" name="図 8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56" y="4142871"/>
            <a:ext cx="576887" cy="573968"/>
          </a:xfrm>
          <a:prstGeom prst="rect">
            <a:avLst/>
          </a:prstGeom>
        </p:spPr>
      </p:pic>
      <p:pic>
        <p:nvPicPr>
          <p:cNvPr id="10" name="図 9" descr="AA0263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12" y="4046322"/>
            <a:ext cx="576887" cy="573968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2724151" y="4599273"/>
            <a:ext cx="52715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300" dirty="0" smtClean="0"/>
              <a:t>５</a:t>
            </a:r>
            <a:endParaRPr kumimoji="1" lang="ja-JP" altLang="en-US" sz="4300" dirty="0"/>
          </a:p>
        </p:txBody>
      </p:sp>
      <p:pic>
        <p:nvPicPr>
          <p:cNvPr id="18" name="図 17" descr="AA0263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604" y="2572021"/>
            <a:ext cx="2531040" cy="2144818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6076491" y="4599273"/>
            <a:ext cx="86964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300" dirty="0" smtClean="0"/>
              <a:t>６７</a:t>
            </a:r>
            <a:endParaRPr kumimoji="1" lang="ja-JP" altLang="en-US" sz="4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進数の表現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コンピュータは，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進数と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進数を変換している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人に計算結果を見せるため</a:t>
            </a:r>
            <a:r>
              <a:rPr lang="en-US" altLang="ja-JP" dirty="0" smtClean="0"/>
              <a:t>(2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10)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プログラムをコンパイルするとき</a:t>
            </a:r>
            <a:r>
              <a:rPr lang="en-US" altLang="ja-JP" dirty="0" smtClean="0"/>
              <a:t>(10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2)</a:t>
            </a: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進数も，なんらかの方法で表現する必要がある</a:t>
            </a:r>
            <a:endParaRPr lang="en-US" altLang="ja-JP" dirty="0" smtClean="0">
              <a:sym typeface="Wingdings"/>
            </a:endParaRPr>
          </a:p>
          <a:p>
            <a:endParaRPr lang="en-US" altLang="ja-JP" dirty="0" smtClean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進数の一桁は，２進数の</a:t>
            </a:r>
            <a:r>
              <a:rPr lang="en-US" altLang="ja-JP" dirty="0" smtClean="0">
                <a:sym typeface="Wingdings"/>
              </a:rPr>
              <a:t>4bit </a:t>
            </a:r>
            <a:r>
              <a:rPr lang="ja-JP" altLang="en-US" dirty="0" smtClean="0">
                <a:sym typeface="Wingdings"/>
              </a:rPr>
              <a:t>で表すことが出来る．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パック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進数</a:t>
            </a:r>
            <a:r>
              <a:rPr lang="ja-JP" altLang="en-US" dirty="0" smtClean="0">
                <a:sym typeface="Wingdings"/>
              </a:rPr>
              <a:t>という．</a:t>
            </a:r>
            <a:r>
              <a:rPr lang="en-US" altLang="ja-JP" dirty="0" smtClean="0">
                <a:sym typeface="Wingdings"/>
              </a:rPr>
              <a:t>23 </a:t>
            </a:r>
            <a:r>
              <a:rPr lang="ja-JP" altLang="en-US" dirty="0" smtClean="0">
                <a:sym typeface="Wingdings"/>
              </a:rPr>
              <a:t>なら</a:t>
            </a:r>
            <a:r>
              <a:rPr lang="en-US" altLang="ja-JP" dirty="0" smtClean="0">
                <a:sym typeface="Wingdings"/>
              </a:rPr>
              <a:t> “0010 0011”</a:t>
            </a:r>
          </a:p>
          <a:p>
            <a:pPr lvl="1"/>
            <a:r>
              <a:rPr lang="ja-JP" altLang="en-US" dirty="0" smtClean="0">
                <a:sym typeface="Wingdings"/>
              </a:rPr>
              <a:t>２進数でも，１６進数でもないことに注意！！</a:t>
            </a:r>
            <a:r>
              <a:rPr lang="en-US" altLang="ja-JP" dirty="0" smtClean="0">
                <a:sym typeface="Wingdings"/>
              </a:rPr>
              <a:t> </a:t>
            </a:r>
          </a:p>
          <a:p>
            <a:pPr lvl="1"/>
            <a:endParaRPr lang="en-US" altLang="ja-JP" dirty="0">
              <a:sym typeface="Wingdings"/>
            </a:endParaRPr>
          </a:p>
          <a:p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進数の一桁を，</a:t>
            </a:r>
            <a:r>
              <a:rPr lang="en-US" altLang="ja-JP" dirty="0" smtClean="0">
                <a:sym typeface="Wingdings"/>
              </a:rPr>
              <a:t>8bit</a:t>
            </a:r>
            <a:r>
              <a:rPr lang="ja-JP" altLang="en-US" dirty="0" smtClean="0">
                <a:sym typeface="Wingdings"/>
              </a:rPr>
              <a:t>で表すこともある．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ゾーン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10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進数</a:t>
            </a:r>
            <a:r>
              <a:rPr lang="ja-JP" altLang="en-US" dirty="0" smtClean="0">
                <a:sym typeface="Wingdings"/>
              </a:rPr>
              <a:t>という．</a:t>
            </a:r>
            <a:endParaRPr lang="en-US" altLang="ja-JP" dirty="0" smtClean="0">
              <a:sym typeface="Wingdings"/>
            </a:endParaRPr>
          </a:p>
        </p:txBody>
      </p:sp>
      <p:sp>
        <p:nvSpPr>
          <p:cNvPr id="4" name="メモ 3"/>
          <p:cNvSpPr/>
          <p:nvPr/>
        </p:nvSpPr>
        <p:spPr>
          <a:xfrm>
            <a:off x="1174615" y="4336221"/>
            <a:ext cx="947670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メモ 4"/>
          <p:cNvSpPr/>
          <p:nvPr/>
        </p:nvSpPr>
        <p:spPr>
          <a:xfrm>
            <a:off x="1174615" y="6109377"/>
            <a:ext cx="889182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文字コード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 smtClean="0"/>
              <a:t>文字を２進数で表すには？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a~z</a:t>
            </a:r>
            <a:r>
              <a:rPr lang="en-US" altLang="ja-JP" dirty="0" smtClean="0"/>
              <a:t> </a:t>
            </a:r>
            <a:r>
              <a:rPr lang="ja-JP" altLang="en-US" dirty="0" smtClean="0"/>
              <a:t>なら</a:t>
            </a:r>
            <a:r>
              <a:rPr lang="en-US" altLang="ja-JP" dirty="0" smtClean="0"/>
              <a:t>26 </a:t>
            </a:r>
            <a:r>
              <a:rPr lang="ja-JP" altLang="en-US" dirty="0" smtClean="0"/>
              <a:t>通り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大文字</a:t>
            </a:r>
            <a:r>
              <a:rPr lang="en-US" altLang="ja-JP" dirty="0" smtClean="0"/>
              <a:t>/</a:t>
            </a:r>
            <a:r>
              <a:rPr lang="ja-JP" altLang="en-US" dirty="0" smtClean="0"/>
              <a:t>小文字に，</a:t>
            </a:r>
            <a:r>
              <a:rPr lang="en-US" altLang="ja-JP" dirty="0" smtClean="0"/>
              <a:t>10</a:t>
            </a:r>
            <a:r>
              <a:rPr lang="ja-JP" altLang="en-US" dirty="0" smtClean="0"/>
              <a:t>個の数字を加えて</a:t>
            </a:r>
            <a:r>
              <a:rPr lang="en-US" altLang="ja-JP" dirty="0" smtClean="0"/>
              <a:t>62 </a:t>
            </a:r>
            <a:r>
              <a:rPr lang="ja-JP" altLang="en-US" dirty="0" smtClean="0"/>
              <a:t>通り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記号</a:t>
            </a:r>
            <a:r>
              <a:rPr lang="en-US" altLang="ja-JP" dirty="0" smtClean="0"/>
              <a:t> ! “ # $ % &amp; ‘ ( ) + - * / = ^ ~ ; : { } &lt; &gt; ?</a:t>
            </a:r>
          </a:p>
          <a:p>
            <a:pPr lvl="1"/>
            <a:r>
              <a:rPr lang="ja-JP" altLang="en-US" dirty="0" smtClean="0"/>
              <a:t>・・を考えると，キリがいい所で</a:t>
            </a:r>
            <a:r>
              <a:rPr lang="en-US" altLang="ja-JP" dirty="0" smtClean="0"/>
              <a:t> 8bit </a:t>
            </a:r>
            <a:r>
              <a:rPr lang="ja-JP" altLang="en-US" dirty="0" smtClean="0"/>
              <a:t>にしよう．</a:t>
            </a:r>
            <a:endParaRPr lang="en-US" altLang="ja-JP" dirty="0" smtClean="0"/>
          </a:p>
          <a:p>
            <a:pPr lvl="2"/>
            <a:r>
              <a:rPr lang="en-US" altLang="ja-JP" dirty="0" smtClean="0"/>
              <a:t>256 </a:t>
            </a:r>
            <a:r>
              <a:rPr lang="ja-JP" altLang="en-US" dirty="0" smtClean="0"/>
              <a:t>種類の文字が使える．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ja-JP" altLang="en-US" dirty="0" smtClean="0"/>
              <a:t>文字１つ１つに，数値を割り当てる．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文字</a:t>
            </a:r>
            <a:r>
              <a:rPr lang="en-US" altLang="ja-JP" dirty="0" smtClean="0"/>
              <a:t>‘0’ </a:t>
            </a:r>
            <a:r>
              <a:rPr lang="ja-JP" altLang="en-US" dirty="0" smtClean="0"/>
              <a:t>には</a:t>
            </a:r>
            <a:r>
              <a:rPr lang="en-US" altLang="ja-JP" dirty="0" smtClean="0"/>
              <a:t> 48, </a:t>
            </a:r>
            <a:r>
              <a:rPr lang="ja-JP" altLang="en-US" dirty="0" smtClean="0"/>
              <a:t>文字</a:t>
            </a:r>
            <a:r>
              <a:rPr lang="en-US" altLang="ja-JP" dirty="0" smtClean="0"/>
              <a:t>‘A’ </a:t>
            </a:r>
            <a:r>
              <a:rPr lang="ja-JP" altLang="en-US" dirty="0" smtClean="0"/>
              <a:t>は</a:t>
            </a:r>
            <a:r>
              <a:rPr lang="en-US" altLang="ja-JP" dirty="0" smtClean="0"/>
              <a:t> 65, </a:t>
            </a:r>
            <a:r>
              <a:rPr lang="ja-JP" altLang="en-US" dirty="0" smtClean="0"/>
              <a:t>というふうに．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番から</a:t>
            </a:r>
            <a:r>
              <a:rPr lang="en-US" altLang="ja-JP" dirty="0" smtClean="0"/>
              <a:t>31</a:t>
            </a:r>
            <a:r>
              <a:rPr lang="ja-JP" altLang="en-US" dirty="0" smtClean="0"/>
              <a:t>番は特殊な用途に使われている．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改行記号，１文字消去，などなど．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r>
              <a:rPr lang="en-US" altLang="ja-JP" dirty="0" smtClean="0"/>
              <a:t>C</a:t>
            </a:r>
            <a:r>
              <a:rPr lang="ja-JP" altLang="en-US" dirty="0" smtClean="0"/>
              <a:t>言語の</a:t>
            </a:r>
            <a:r>
              <a:rPr lang="en-US" altLang="ja-JP" dirty="0" smtClean="0"/>
              <a:t> char </a:t>
            </a:r>
            <a:r>
              <a:rPr lang="ja-JP" altLang="en-US" dirty="0" smtClean="0"/>
              <a:t>型変数は，</a:t>
            </a:r>
            <a:r>
              <a:rPr lang="en-US" altLang="ja-JP" dirty="0" smtClean="0"/>
              <a:t>8bit </a:t>
            </a:r>
            <a:r>
              <a:rPr lang="ja-JP" altLang="en-US" dirty="0" smtClean="0"/>
              <a:t>の変数．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ASCII </a:t>
            </a:r>
            <a:r>
              <a:rPr lang="ja-JP" altLang="en-US" dirty="0" smtClean="0"/>
              <a:t>コード</a:t>
            </a:r>
            <a:r>
              <a:rPr lang="en-US" altLang="ja-JP" dirty="0" smtClean="0"/>
              <a:t>/ JIS</a:t>
            </a:r>
            <a:r>
              <a:rPr lang="ja-JP" altLang="en-US" dirty="0" smtClean="0"/>
              <a:t>コード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227400"/>
            <a:ext cx="4753986" cy="5478200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ASCII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en-US" altLang="ja-JP" dirty="0" smtClean="0"/>
              <a:t>7bit </a:t>
            </a:r>
            <a:r>
              <a:rPr lang="ja-JP" altLang="en-US" dirty="0" smtClean="0"/>
              <a:t>にアルファベット・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数字・記号を入れたもの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現在は，ほとんどのコンピュータで使われている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JIS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en-US" altLang="ja-JP" dirty="0" smtClean="0"/>
              <a:t>(JIS X0201)</a:t>
            </a:r>
          </a:p>
          <a:p>
            <a:pPr lvl="1"/>
            <a:r>
              <a:rPr lang="ja-JP" altLang="en-US" dirty="0" smtClean="0"/>
              <a:t>残った半分に</a:t>
            </a:r>
            <a:r>
              <a:rPr lang="ja-JP" altLang="en-US" dirty="0" smtClean="0">
                <a:solidFill>
                  <a:srgbClr val="FF0000"/>
                </a:solidFill>
              </a:rPr>
              <a:t>カタカナ</a:t>
            </a:r>
            <a:r>
              <a:rPr lang="ja-JP" altLang="en-US" dirty="0" smtClean="0"/>
              <a:t>を入れたもの（半角カナ）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濁点も１文字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ひらがな，漢字は表現できない</a:t>
            </a:r>
            <a:endParaRPr lang="en-US" altLang="ja-JP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318" y="1227400"/>
            <a:ext cx="3755538" cy="498123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433424" y="85806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上位</a:t>
            </a:r>
            <a:r>
              <a:rPr kumimoji="1"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4bit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397478" y="2490508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下</a:t>
            </a:r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位</a:t>
            </a:r>
            <a:r>
              <a:rPr kumimoji="1"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4bit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右中かっこ 8"/>
          <p:cNvSpPr/>
          <p:nvPr/>
        </p:nvSpPr>
        <p:spPr>
          <a:xfrm rot="5400000">
            <a:off x="6096920" y="5421922"/>
            <a:ext cx="347759" cy="1921189"/>
          </a:xfrm>
          <a:prstGeom prst="rightBrace">
            <a:avLst/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41158" y="6488668"/>
            <a:ext cx="1520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ASCII</a:t>
            </a:r>
            <a:r>
              <a:rPr kumimoji="1" lang="ja-JP" altLang="en-US" dirty="0" smtClean="0">
                <a:solidFill>
                  <a:srgbClr val="FF0000"/>
                </a:solidFill>
                <a:latin typeface="メイリオ"/>
                <a:ea typeface="メイリオ"/>
                <a:cs typeface="メイリオ"/>
              </a:rPr>
              <a:t>コード</a:t>
            </a:r>
            <a:endParaRPr kumimoji="1" lang="ja-JP" altLang="en-US" dirty="0">
              <a:solidFill>
                <a:srgbClr val="FF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11" name="メモ 10"/>
          <p:cNvSpPr/>
          <p:nvPr/>
        </p:nvSpPr>
        <p:spPr>
          <a:xfrm>
            <a:off x="351669" y="1286075"/>
            <a:ext cx="935071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メモ 11"/>
          <p:cNvSpPr/>
          <p:nvPr/>
        </p:nvSpPr>
        <p:spPr>
          <a:xfrm>
            <a:off x="351670" y="3362744"/>
            <a:ext cx="500586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次の４文字</a:t>
            </a:r>
            <a:r>
              <a:rPr kumimoji="1" lang="en-US" altLang="ja-JP" dirty="0" smtClean="0"/>
              <a:t> “STAR” </a:t>
            </a:r>
            <a:r>
              <a:rPr kumimoji="1" lang="ja-JP" altLang="en-US" dirty="0" smtClean="0"/>
              <a:t>を，</a:t>
            </a:r>
            <a:r>
              <a:rPr lang="en-US" altLang="ja-JP" dirty="0" smtClean="0"/>
              <a:t>ASCII </a:t>
            </a:r>
            <a:r>
              <a:rPr lang="ja-JP" altLang="en-US" dirty="0" smtClean="0"/>
              <a:t>コードで表わせ．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１６進数では</a:t>
            </a:r>
            <a:r>
              <a:rPr kumimoji="1" lang="en-US" altLang="ja-JP" dirty="0" smtClean="0"/>
              <a:t> </a:t>
            </a:r>
            <a:r>
              <a:rPr kumimoji="1" lang="en-US" altLang="ja-JP" sz="3600" dirty="0" smtClean="0"/>
              <a:t>□□ </a:t>
            </a:r>
            <a:r>
              <a:rPr lang="en-US" altLang="ja-JP" sz="3600" dirty="0"/>
              <a:t>□□ □□ □</a:t>
            </a:r>
            <a:r>
              <a:rPr lang="en-US" altLang="ja-JP" sz="3600" dirty="0" smtClean="0"/>
              <a:t>□</a:t>
            </a:r>
          </a:p>
          <a:p>
            <a:pPr lvl="1"/>
            <a:endParaRPr lang="en-US" altLang="ja-JP" sz="3600" dirty="0"/>
          </a:p>
          <a:p>
            <a:r>
              <a:rPr lang="ja-JP" altLang="en-US" dirty="0"/>
              <a:t>次</a:t>
            </a:r>
            <a:r>
              <a:rPr lang="ja-JP" altLang="en-US" dirty="0" smtClean="0"/>
              <a:t>の</a:t>
            </a:r>
            <a:r>
              <a:rPr lang="en-US" altLang="ja-JP" dirty="0" smtClean="0"/>
              <a:t>16</a:t>
            </a:r>
            <a:r>
              <a:rPr lang="ja-JP" altLang="en-US" dirty="0" smtClean="0"/>
              <a:t>進数は，どのような文字か．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54 6F 77 6E</a:t>
            </a:r>
            <a:endParaRPr lang="en-US" altLang="ja-JP" dirty="0"/>
          </a:p>
          <a:p>
            <a:pPr marL="393192" lvl="1" indent="0">
              <a:buNone/>
            </a:pPr>
            <a:endParaRPr lang="en-US" altLang="ja-JP" dirty="0" smtClean="0"/>
          </a:p>
          <a:p>
            <a:pPr marL="393192" lvl="1" indent="0">
              <a:buNone/>
            </a:pP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0784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漢字コード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漢字は数千種類も存在する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8bit </a:t>
            </a:r>
            <a:r>
              <a:rPr lang="ja-JP" altLang="en-US" dirty="0" smtClean="0"/>
              <a:t>では表現出来ない・・</a:t>
            </a:r>
            <a:r>
              <a:rPr lang="en-US" altLang="ja-JP" dirty="0" smtClean="0"/>
              <a:t>16bit</a:t>
            </a:r>
            <a:r>
              <a:rPr lang="ja-JP" altLang="en-US" dirty="0" smtClean="0"/>
              <a:t>（２バイト）使う</a:t>
            </a:r>
            <a:endParaRPr lang="en-US" altLang="ja-JP" dirty="0" smtClean="0"/>
          </a:p>
          <a:p>
            <a:r>
              <a:rPr lang="ja-JP" altLang="en-US" dirty="0" smtClean="0"/>
              <a:t>数種類の漢字コードが使われている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JIS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ja-JP" altLang="en-US" dirty="0" smtClean="0"/>
              <a:t>・・通信での標準的な規格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Shift-JIS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(Windows </a:t>
            </a:r>
            <a:r>
              <a:rPr lang="ja-JP" altLang="en-US" dirty="0" smtClean="0"/>
              <a:t>での標準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EUC</a:t>
            </a:r>
            <a:r>
              <a:rPr lang="ja-JP" altLang="en-US" dirty="0" smtClean="0">
                <a:solidFill>
                  <a:srgbClr val="FF0000"/>
                </a:solidFill>
              </a:rPr>
              <a:t>コード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/>
              <a:t>(UNIX </a:t>
            </a:r>
            <a:r>
              <a:rPr lang="ja-JP" altLang="en-US" dirty="0" smtClean="0"/>
              <a:t>でよく使われてきた</a:t>
            </a:r>
            <a:r>
              <a:rPr lang="en-US" altLang="ja-JP" dirty="0" smtClean="0"/>
              <a:t>)</a:t>
            </a:r>
          </a:p>
          <a:p>
            <a:pPr lvl="1">
              <a:buNone/>
            </a:pPr>
            <a:r>
              <a:rPr lang="ja-JP" altLang="en-US" dirty="0" smtClean="0"/>
              <a:t>コードが違うと，文字化けの原因に．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r>
              <a:rPr lang="ja-JP" altLang="en-US" dirty="0" smtClean="0"/>
              <a:t>他の言語（韓国，タイ，・・）の文字は？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Unicode</a:t>
            </a:r>
            <a:r>
              <a:rPr lang="en-US" altLang="ja-JP" dirty="0" smtClean="0"/>
              <a:t> </a:t>
            </a:r>
            <a:r>
              <a:rPr lang="ja-JP" altLang="en-US" dirty="0" smtClean="0"/>
              <a:t>が策定され，普及し始めている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多言語の文字を扱うことが出来る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ja-JP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基数法とは？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位取り基数法（基数法）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67 = 6×10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+7×10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</a:t>
            </a:r>
            <a:r>
              <a:rPr lang="ja-JP" altLang="en-US" dirty="0" smtClean="0"/>
              <a:t>のような数の表現方法</a:t>
            </a:r>
            <a:endParaRPr lang="en-US" altLang="ja-JP" dirty="0" smtClean="0"/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10 </a:t>
            </a:r>
            <a:r>
              <a:rPr lang="ja-JP" altLang="en-US" dirty="0" smtClean="0">
                <a:solidFill>
                  <a:srgbClr val="FF0000"/>
                </a:solidFill>
              </a:rPr>
              <a:t>の部分</a:t>
            </a:r>
            <a:r>
              <a:rPr lang="ja-JP" altLang="en-US" dirty="0" smtClean="0"/>
              <a:t>は</a:t>
            </a:r>
            <a:r>
              <a:rPr lang="en-US" altLang="ja-JP" u="sng" dirty="0" smtClean="0"/>
              <a:t>10</a:t>
            </a:r>
            <a:r>
              <a:rPr lang="ja-JP" altLang="en-US" u="sng" dirty="0" smtClean="0"/>
              <a:t>でなくても良い</a:t>
            </a:r>
            <a:r>
              <a:rPr lang="ja-JP" altLang="en-US" dirty="0" smtClean="0"/>
              <a:t>．これを</a:t>
            </a:r>
            <a:r>
              <a:rPr lang="ja-JP" altLang="en-US" dirty="0" smtClean="0">
                <a:solidFill>
                  <a:srgbClr val="FF0000"/>
                </a:solidFill>
              </a:rPr>
              <a:t>基数</a:t>
            </a:r>
            <a:r>
              <a:rPr lang="ja-JP" altLang="en-US" dirty="0" smtClean="0"/>
              <a:t>という．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基数を２にしたものを二進数と言う．</a:t>
            </a:r>
            <a:endParaRPr lang="en-US" altLang="ja-JP" dirty="0" smtClean="0"/>
          </a:p>
          <a:p>
            <a:pPr lvl="2"/>
            <a:r>
              <a:rPr lang="ja-JP" altLang="en-US" dirty="0" smtClean="0"/>
              <a:t>二進数の１けたを</a:t>
            </a:r>
            <a:r>
              <a:rPr lang="ja-JP" altLang="en-US" dirty="0" smtClean="0">
                <a:solidFill>
                  <a:srgbClr val="FF0000"/>
                </a:solidFill>
              </a:rPr>
              <a:t>ビット</a:t>
            </a:r>
            <a:r>
              <a:rPr lang="ja-JP" altLang="en-US" dirty="0" smtClean="0"/>
              <a:t>，８けたを</a:t>
            </a:r>
            <a:r>
              <a:rPr lang="ja-JP" altLang="en-US" dirty="0" smtClean="0">
                <a:solidFill>
                  <a:srgbClr val="FF0000"/>
                </a:solidFill>
              </a:rPr>
              <a:t>バイト</a:t>
            </a:r>
            <a:r>
              <a:rPr lang="ja-JP" altLang="en-US" dirty="0" smtClean="0"/>
              <a:t>と呼ぶ．</a:t>
            </a:r>
            <a:endParaRPr lang="en-US" altLang="ja-JP" dirty="0" smtClean="0"/>
          </a:p>
          <a:p>
            <a:r>
              <a:rPr lang="ja-JP" altLang="en-US" dirty="0" smtClean="0"/>
              <a:t>基数法の利点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大きな数でも短く表現出来る（文字数が少ない）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ある数字の表現は，</a:t>
            </a:r>
            <a:r>
              <a:rPr lang="ja-JP" altLang="en-US" u="sng" dirty="0" smtClean="0"/>
              <a:t>ただ１通り</a:t>
            </a:r>
            <a:r>
              <a:rPr lang="ja-JP" altLang="en-US" dirty="0" smtClean="0"/>
              <a:t>しかない</a:t>
            </a:r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pPr lvl="1"/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42" y="4573964"/>
            <a:ext cx="5994781" cy="1753641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907" y="4573964"/>
            <a:ext cx="2778243" cy="173177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393961" y="6327605"/>
            <a:ext cx="358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日本のそろばん：数の表現が一通り</a:t>
            </a:r>
            <a:endParaRPr kumimoji="1" lang="ja-JP" altLang="en-US" dirty="0"/>
          </a:p>
        </p:txBody>
      </p:sp>
      <p:sp>
        <p:nvSpPr>
          <p:cNvPr id="7" name="メモ 6"/>
          <p:cNvSpPr/>
          <p:nvPr/>
        </p:nvSpPr>
        <p:spPr>
          <a:xfrm>
            <a:off x="6598104" y="1972014"/>
            <a:ext cx="61485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メモ 7"/>
          <p:cNvSpPr/>
          <p:nvPr/>
        </p:nvSpPr>
        <p:spPr>
          <a:xfrm>
            <a:off x="3603322" y="2835274"/>
            <a:ext cx="80592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メモ 8"/>
          <p:cNvSpPr/>
          <p:nvPr/>
        </p:nvSpPr>
        <p:spPr>
          <a:xfrm>
            <a:off x="5723759" y="2835274"/>
            <a:ext cx="805927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基数法の性質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/>
              <a:t>表現出来る数の範囲（基数を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</a:t>
            </a:r>
            <a:r>
              <a:rPr lang="en-US" altLang="ja-JP" dirty="0" smtClean="0"/>
              <a:t> </a:t>
            </a:r>
            <a:r>
              <a:rPr lang="ja-JP" altLang="en-US" dirty="0" smtClean="0"/>
              <a:t>とする）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n</a:t>
            </a:r>
            <a:r>
              <a:rPr lang="en-US" altLang="ja-JP" dirty="0" smtClean="0"/>
              <a:t> </a:t>
            </a:r>
            <a:r>
              <a:rPr lang="ja-JP" altLang="en-US" dirty="0" smtClean="0"/>
              <a:t>けたの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r</a:t>
            </a:r>
            <a:r>
              <a:rPr lang="en-US" altLang="ja-JP" dirty="0" smtClean="0"/>
              <a:t> </a:t>
            </a:r>
            <a:r>
              <a:rPr lang="ja-JP" altLang="en-US" dirty="0" smtClean="0"/>
              <a:t>進数で表せる数は</a:t>
            </a:r>
            <a:r>
              <a:rPr lang="en-US" altLang="ja-JP" dirty="0" smtClean="0"/>
              <a:t> 0 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 r</a:t>
            </a:r>
            <a:r>
              <a:rPr lang="en-US" altLang="ja-JP" baseline="30000" dirty="0" smtClean="0"/>
              <a:t>n</a:t>
            </a:r>
            <a:r>
              <a:rPr lang="en-US" altLang="ja-JP" dirty="0" smtClean="0"/>
              <a:t>-1 </a:t>
            </a:r>
            <a:r>
              <a:rPr lang="ja-JP" altLang="en-US" dirty="0" smtClean="0"/>
              <a:t>である</a:t>
            </a:r>
            <a:endParaRPr lang="en-US" altLang="ja-JP" dirty="0" smtClean="0"/>
          </a:p>
          <a:p>
            <a:r>
              <a:rPr lang="ja-JP" altLang="en-US" dirty="0" smtClean="0"/>
              <a:t>けたずらし（シフト）</a:t>
            </a:r>
            <a:endParaRPr lang="en-US" altLang="ja-JP" dirty="0" smtClean="0"/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</a:rPr>
              <a:t>r</a:t>
            </a:r>
            <a:r>
              <a:rPr lang="en-US" altLang="ja-JP" dirty="0" smtClean="0"/>
              <a:t> </a:t>
            </a:r>
            <a:r>
              <a:rPr lang="ja-JP" altLang="en-US" dirty="0" smtClean="0"/>
              <a:t>進数の各けたを</a:t>
            </a:r>
            <a:r>
              <a:rPr lang="ja-JP" altLang="en-US" dirty="0" smtClean="0">
                <a:solidFill>
                  <a:srgbClr val="FF0000"/>
                </a:solidFill>
              </a:rPr>
              <a:t>左に</a:t>
            </a:r>
            <a:r>
              <a:rPr lang="ja-JP" altLang="en-US" dirty="0" smtClean="0"/>
              <a:t>１けたずらすと</a:t>
            </a:r>
            <a:r>
              <a:rPr lang="en-US" altLang="ja-JP" dirty="0" smtClean="0"/>
              <a:t> </a:t>
            </a:r>
            <a:r>
              <a:rPr lang="en-US" altLang="ja-JP" dirty="0" err="1" smtClean="0">
                <a:solidFill>
                  <a:srgbClr val="FF0000"/>
                </a:solidFill>
              </a:rPr>
              <a:t>r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ja-JP" altLang="en-US" dirty="0" smtClean="0">
                <a:solidFill>
                  <a:srgbClr val="FF0000"/>
                </a:solidFill>
              </a:rPr>
              <a:t>倍</a:t>
            </a:r>
            <a:r>
              <a:rPr lang="ja-JP" altLang="en-US" dirty="0" smtClean="0"/>
              <a:t>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例：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進数で</a:t>
            </a:r>
            <a:r>
              <a:rPr lang="en-US" altLang="ja-JP" dirty="0" smtClean="0"/>
              <a:t> 123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1230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10</a:t>
            </a:r>
            <a:r>
              <a:rPr lang="ja-JP" altLang="en-US" dirty="0" smtClean="0">
                <a:sym typeface="Wingdings"/>
              </a:rPr>
              <a:t>倍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同様に，</a:t>
            </a:r>
            <a:r>
              <a:rPr lang="en-US" altLang="ja-JP" dirty="0" smtClean="0">
                <a:sym typeface="Wingdings"/>
              </a:rPr>
              <a:t>2</a:t>
            </a:r>
            <a:r>
              <a:rPr lang="ja-JP" altLang="en-US" dirty="0" smtClean="0">
                <a:sym typeface="Wingdings"/>
              </a:rPr>
              <a:t>進数で</a:t>
            </a:r>
            <a:r>
              <a:rPr lang="en-US" altLang="ja-JP" dirty="0" smtClean="0">
                <a:sym typeface="Wingdings"/>
              </a:rPr>
              <a:t> 101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1010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2</a:t>
            </a:r>
            <a:r>
              <a:rPr lang="ja-JP" altLang="en-US" dirty="0" smtClean="0">
                <a:sym typeface="Wingdings"/>
              </a:rPr>
              <a:t>倍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en-US" altLang="ja-JP" dirty="0" err="1" smtClean="0">
                <a:solidFill>
                  <a:srgbClr val="FF0000"/>
                </a:solidFill>
                <a:sym typeface="Wingdings"/>
              </a:rPr>
              <a:t>r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進数の各けたを</a:t>
            </a:r>
            <a:r>
              <a:rPr lang="ja-JP" altLang="en-US" dirty="0" smtClean="0">
                <a:solidFill>
                  <a:srgbClr val="FF0000"/>
                </a:solidFill>
                <a:sym typeface="Wingdings"/>
              </a:rPr>
              <a:t>右に</a:t>
            </a:r>
            <a:r>
              <a:rPr lang="en-US" altLang="ja-JP" dirty="0" smtClean="0">
                <a:sym typeface="Wingdings"/>
              </a:rPr>
              <a:t>1</a:t>
            </a:r>
            <a:r>
              <a:rPr lang="ja-JP" altLang="en-US" dirty="0" smtClean="0">
                <a:sym typeface="Wingdings"/>
              </a:rPr>
              <a:t>けたずらすと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1/r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倍になる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</a:t>
            </a:r>
            <a:r>
              <a:rPr lang="ja-JP" altLang="en-US" dirty="0" smtClean="0"/>
              <a:t>例：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進数で</a:t>
            </a:r>
            <a:r>
              <a:rPr lang="en-US" altLang="ja-JP" dirty="0" smtClean="0"/>
              <a:t> 1230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123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1/10</a:t>
            </a:r>
            <a:r>
              <a:rPr lang="ja-JP" altLang="en-US" dirty="0" smtClean="0">
                <a:sym typeface="Wingdings"/>
              </a:rPr>
              <a:t>倍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同様に，</a:t>
            </a:r>
            <a:r>
              <a:rPr lang="en-US" altLang="ja-JP" dirty="0" smtClean="0">
                <a:sym typeface="Wingdings"/>
              </a:rPr>
              <a:t>2</a:t>
            </a:r>
            <a:r>
              <a:rPr lang="ja-JP" altLang="en-US" dirty="0" smtClean="0">
                <a:sym typeface="Wingdings"/>
              </a:rPr>
              <a:t>進数で</a:t>
            </a:r>
            <a:r>
              <a:rPr lang="en-US" altLang="ja-JP" dirty="0" smtClean="0">
                <a:sym typeface="Wingdings"/>
              </a:rPr>
              <a:t> 1010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101 </a:t>
            </a:r>
            <a:r>
              <a:rPr lang="ja-JP" altLang="en-US" dirty="0" smtClean="0">
                <a:sym typeface="Wingdings"/>
              </a:rPr>
              <a:t>にすると</a:t>
            </a:r>
            <a:r>
              <a:rPr lang="en-US" altLang="ja-JP" dirty="0" smtClean="0">
                <a:sym typeface="Wingdings"/>
              </a:rPr>
              <a:t>½</a:t>
            </a:r>
            <a:r>
              <a:rPr lang="ja-JP" altLang="en-US" dirty="0" smtClean="0">
                <a:sym typeface="Wingdings"/>
              </a:rPr>
              <a:t>倍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この性質を使うと，一番下のけたの値を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調べることが出来る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例：</a:t>
            </a:r>
            <a:r>
              <a:rPr lang="en-US" altLang="ja-JP" dirty="0" smtClean="0">
                <a:sym typeface="Wingdings"/>
              </a:rPr>
              <a:t>3456 / 10 = 345</a:t>
            </a:r>
            <a:r>
              <a:rPr lang="ja-JP" altLang="en-US" dirty="0" smtClean="0">
                <a:sym typeface="Wingdings"/>
              </a:rPr>
              <a:t>，余り</a:t>
            </a:r>
            <a:r>
              <a:rPr lang="en-US" altLang="ja-JP" dirty="0" smtClean="0">
                <a:sym typeface="Wingdings"/>
              </a:rPr>
              <a:t> 6 </a:t>
            </a:r>
            <a:r>
              <a:rPr lang="ja-JP" altLang="en-US" dirty="0" smtClean="0">
                <a:sym typeface="Wingdings"/>
              </a:rPr>
              <a:t>となる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同様に，</a:t>
            </a:r>
            <a:r>
              <a:rPr lang="en-US" altLang="ja-JP" dirty="0" smtClean="0">
                <a:sym typeface="Wingdings"/>
              </a:rPr>
              <a:t>1101 </a:t>
            </a:r>
            <a:r>
              <a:rPr lang="ja-JP" altLang="en-US" dirty="0" smtClean="0">
                <a:sym typeface="Wingdings"/>
              </a:rPr>
              <a:t>を</a:t>
            </a:r>
            <a:r>
              <a:rPr lang="en-US" altLang="ja-JP" dirty="0" smtClean="0">
                <a:sym typeface="Wingdings"/>
              </a:rPr>
              <a:t> ½ </a:t>
            </a:r>
            <a:r>
              <a:rPr lang="ja-JP" altLang="en-US" dirty="0" smtClean="0">
                <a:sym typeface="Wingdings"/>
              </a:rPr>
              <a:t>倍すると，</a:t>
            </a:r>
            <a:r>
              <a:rPr lang="en-US" altLang="ja-JP" dirty="0" smtClean="0">
                <a:sym typeface="Wingdings"/>
              </a:rPr>
              <a:t>110  </a:t>
            </a:r>
            <a:r>
              <a:rPr lang="ja-JP" altLang="en-US" dirty="0" smtClean="0">
                <a:sym typeface="Wingdings"/>
              </a:rPr>
              <a:t>余り</a:t>
            </a:r>
            <a:r>
              <a:rPr lang="en-US" altLang="ja-JP" dirty="0" smtClean="0">
                <a:sym typeface="Wingdings"/>
              </a:rPr>
              <a:t> 1</a:t>
            </a:r>
          </a:p>
          <a:p>
            <a:pPr lvl="1"/>
            <a:endParaRPr lang="en-US" altLang="ja-JP" dirty="0" smtClean="0">
              <a:sym typeface="Wingding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基数変換の方法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２進数を</a:t>
            </a:r>
            <a:r>
              <a:rPr lang="en-US" altLang="ja-JP" dirty="0" smtClean="0"/>
              <a:t>10</a:t>
            </a:r>
            <a:r>
              <a:rPr lang="ja-JP" altLang="en-US" dirty="0" smtClean="0"/>
              <a:t>進数に変換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1101 = 1×2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2</a:t>
            </a:r>
            <a:r>
              <a:rPr lang="en-US" altLang="ja-JP" dirty="0" smtClean="0"/>
              <a:t>+0×2</a:t>
            </a:r>
            <a:r>
              <a:rPr lang="en-US" altLang="ja-JP" baseline="30000" dirty="0" smtClean="0"/>
              <a:t>1</a:t>
            </a:r>
            <a:r>
              <a:rPr lang="en-US" altLang="ja-JP" dirty="0" smtClean="0"/>
              <a:t>+1×2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 = 13</a:t>
            </a:r>
          </a:p>
          <a:p>
            <a:r>
              <a:rPr lang="en-US" altLang="ja-JP" dirty="0" smtClean="0"/>
              <a:t>10</a:t>
            </a:r>
            <a:r>
              <a:rPr lang="ja-JP" altLang="en-US" dirty="0" smtClean="0"/>
              <a:t>進数を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進数に変換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で割った余りを調べ，下の桁から順に並べる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13 / 2 = 6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</a:t>
            </a:r>
            <a:br>
              <a:rPr lang="en-US" altLang="ja-JP" dirty="0" smtClean="0"/>
            </a:br>
            <a:r>
              <a:rPr lang="en-US" altLang="ja-JP" dirty="0" smtClean="0"/>
              <a:t>6   / 2 = 3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0</a:t>
            </a:r>
            <a:br>
              <a:rPr lang="en-US" altLang="ja-JP" dirty="0" smtClean="0"/>
            </a:br>
            <a:r>
              <a:rPr lang="en-US" altLang="ja-JP" dirty="0" smtClean="0"/>
              <a:t>3   / 2 = 1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</a:t>
            </a:r>
            <a:br>
              <a:rPr lang="en-US" altLang="ja-JP" dirty="0" smtClean="0"/>
            </a:br>
            <a:r>
              <a:rPr lang="en-US" altLang="ja-JP" dirty="0" smtClean="0"/>
              <a:t>1   / 2 = 0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</a:t>
            </a:r>
            <a:br>
              <a:rPr lang="en-US" altLang="ja-JP" dirty="0" smtClean="0"/>
            </a:br>
            <a:r>
              <a:rPr lang="ja-JP" altLang="en-US" dirty="0" smtClean="0"/>
              <a:t>　となるので，</a:t>
            </a:r>
            <a:r>
              <a:rPr lang="en-US" altLang="ja-JP" dirty="0" smtClean="0"/>
              <a:t>13 </a:t>
            </a:r>
            <a:r>
              <a:rPr lang="ja-JP" altLang="en-US" dirty="0" smtClean="0"/>
              <a:t>は二進数では</a:t>
            </a:r>
            <a:r>
              <a:rPr lang="en-US" altLang="ja-JP" dirty="0" smtClean="0"/>
              <a:t> 1101 </a:t>
            </a:r>
            <a:r>
              <a:rPr lang="ja-JP" altLang="en-US" dirty="0" smtClean="0"/>
              <a:t>になる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これは，前のスライドの「２進数を右に１けたシフトすると</a:t>
            </a:r>
            <a:r>
              <a:rPr lang="en-US" altLang="ja-JP" dirty="0" smtClean="0"/>
              <a:t> ½ </a:t>
            </a:r>
            <a:r>
              <a:rPr lang="ja-JP" altLang="en-US" dirty="0" smtClean="0"/>
              <a:t>になる」という性質を使っている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　</a:t>
            </a:r>
            <a:r>
              <a:rPr lang="en-US" altLang="ja-JP" dirty="0" smtClean="0"/>
              <a:t>1101(13) </a:t>
            </a:r>
            <a:r>
              <a:rPr lang="ja-JP" altLang="en-US" dirty="0" smtClean="0"/>
              <a:t>を</a:t>
            </a:r>
            <a:r>
              <a:rPr lang="en-US" altLang="ja-JP" dirty="0" smtClean="0"/>
              <a:t> 2 </a:t>
            </a:r>
            <a:r>
              <a:rPr lang="ja-JP" altLang="en-US" dirty="0" smtClean="0"/>
              <a:t>で割ると</a:t>
            </a:r>
            <a:r>
              <a:rPr lang="en-US" altLang="ja-JP" dirty="0" smtClean="0"/>
              <a:t> 110(6) , </a:t>
            </a:r>
            <a:r>
              <a:rPr lang="ja-JP" altLang="en-US" dirty="0" smtClean="0"/>
              <a:t>余り</a:t>
            </a:r>
            <a:r>
              <a:rPr lang="en-US" altLang="ja-JP" dirty="0" smtClean="0"/>
              <a:t> 1 </a:t>
            </a:r>
            <a:r>
              <a:rPr lang="ja-JP" altLang="en-US" dirty="0" smtClean="0"/>
              <a:t>になる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16</a:t>
            </a:r>
            <a:r>
              <a:rPr lang="ja-JP" altLang="en-US" dirty="0" smtClean="0"/>
              <a:t>進数と</a:t>
            </a:r>
            <a:r>
              <a:rPr lang="en-US" altLang="ja-JP" dirty="0" smtClean="0"/>
              <a:t>8</a:t>
            </a:r>
            <a:r>
              <a:rPr lang="ja-JP" altLang="en-US" dirty="0" smtClean="0"/>
              <a:t>進数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10</a:t>
            </a:r>
            <a:r>
              <a:rPr lang="ja-JP" altLang="en-US" dirty="0" smtClean="0"/>
              <a:t>進数と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進数の間の変換は，</a:t>
            </a:r>
            <a:r>
              <a:rPr lang="ja-JP" altLang="en-US" u="sng" dirty="0" smtClean="0"/>
              <a:t>面倒くさい</a:t>
            </a:r>
            <a:endParaRPr lang="en-US" altLang="ja-JP" u="sng" dirty="0" smtClean="0"/>
          </a:p>
          <a:p>
            <a:pPr lvl="1"/>
            <a:r>
              <a:rPr lang="ja-JP" altLang="en-US" dirty="0" smtClean="0"/>
              <a:t>でも，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進数での表記は，長すぎる</a:t>
            </a:r>
            <a:endParaRPr lang="en-US" altLang="ja-JP" dirty="0" smtClean="0"/>
          </a:p>
          <a:p>
            <a:pPr lvl="1">
              <a:buNone/>
            </a:pP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進数を短く表現出来ないか？</a:t>
            </a: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2</a:t>
            </a:r>
            <a:r>
              <a:rPr lang="ja-JP" altLang="en-US" dirty="0" smtClean="0">
                <a:solidFill>
                  <a:srgbClr val="FF0000"/>
                </a:solidFill>
              </a:rPr>
              <a:t>進数を４桁ずつ区切って表示する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dirty="0" smtClean="0"/>
              <a:t>例：</a:t>
            </a:r>
            <a:r>
              <a:rPr lang="en-US" altLang="ja-JP" dirty="0" smtClean="0"/>
              <a:t>10110111 </a:t>
            </a: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1011 </a:t>
            </a:r>
            <a:r>
              <a:rPr lang="ja-JP" altLang="en-US" dirty="0" smtClean="0">
                <a:sym typeface="Wingdings"/>
              </a:rPr>
              <a:t>と</a:t>
            </a:r>
            <a:r>
              <a:rPr lang="en-US" altLang="ja-JP" dirty="0" smtClean="0">
                <a:sym typeface="Wingdings"/>
              </a:rPr>
              <a:t> 0111 </a:t>
            </a:r>
            <a:r>
              <a:rPr lang="ja-JP" altLang="en-US" dirty="0" smtClean="0">
                <a:sym typeface="Wingdings"/>
              </a:rPr>
              <a:t>に分け，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それぞれに記号を割り当てて表示しよう！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４桁の２進数は</a:t>
            </a:r>
            <a:r>
              <a:rPr lang="en-US" altLang="ja-JP" dirty="0" smtClean="0">
                <a:sym typeface="Wingdings"/>
              </a:rPr>
              <a:t> 0~15 </a:t>
            </a:r>
            <a:r>
              <a:rPr lang="ja-JP" altLang="en-US" dirty="0" smtClean="0">
                <a:sym typeface="Wingdings"/>
              </a:rPr>
              <a:t>の</a:t>
            </a:r>
            <a:r>
              <a:rPr lang="en-US" altLang="ja-JP" dirty="0" smtClean="0">
                <a:sym typeface="Wingdings"/>
              </a:rPr>
              <a:t> 16 </a:t>
            </a:r>
            <a:r>
              <a:rPr lang="ja-JP" altLang="en-US" dirty="0" smtClean="0">
                <a:sym typeface="Wingdings"/>
              </a:rPr>
              <a:t>通りなので，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数字（</a:t>
            </a:r>
            <a:r>
              <a:rPr lang="en-US" altLang="ja-JP" dirty="0" smtClean="0">
                <a:sym typeface="Wingdings"/>
              </a:rPr>
              <a:t>0〜9) </a:t>
            </a:r>
            <a:r>
              <a:rPr lang="ja-JP" altLang="en-US" dirty="0" smtClean="0">
                <a:sym typeface="Wingdings"/>
              </a:rPr>
              <a:t>では足りない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</a:t>
            </a:r>
            <a:r>
              <a:rPr lang="en-US" altLang="ja-JP" dirty="0" smtClean="0">
                <a:sym typeface="Wingdings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sym typeface="Wingdings"/>
              </a:rPr>
              <a:t>A~F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を</a:t>
            </a:r>
            <a:r>
              <a:rPr lang="en-US" altLang="ja-JP" dirty="0" smtClean="0">
                <a:sym typeface="Wingdings"/>
              </a:rPr>
              <a:t> 1010 (10)</a:t>
            </a:r>
            <a:r>
              <a:rPr lang="en-US" altLang="ja-JP" baseline="-25000" dirty="0" smtClean="0">
                <a:sym typeface="Wingdings"/>
              </a:rPr>
              <a:t>10</a:t>
            </a:r>
            <a:r>
              <a:rPr lang="en-US" altLang="ja-JP" dirty="0" smtClean="0">
                <a:sym typeface="Wingdings"/>
              </a:rPr>
              <a:t> 〜 1111 (15)</a:t>
            </a:r>
            <a:r>
              <a:rPr lang="en-US" altLang="ja-JP" baseline="-25000" dirty="0" smtClean="0">
                <a:sym typeface="Wingdings"/>
              </a:rPr>
              <a:t> 10</a:t>
            </a:r>
            <a:r>
              <a:rPr lang="en-US" altLang="ja-JP" dirty="0" smtClean="0">
                <a:sym typeface="Wingdings"/>
              </a:rPr>
              <a:t> </a:t>
            </a:r>
            <a:r>
              <a:rPr lang="ja-JP" altLang="en-US" dirty="0" smtClean="0">
                <a:sym typeface="Wingdings"/>
              </a:rPr>
              <a:t>に割り当て．</a:t>
            </a:r>
            <a:r>
              <a:rPr lang="en-US" altLang="ja-JP" dirty="0" smtClean="0">
                <a:sym typeface="Wingdings"/>
              </a:rPr>
              <a:t/>
            </a:r>
            <a:br>
              <a:rPr lang="en-US" altLang="ja-JP" dirty="0" smtClean="0">
                <a:sym typeface="Wingdings"/>
              </a:rPr>
            </a:br>
            <a:r>
              <a:rPr lang="ja-JP" altLang="en-US" dirty="0" smtClean="0">
                <a:sym typeface="Wingdings"/>
              </a:rPr>
              <a:t>　</a:t>
            </a:r>
            <a:r>
              <a:rPr lang="en-US" altLang="ja-JP" dirty="0" smtClean="0">
                <a:sym typeface="Wingdings"/>
              </a:rPr>
              <a:t>10110111 </a:t>
            </a:r>
            <a:r>
              <a:rPr lang="ja-JP" altLang="en-US" dirty="0" smtClean="0">
                <a:sym typeface="Wingdings"/>
              </a:rPr>
              <a:t>は</a:t>
            </a:r>
            <a:r>
              <a:rPr lang="en-US" altLang="ja-JP" dirty="0" smtClean="0">
                <a:sym typeface="Wingdings"/>
              </a:rPr>
              <a:t> B7 </a:t>
            </a:r>
            <a:r>
              <a:rPr lang="ja-JP" altLang="en-US" dirty="0" smtClean="0">
                <a:sym typeface="Wingdings"/>
              </a:rPr>
              <a:t>と表現出来る</a:t>
            </a:r>
            <a:endParaRPr lang="en-US" altLang="ja-JP" dirty="0" smtClean="0">
              <a:sym typeface="Wingdings"/>
            </a:endParaRPr>
          </a:p>
          <a:p>
            <a:r>
              <a:rPr lang="ja-JP" altLang="en-US" dirty="0" smtClean="0">
                <a:sym typeface="Wingdings"/>
              </a:rPr>
              <a:t>これは，１６進数である．</a:t>
            </a:r>
            <a:endParaRPr lang="en-US" altLang="ja-JP" dirty="0" smtClean="0">
              <a:sym typeface="Wingdings"/>
            </a:endParaRPr>
          </a:p>
          <a:p>
            <a:pPr lvl="1"/>
            <a:r>
              <a:rPr lang="ja-JP" altLang="en-US" dirty="0" smtClean="0">
                <a:sym typeface="Wingdings"/>
              </a:rPr>
              <a:t>２進数を４桁ずつ区切っているので，</a:t>
            </a:r>
            <a:r>
              <a:rPr lang="en-US" altLang="ja-JP" dirty="0" smtClean="0">
                <a:sym typeface="Wingdings"/>
              </a:rPr>
              <a:t>2</a:t>
            </a:r>
            <a:r>
              <a:rPr lang="en-US" altLang="ja-JP" baseline="30000" dirty="0" smtClean="0">
                <a:sym typeface="Wingdings"/>
              </a:rPr>
              <a:t>4</a:t>
            </a:r>
            <a:r>
              <a:rPr lang="en-US" altLang="ja-JP" dirty="0" smtClean="0">
                <a:sym typeface="Wingdings"/>
              </a:rPr>
              <a:t> = 16</a:t>
            </a:r>
          </a:p>
          <a:p>
            <a:pPr lvl="1"/>
            <a:r>
              <a:rPr lang="en-US" altLang="ja-JP" dirty="0" smtClean="0">
                <a:sym typeface="Wingdings"/>
              </a:rPr>
              <a:t>B7 = B(11)×16</a:t>
            </a:r>
            <a:r>
              <a:rPr lang="en-US" altLang="ja-JP" baseline="30000" dirty="0" smtClean="0">
                <a:sym typeface="Wingdings"/>
              </a:rPr>
              <a:t>1</a:t>
            </a:r>
            <a:r>
              <a:rPr lang="en-US" altLang="ja-JP" dirty="0" smtClean="0">
                <a:sym typeface="Wingdings"/>
              </a:rPr>
              <a:t>+7×16</a:t>
            </a:r>
            <a:r>
              <a:rPr lang="en-US" altLang="ja-JP" baseline="30000" dirty="0" smtClean="0">
                <a:sym typeface="Wingdings"/>
              </a:rPr>
              <a:t>0</a:t>
            </a:r>
            <a:r>
              <a:rPr lang="en-US" altLang="ja-JP" dirty="0" smtClean="0">
                <a:sym typeface="Wingdings"/>
              </a:rPr>
              <a:t> = 183</a:t>
            </a:r>
            <a:endParaRPr lang="en-US" altLang="ja-JP" dirty="0" smtClean="0"/>
          </a:p>
          <a:p>
            <a:endParaRPr lang="ja-JP" altLang="en-US" dirty="0"/>
          </a:p>
        </p:txBody>
      </p:sp>
      <p:sp>
        <p:nvSpPr>
          <p:cNvPr id="4" name="メモ 3"/>
          <p:cNvSpPr/>
          <p:nvPr/>
        </p:nvSpPr>
        <p:spPr>
          <a:xfrm>
            <a:off x="2180867" y="5286697"/>
            <a:ext cx="613133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進数の</a:t>
            </a:r>
            <a:r>
              <a:rPr kumimoji="1" lang="en-US" altLang="ja-JP" dirty="0" smtClean="0"/>
              <a:t> 83 </a:t>
            </a:r>
            <a:r>
              <a:rPr kumimoji="1" lang="ja-JP" altLang="en-US" dirty="0" smtClean="0"/>
              <a:t>について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8bit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 2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</a:t>
            </a:r>
            <a:r>
              <a:rPr lang="ja-JP" altLang="en-US" dirty="0" smtClean="0"/>
              <a:t>桁の</a:t>
            </a:r>
            <a:r>
              <a:rPr lang="en-US" altLang="ja-JP" dirty="0"/>
              <a:t>1</a:t>
            </a:r>
            <a:r>
              <a:rPr lang="en-US" altLang="ja-JP" dirty="0" smtClean="0"/>
              <a:t>6</a:t>
            </a:r>
            <a:r>
              <a:rPr lang="ja-JP" altLang="en-US" dirty="0" smtClean="0"/>
              <a:t>進数で表わせ．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2</a:t>
            </a:r>
            <a:r>
              <a:rPr lang="ja-JP" altLang="en-US" dirty="0" smtClean="0"/>
              <a:t>進数の</a:t>
            </a:r>
            <a:r>
              <a:rPr lang="en-US" altLang="ja-JP" dirty="0" smtClean="0"/>
              <a:t> 01101011 </a:t>
            </a:r>
            <a:r>
              <a:rPr lang="ja-JP" altLang="en-US" dirty="0" smtClean="0"/>
              <a:t>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16</a:t>
            </a:r>
            <a:r>
              <a:rPr lang="ja-JP" altLang="en-US" dirty="0" smtClean="0"/>
              <a:t>進数で表わせ．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16</a:t>
            </a:r>
            <a:r>
              <a:rPr lang="ja-JP" altLang="en-US" dirty="0" smtClean="0"/>
              <a:t>進数の</a:t>
            </a:r>
            <a:r>
              <a:rPr lang="en-US" altLang="ja-JP" dirty="0" smtClean="0"/>
              <a:t> 7D </a:t>
            </a:r>
            <a:r>
              <a:rPr lang="ja-JP" altLang="en-US" dirty="0" smtClean="0"/>
              <a:t>について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8bit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2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10</a:t>
            </a:r>
            <a:r>
              <a:rPr lang="ja-JP" altLang="en-US" dirty="0" smtClean="0"/>
              <a:t>進数で表せ．</a:t>
            </a:r>
            <a:endParaRPr lang="en-US" altLang="ja-JP" dirty="0" smtClean="0"/>
          </a:p>
          <a:p>
            <a:pPr lvl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04609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負の数の表現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8bit(1byte)</a:t>
            </a:r>
            <a:r>
              <a:rPr lang="ja-JP" altLang="en-US" dirty="0" smtClean="0"/>
              <a:t>の２進数は，</a:t>
            </a:r>
            <a:r>
              <a:rPr lang="en-US" altLang="ja-JP" dirty="0" smtClean="0"/>
              <a:t>0~255 </a:t>
            </a:r>
            <a:r>
              <a:rPr lang="ja-JP" altLang="en-US" dirty="0" smtClean="0"/>
              <a:t>を表現出来る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と正の値しか表現出来ない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マイナス</a:t>
            </a:r>
            <a:r>
              <a:rPr lang="en-US" altLang="ja-JP" dirty="0" smtClean="0"/>
              <a:t>(-) </a:t>
            </a:r>
            <a:r>
              <a:rPr lang="ja-JP" altLang="en-US" dirty="0" smtClean="0"/>
              <a:t>の記号を表現出来ないか？</a:t>
            </a:r>
            <a:endParaRPr lang="en-US" altLang="ja-JP" dirty="0" smtClean="0"/>
          </a:p>
          <a:p>
            <a:r>
              <a:rPr lang="ja-JP" altLang="en-US" dirty="0" smtClean="0"/>
              <a:t>アイディア１：絶対値表現（</a:t>
            </a:r>
            <a:r>
              <a:rPr lang="ja-JP" altLang="en-US" dirty="0" smtClean="0">
                <a:solidFill>
                  <a:srgbClr val="FF0000"/>
                </a:solidFill>
              </a:rPr>
              <a:t>符号による方法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の表現が二通りできてしまう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00000000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+0</a:t>
            </a:r>
            <a:br>
              <a:rPr lang="en-US" altLang="ja-JP" dirty="0" smtClean="0"/>
            </a:br>
            <a:r>
              <a:rPr lang="en-US" altLang="ja-JP" dirty="0" smtClean="0"/>
              <a:t>10000000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 -0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05955"/>
              </p:ext>
            </p:extLst>
          </p:nvPr>
        </p:nvGraphicFramePr>
        <p:xfrm>
          <a:off x="3613089" y="330912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1600048" y="3309120"/>
            <a:ext cx="1520581" cy="1080000"/>
          </a:xfrm>
          <a:prstGeom prst="wedgeRoundRectCallout">
            <a:avLst>
              <a:gd name="adj1" fmla="val 87690"/>
              <a:gd name="adj2" fmla="val -311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符号ビット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 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+</a:t>
            </a: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 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7" name="右中かっこ 6"/>
          <p:cNvSpPr/>
          <p:nvPr/>
        </p:nvSpPr>
        <p:spPr>
          <a:xfrm rot="5400000">
            <a:off x="5312779" y="2399150"/>
            <a:ext cx="509740" cy="3071360"/>
          </a:xfrm>
          <a:prstGeom prst="rightBrace">
            <a:avLst>
              <a:gd name="adj1" fmla="val 8333"/>
              <a:gd name="adj2" fmla="val 49437"/>
            </a:avLst>
          </a:prstGeom>
          <a:ln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43173" y="41897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メイリオ"/>
                <a:ea typeface="メイリオ"/>
                <a:cs typeface="メイリオ"/>
              </a:rPr>
              <a:t>数の絶対値</a:t>
            </a:r>
            <a:endParaRPr kumimoji="1" lang="ja-JP" altLang="en-US" sz="2400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9" name="メモ 8"/>
          <p:cNvSpPr/>
          <p:nvPr/>
        </p:nvSpPr>
        <p:spPr>
          <a:xfrm>
            <a:off x="5096403" y="2443258"/>
            <a:ext cx="702282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04663" y="3322575"/>
            <a:ext cx="155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進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数の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-54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負の数の表現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アイディア</a:t>
            </a:r>
            <a:r>
              <a:rPr lang="en-US" altLang="ja-JP" dirty="0" smtClean="0"/>
              <a:t>2</a:t>
            </a:r>
            <a:r>
              <a:rPr lang="ja-JP" altLang="en-US" dirty="0" smtClean="0"/>
              <a:t>：</a:t>
            </a:r>
            <a:r>
              <a:rPr lang="ja-JP" altLang="en-US" dirty="0" smtClean="0">
                <a:solidFill>
                  <a:srgbClr val="FF0000"/>
                </a:solidFill>
              </a:rPr>
              <a:t>１の補数表現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問題点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0</a:t>
            </a:r>
            <a:r>
              <a:rPr lang="ja-JP" altLang="en-US" dirty="0" smtClean="0"/>
              <a:t>の表現が二通りできてしまう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00000000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+0</a:t>
            </a:r>
            <a:br>
              <a:rPr lang="en-US" altLang="ja-JP" dirty="0" smtClean="0"/>
            </a:br>
            <a:r>
              <a:rPr lang="en-US" altLang="ja-JP" dirty="0" smtClean="0"/>
              <a:t>11111111 </a:t>
            </a:r>
            <a:r>
              <a:rPr lang="ja-JP" altLang="en-US" dirty="0" smtClean="0"/>
              <a:t>・・・</a:t>
            </a:r>
            <a:r>
              <a:rPr lang="en-US" altLang="ja-JP" dirty="0" smtClean="0"/>
              <a:t> -0</a:t>
            </a:r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09268"/>
              </p:ext>
            </p:extLst>
          </p:nvPr>
        </p:nvGraphicFramePr>
        <p:xfrm>
          <a:off x="3915477" y="266180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角丸四角形吹き出し 5"/>
          <p:cNvSpPr/>
          <p:nvPr/>
        </p:nvSpPr>
        <p:spPr>
          <a:xfrm>
            <a:off x="1902436" y="2661800"/>
            <a:ext cx="1520581" cy="1080000"/>
          </a:xfrm>
          <a:prstGeom prst="wedgeRoundRectCallout">
            <a:avLst>
              <a:gd name="adj1" fmla="val 87690"/>
              <a:gd name="adj2" fmla="val -3110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符号ビット</a:t>
            </a:r>
            <a:endParaRPr kumimoji="1" lang="en-US" altLang="ja-JP" dirty="0" smtClean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  <a:p>
            <a:pPr algn="ctr"/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 </a:t>
            </a:r>
            <a:r>
              <a:rPr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+</a:t>
            </a:r>
          </a:p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 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なら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 -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/>
        </p:nvGraphicFramePr>
        <p:xfrm>
          <a:off x="3915477" y="1607720"/>
          <a:ext cx="349024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  <a:gridCol w="436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1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メイリオ"/>
                          <a:ea typeface="メイリオ"/>
                          <a:cs typeface="メイリオ"/>
                        </a:rPr>
                        <a:t>0</a:t>
                      </a:r>
                      <a:endParaRPr kumimoji="1" lang="ja-JP" altLang="en-US" dirty="0">
                        <a:latin typeface="メイリオ"/>
                        <a:ea typeface="メイリオ"/>
                        <a:cs typeface="メイリオ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下矢印 9"/>
          <p:cNvSpPr/>
          <p:nvPr/>
        </p:nvSpPr>
        <p:spPr>
          <a:xfrm>
            <a:off x="3915477" y="2090880"/>
            <a:ext cx="3490240" cy="467240"/>
          </a:xfrm>
          <a:prstGeom prst="downArrow">
            <a:avLst>
              <a:gd name="adj1" fmla="val 76494"/>
              <a:gd name="adj2" fmla="val 50000"/>
            </a:avLst>
          </a:prstGeom>
          <a:solidFill>
            <a:srgbClr val="DBE7B6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0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と</a:t>
            </a:r>
            <a:r>
              <a:rPr kumimoji="1" lang="en-US" altLang="ja-JP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1</a:t>
            </a:r>
            <a:r>
              <a:rPr kumimoji="1" lang="ja-JP" altLang="en-US" dirty="0" smtClean="0">
                <a:solidFill>
                  <a:srgbClr val="000000"/>
                </a:solidFill>
                <a:latin typeface="メイリオ"/>
                <a:ea typeface="メイリオ"/>
                <a:cs typeface="メイリオ"/>
              </a:rPr>
              <a:t>を反転</a:t>
            </a:r>
            <a:endParaRPr kumimoji="1" lang="ja-JP" altLang="en-US" dirty="0">
              <a:solidFill>
                <a:srgbClr val="000000"/>
              </a:solidFill>
              <a:latin typeface="メイリオ"/>
              <a:ea typeface="メイリオ"/>
              <a:cs typeface="メイリオ"/>
            </a:endParaRPr>
          </a:p>
        </p:txBody>
      </p:sp>
      <p:sp>
        <p:nvSpPr>
          <p:cNvPr id="8" name="メモ 7"/>
          <p:cNvSpPr/>
          <p:nvPr/>
        </p:nvSpPr>
        <p:spPr>
          <a:xfrm>
            <a:off x="3035559" y="1101410"/>
            <a:ext cx="1267500" cy="369331"/>
          </a:xfrm>
          <a:prstGeom prst="foldedCorner">
            <a:avLst/>
          </a:prstGeom>
          <a:solidFill>
            <a:srgbClr val="FDFF9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71506" y="2661800"/>
            <a:ext cx="1552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進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数の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-54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71506" y="1607720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10</a:t>
            </a:r>
            <a:r>
              <a:rPr lang="ja-JP" altLang="en-US" dirty="0" smtClean="0">
                <a:latin typeface="メイリオ"/>
                <a:ea typeface="メイリオ"/>
                <a:cs typeface="メイリオ"/>
              </a:rPr>
              <a:t>進</a:t>
            </a:r>
            <a:r>
              <a:rPr kumimoji="1" lang="ja-JP" altLang="en-US" dirty="0" smtClean="0">
                <a:latin typeface="メイリオ"/>
                <a:ea typeface="メイリオ"/>
                <a:cs typeface="メイリオ"/>
              </a:rPr>
              <a:t>数の</a:t>
            </a:r>
            <a:r>
              <a:rPr kumimoji="1" lang="en-US" altLang="ja-JP" dirty="0" smtClean="0">
                <a:latin typeface="メイリオ"/>
                <a:ea typeface="メイリオ"/>
                <a:cs typeface="メイリオ"/>
              </a:rPr>
              <a:t>54</a:t>
            </a:r>
            <a:endParaRPr kumimoji="1" lang="ja-JP" altLang="en-US" dirty="0">
              <a:latin typeface="メイリオ"/>
              <a:ea typeface="メイリオ"/>
              <a:cs typeface="メイリオ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リゾート">
  <a:themeElements>
    <a:clrScheme name="リゾート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リゾート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リゾート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リゾート.thmx</Template>
  <TotalTime>921</TotalTime>
  <Words>1242</Words>
  <Application>Microsoft Macintosh PowerPoint</Application>
  <PresentationFormat>画面に合わせる (4:3)</PresentationFormat>
  <Paragraphs>321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リゾート</vt:lpstr>
      <vt:lpstr>コンピュータ基礎(5)</vt:lpstr>
      <vt:lpstr>数の表現（書き方）</vt:lpstr>
      <vt:lpstr>基数法とは？</vt:lpstr>
      <vt:lpstr>基数法の性質</vt:lpstr>
      <vt:lpstr>基数変換の方法</vt:lpstr>
      <vt:lpstr>16進数と8進数</vt:lpstr>
      <vt:lpstr>例題</vt:lpstr>
      <vt:lpstr>負の数の表現</vt:lpstr>
      <vt:lpstr>負の数の表現</vt:lpstr>
      <vt:lpstr>負の数の表現</vt:lpstr>
      <vt:lpstr>例題(1)</vt:lpstr>
      <vt:lpstr>例題(2)</vt:lpstr>
      <vt:lpstr>0の２の補数を計算してみる</vt:lpstr>
      <vt:lpstr>なぜ引き算ができるのか？(1)</vt:lpstr>
      <vt:lpstr>なぜ引き算ができるのか？(2)</vt:lpstr>
      <vt:lpstr>小数の表現(1)</vt:lpstr>
      <vt:lpstr>例題</vt:lpstr>
      <vt:lpstr>浮動小数点数</vt:lpstr>
      <vt:lpstr>浮動小数点数の規格</vt:lpstr>
      <vt:lpstr>10進数の表現</vt:lpstr>
      <vt:lpstr>文字コード</vt:lpstr>
      <vt:lpstr>ASCII コード/ JISコード</vt:lpstr>
      <vt:lpstr>例題</vt:lpstr>
      <vt:lpstr>漢字コード</vt:lpstr>
    </vt:vector>
  </TitlesOfParts>
  <Company>大阪大学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情報社会と コミュニケーションネットワーク</dc:title>
  <dc:creator>日浦 慎作</dc:creator>
  <cp:lastModifiedBy>日浦 慎作</cp:lastModifiedBy>
  <cp:revision>43</cp:revision>
  <dcterms:created xsi:type="dcterms:W3CDTF">2010-06-22T06:12:13Z</dcterms:created>
  <dcterms:modified xsi:type="dcterms:W3CDTF">2012-05-07T06:06:10Z</dcterms:modified>
</cp:coreProperties>
</file>