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5" r:id="rId1"/>
  </p:sldMasterIdLst>
  <p:notesMasterIdLst>
    <p:notesMasterId r:id="rId24"/>
  </p:notesMasterIdLst>
  <p:sldIdLst>
    <p:sldId id="256" r:id="rId2"/>
    <p:sldId id="260" r:id="rId3"/>
    <p:sldId id="275" r:id="rId4"/>
    <p:sldId id="262" r:id="rId5"/>
    <p:sldId id="259" r:id="rId6"/>
    <p:sldId id="276" r:id="rId7"/>
    <p:sldId id="263" r:id="rId8"/>
    <p:sldId id="277" r:id="rId9"/>
    <p:sldId id="278" r:id="rId10"/>
    <p:sldId id="279" r:id="rId11"/>
    <p:sldId id="264" r:id="rId12"/>
    <p:sldId id="265" r:id="rId13"/>
    <p:sldId id="267" r:id="rId14"/>
    <p:sldId id="266" r:id="rId15"/>
    <p:sldId id="269" r:id="rId16"/>
    <p:sldId id="271" r:id="rId17"/>
    <p:sldId id="281" r:id="rId18"/>
    <p:sldId id="272" r:id="rId19"/>
    <p:sldId id="274" r:id="rId20"/>
    <p:sldId id="273" r:id="rId21"/>
    <p:sldId id="282" r:id="rId22"/>
    <p:sldId id="283" r:id="rId23"/>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E56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淡色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523" autoAdjust="0"/>
  </p:normalViewPr>
  <p:slideViewPr>
    <p:cSldViewPr snapToGrid="0" snapToObjects="1">
      <p:cViewPr varScale="1">
        <p:scale>
          <a:sx n="47" d="100"/>
          <a:sy n="47" d="100"/>
        </p:scale>
        <p:origin x="-1272" y="-112"/>
      </p:cViewPr>
      <p:guideLst>
        <p:guide orient="horz" pos="2253"/>
        <p:guide pos="2880"/>
      </p:guideLst>
    </p:cSldViewPr>
  </p:slideViewPr>
  <p:notesTextViewPr>
    <p:cViewPr>
      <p:scale>
        <a:sx n="100" d="100"/>
        <a:sy n="100" d="100"/>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1F80BD-48A9-BC47-8389-D501CFBD0E5F}" type="datetimeFigureOut">
              <a:rPr lang="ja-JP" altLang="en-US" smtClean="0"/>
              <a:pPr/>
              <a:t>11/07/06</a:t>
            </a:fld>
            <a:endParaRPr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15F211-8658-A242-B46D-3672D235F572}" type="slidenum">
              <a:rPr lang="ja-JP" altLang="en-US" smtClean="0"/>
              <a:pPr/>
              <a:t>‹#›</a:t>
            </a:fld>
            <a:endParaRPr lang="ja-JP" altLang="en-US"/>
          </a:p>
        </p:txBody>
      </p:sp>
    </p:spTree>
    <p:extLst>
      <p:ext uri="{BB962C8B-B14F-4D97-AF65-F5344CB8AC3E}">
        <p14:creationId xmlns:p14="http://schemas.microsoft.com/office/powerpoint/2010/main" val="203121383"/>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30" name="日付プレースホルダ 29"/>
          <p:cNvSpPr>
            <a:spLocks noGrp="1"/>
          </p:cNvSpPr>
          <p:nvPr>
            <p:ph type="dt" sz="half" idx="10"/>
          </p:nvPr>
        </p:nvSpPr>
        <p:spPr>
          <a:xfrm>
            <a:off x="457200" y="6356350"/>
            <a:ext cx="2133600" cy="365125"/>
          </a:xfrm>
          <a:prstGeom prst="rect">
            <a:avLst/>
          </a:prstGeom>
        </p:spPr>
        <p:txBody>
          <a:bodyPr/>
          <a:lstStyle/>
          <a:p>
            <a:fld id="{C699CB88-5E1A-4FAC-892A-60949ACB1F6F}" type="datetimeFigureOut">
              <a:rPr lang="en-US" altLang="ja-JP" smtClean="0"/>
              <a:pPr/>
              <a:t>11/07/06</a:t>
            </a:fld>
            <a:endParaRPr lang="en-US"/>
          </a:p>
        </p:txBody>
      </p:sp>
      <p:sp>
        <p:nvSpPr>
          <p:cNvPr id="19" name="フッター プレースホルダ 18"/>
          <p:cNvSpPr>
            <a:spLocks noGrp="1"/>
          </p:cNvSpPr>
          <p:nvPr>
            <p:ph type="ftr" sz="quarter" idx="11"/>
          </p:nvPr>
        </p:nvSpPr>
        <p:spPr>
          <a:xfrm>
            <a:off x="2667000" y="6356350"/>
            <a:ext cx="3352800" cy="365125"/>
          </a:xfrm>
          <a:prstGeom prst="rect">
            <a:avLst/>
          </a:prstGeom>
        </p:spPr>
        <p:txBody>
          <a:bodyPr/>
          <a:lstStyle/>
          <a:p>
            <a:endParaRPr kumimoji="0" lang="en-US"/>
          </a:p>
        </p:txBody>
      </p:sp>
      <p:sp>
        <p:nvSpPr>
          <p:cNvPr id="27" name="スライド番号プレースホルダ 26"/>
          <p:cNvSpPr>
            <a:spLocks noGrp="1"/>
          </p:cNvSpPr>
          <p:nvPr>
            <p:ph type="sldNum" sz="quarter" idx="12"/>
          </p:nvPr>
        </p:nvSpPr>
        <p:spPr>
          <a:xfrm>
            <a:off x="7924800" y="6356350"/>
            <a:ext cx="762000" cy="365125"/>
          </a:xfrm>
          <a:prstGeom prst="rect">
            <a:avLst/>
          </a:prstGeom>
        </p:spPr>
        <p:txBody>
          <a:bodyPr/>
          <a:lstStyle/>
          <a:p>
            <a:fld id="{91974DF9-AD47-4691-BA21-BBFCE3637A9A}"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fld id="{82BB7D2C-969C-4044-8AE9-730685547536}" type="datetimeFigureOut">
              <a:rPr lang="ja-JP" altLang="en-US" smtClean="0"/>
              <a:pPr/>
              <a:t>11/07/06</a:t>
            </a:fld>
            <a:endParaRPr lang="ja-JP" altLang="en-US"/>
          </a:p>
        </p:txBody>
      </p:sp>
      <p:sp>
        <p:nvSpPr>
          <p:cNvPr id="5" name="フッター プレースホルダ 4"/>
          <p:cNvSpPr>
            <a:spLocks noGrp="1"/>
          </p:cNvSpPr>
          <p:nvPr>
            <p:ph type="ftr" sz="quarter" idx="11"/>
          </p:nvPr>
        </p:nvSpPr>
        <p:spPr>
          <a:xfrm>
            <a:off x="2667000" y="6356350"/>
            <a:ext cx="3352800" cy="365125"/>
          </a:xfrm>
          <a:prstGeom prst="rect">
            <a:avLst/>
          </a:prstGeom>
        </p:spPr>
        <p:txBody>
          <a:bodyPr/>
          <a:lstStyle/>
          <a:p>
            <a:endParaRPr lang="ja-JP" altLang="en-US"/>
          </a:p>
        </p:txBody>
      </p:sp>
      <p:sp>
        <p:nvSpPr>
          <p:cNvPr id="6" name="スライド番号プレースホルダ 5"/>
          <p:cNvSpPr>
            <a:spLocks noGrp="1"/>
          </p:cNvSpPr>
          <p:nvPr>
            <p:ph type="sldNum" sz="quarter" idx="12"/>
          </p:nvPr>
        </p:nvSpPr>
        <p:spPr>
          <a:xfrm>
            <a:off x="7924800" y="6356350"/>
            <a:ext cx="762000" cy="365125"/>
          </a:xfrm>
          <a:prstGeom prst="rect">
            <a:avLst/>
          </a:prstGeom>
        </p:spPr>
        <p:txBody>
          <a:bodyPr/>
          <a:lstStyle/>
          <a:p>
            <a:fld id="{FC77A448-D91D-B345-9D65-93362F79EBC3}"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1"/>
            <a:ext cx="2057400" cy="5211763"/>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914401"/>
            <a:ext cx="6019800" cy="5211763"/>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fld id="{82BB7D2C-969C-4044-8AE9-730685547536}" type="datetimeFigureOut">
              <a:rPr lang="ja-JP" altLang="en-US" smtClean="0"/>
              <a:pPr/>
              <a:t>11/07/06</a:t>
            </a:fld>
            <a:endParaRPr lang="ja-JP" altLang="en-US"/>
          </a:p>
        </p:txBody>
      </p:sp>
      <p:sp>
        <p:nvSpPr>
          <p:cNvPr id="5" name="フッター プレースホルダ 4"/>
          <p:cNvSpPr>
            <a:spLocks noGrp="1"/>
          </p:cNvSpPr>
          <p:nvPr>
            <p:ph type="ftr" sz="quarter" idx="11"/>
          </p:nvPr>
        </p:nvSpPr>
        <p:spPr>
          <a:xfrm>
            <a:off x="2667000" y="6356350"/>
            <a:ext cx="3352800" cy="365125"/>
          </a:xfrm>
          <a:prstGeom prst="rect">
            <a:avLst/>
          </a:prstGeom>
        </p:spPr>
        <p:txBody>
          <a:bodyPr/>
          <a:lstStyle/>
          <a:p>
            <a:endParaRPr lang="ja-JP" altLang="en-US"/>
          </a:p>
        </p:txBody>
      </p:sp>
      <p:sp>
        <p:nvSpPr>
          <p:cNvPr id="6" name="スライド番号プレースホルダ 5"/>
          <p:cNvSpPr>
            <a:spLocks noGrp="1"/>
          </p:cNvSpPr>
          <p:nvPr>
            <p:ph type="sldNum" sz="quarter" idx="12"/>
          </p:nvPr>
        </p:nvSpPr>
        <p:spPr>
          <a:xfrm>
            <a:off x="7924800" y="6356350"/>
            <a:ext cx="762000" cy="365125"/>
          </a:xfrm>
          <a:prstGeom prst="rect">
            <a:avLst/>
          </a:prstGeom>
        </p:spPr>
        <p:txBody>
          <a:bodyPr/>
          <a:lstStyle/>
          <a:p>
            <a:fld id="{FC77A448-D91D-B345-9D65-93362F79EBC3}"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fld id="{82BB7D2C-969C-4044-8AE9-730685547536}" type="datetimeFigureOut">
              <a:rPr lang="ja-JP" altLang="en-US" smtClean="0"/>
              <a:pPr/>
              <a:t>11/07/06</a:t>
            </a:fld>
            <a:endParaRPr lang="ja-JP" altLang="en-US"/>
          </a:p>
        </p:txBody>
      </p:sp>
      <p:sp>
        <p:nvSpPr>
          <p:cNvPr id="5" name="フッター プレースホルダ 4"/>
          <p:cNvSpPr>
            <a:spLocks noGrp="1"/>
          </p:cNvSpPr>
          <p:nvPr>
            <p:ph type="ftr" sz="quarter" idx="11"/>
          </p:nvPr>
        </p:nvSpPr>
        <p:spPr>
          <a:xfrm>
            <a:off x="2667000" y="6356350"/>
            <a:ext cx="3352800" cy="365125"/>
          </a:xfrm>
          <a:prstGeom prst="rect">
            <a:avLst/>
          </a:prstGeom>
        </p:spPr>
        <p:txBody>
          <a:bodyPr/>
          <a:lstStyle/>
          <a:p>
            <a:endParaRPr lang="ja-JP" altLang="en-US"/>
          </a:p>
        </p:txBody>
      </p:sp>
      <p:sp>
        <p:nvSpPr>
          <p:cNvPr id="6" name="スライド番号プレースホルダ 5"/>
          <p:cNvSpPr>
            <a:spLocks noGrp="1"/>
          </p:cNvSpPr>
          <p:nvPr>
            <p:ph type="sldNum" sz="quarter" idx="12"/>
          </p:nvPr>
        </p:nvSpPr>
        <p:spPr>
          <a:xfrm>
            <a:off x="7924800" y="6356350"/>
            <a:ext cx="762000" cy="365125"/>
          </a:xfrm>
          <a:prstGeom prst="rect">
            <a:avLst/>
          </a:prstGeom>
        </p:spPr>
        <p:txBody>
          <a:bodyPr/>
          <a:lstStyle/>
          <a:p>
            <a:fld id="{FC77A448-D91D-B345-9D65-93362F79EBC3}"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bg>
      <p:bgRef idx="1002">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fld id="{C699CB88-5E1A-4FAC-892A-60949ACB1F6F}" type="datetimeFigureOut">
              <a:rPr lang="en-US" altLang="ja-JP" smtClean="0"/>
              <a:pPr/>
              <a:t>11/07/06</a:t>
            </a:fld>
            <a:endParaRPr lang="en-US"/>
          </a:p>
        </p:txBody>
      </p:sp>
      <p:sp>
        <p:nvSpPr>
          <p:cNvPr id="5" name="フッター プレースホルダ 4"/>
          <p:cNvSpPr>
            <a:spLocks noGrp="1"/>
          </p:cNvSpPr>
          <p:nvPr>
            <p:ph type="ftr" sz="quarter" idx="11"/>
          </p:nvPr>
        </p:nvSpPr>
        <p:spPr>
          <a:xfrm>
            <a:off x="2667000" y="6356350"/>
            <a:ext cx="3352800" cy="365125"/>
          </a:xfrm>
          <a:prstGeom prst="rect">
            <a:avLst/>
          </a:prstGeom>
        </p:spPr>
        <p:txBody>
          <a:bodyPr/>
          <a:lstStyle/>
          <a:p>
            <a:endParaRPr kumimoji="0" lang="en-US"/>
          </a:p>
        </p:txBody>
      </p:sp>
      <p:sp>
        <p:nvSpPr>
          <p:cNvPr id="6" name="スライド番号プレースホルダ 5"/>
          <p:cNvSpPr>
            <a:spLocks noGrp="1"/>
          </p:cNvSpPr>
          <p:nvPr>
            <p:ph type="sldNum" sz="quarter" idx="12"/>
          </p:nvPr>
        </p:nvSpPr>
        <p:spPr>
          <a:xfrm>
            <a:off x="7924800" y="6356350"/>
            <a:ext cx="762000" cy="365125"/>
          </a:xfrm>
          <a:prstGeom prst="rect">
            <a:avLst/>
          </a:prstGeom>
        </p:spPr>
        <p:txBody>
          <a:bodyPr/>
          <a:lstStyle/>
          <a:p>
            <a:fld id="{D2E57653-3E58-4892-A7ED-712530ACC680}"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fld id="{82BB7D2C-969C-4044-8AE9-730685547536}" type="datetimeFigureOut">
              <a:rPr lang="ja-JP" altLang="en-US" smtClean="0"/>
              <a:pPr/>
              <a:t>11/07/06</a:t>
            </a:fld>
            <a:endParaRPr lang="ja-JP" altLang="en-US"/>
          </a:p>
        </p:txBody>
      </p:sp>
      <p:sp>
        <p:nvSpPr>
          <p:cNvPr id="6" name="フッター プレースホルダ 5"/>
          <p:cNvSpPr>
            <a:spLocks noGrp="1"/>
          </p:cNvSpPr>
          <p:nvPr>
            <p:ph type="ftr" sz="quarter" idx="11"/>
          </p:nvPr>
        </p:nvSpPr>
        <p:spPr>
          <a:xfrm>
            <a:off x="2667000" y="6356350"/>
            <a:ext cx="3352800" cy="365125"/>
          </a:xfrm>
          <a:prstGeom prst="rect">
            <a:avLst/>
          </a:prstGeom>
        </p:spPr>
        <p:txBody>
          <a:bodyPr/>
          <a:lstStyle/>
          <a:p>
            <a:endParaRPr lang="ja-JP" altLang="en-US"/>
          </a:p>
        </p:txBody>
      </p:sp>
      <p:sp>
        <p:nvSpPr>
          <p:cNvPr id="7" name="スライド番号プレースホルダ 6"/>
          <p:cNvSpPr>
            <a:spLocks noGrp="1"/>
          </p:cNvSpPr>
          <p:nvPr>
            <p:ph type="sldNum" sz="quarter" idx="12"/>
          </p:nvPr>
        </p:nvSpPr>
        <p:spPr>
          <a:xfrm>
            <a:off x="7924800" y="6356350"/>
            <a:ext cx="762000" cy="365125"/>
          </a:xfrm>
          <a:prstGeom prst="rect">
            <a:avLst/>
          </a:prstGeom>
        </p:spPr>
        <p:txBody>
          <a:bodyPr/>
          <a:lstStyle/>
          <a:p>
            <a:fld id="{FC77A448-D91D-B345-9D65-93362F79EBC3}"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tIns="45720" anchor="b"/>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a:xfrm>
            <a:off x="457200" y="6356350"/>
            <a:ext cx="2133600" cy="365125"/>
          </a:xfrm>
          <a:prstGeom prst="rect">
            <a:avLst/>
          </a:prstGeom>
        </p:spPr>
        <p:txBody>
          <a:bodyPr/>
          <a:lstStyle/>
          <a:p>
            <a:fld id="{82BB7D2C-969C-4044-8AE9-730685547536}" type="datetimeFigureOut">
              <a:rPr lang="ja-JP" altLang="en-US" smtClean="0"/>
              <a:pPr/>
              <a:t>11/07/06</a:t>
            </a:fld>
            <a:endParaRPr lang="ja-JP" altLang="en-US"/>
          </a:p>
        </p:txBody>
      </p:sp>
      <p:sp>
        <p:nvSpPr>
          <p:cNvPr id="8" name="フッター プレースホルダ 7"/>
          <p:cNvSpPr>
            <a:spLocks noGrp="1"/>
          </p:cNvSpPr>
          <p:nvPr>
            <p:ph type="ftr" sz="quarter" idx="11"/>
          </p:nvPr>
        </p:nvSpPr>
        <p:spPr>
          <a:xfrm>
            <a:off x="2667000" y="6356350"/>
            <a:ext cx="3352800" cy="365125"/>
          </a:xfrm>
          <a:prstGeom prst="rect">
            <a:avLst/>
          </a:prstGeom>
        </p:spPr>
        <p:txBody>
          <a:bodyPr/>
          <a:lstStyle/>
          <a:p>
            <a:endParaRPr lang="ja-JP" altLang="en-US"/>
          </a:p>
        </p:txBody>
      </p:sp>
      <p:sp>
        <p:nvSpPr>
          <p:cNvPr id="9" name="スライド番号プレースホルダ 8"/>
          <p:cNvSpPr>
            <a:spLocks noGrp="1"/>
          </p:cNvSpPr>
          <p:nvPr>
            <p:ph type="sldNum" sz="quarter" idx="12"/>
          </p:nvPr>
        </p:nvSpPr>
        <p:spPr>
          <a:xfrm>
            <a:off x="7924800" y="6356350"/>
            <a:ext cx="762000" cy="365125"/>
          </a:xfrm>
          <a:prstGeom prst="rect">
            <a:avLst/>
          </a:prstGeom>
        </p:spPr>
        <p:txBody>
          <a:bodyPr/>
          <a:lstStyle/>
          <a:p>
            <a:fld id="{FC77A448-D91D-B345-9D65-93362F79EBC3}"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a:xfrm>
            <a:off x="457200" y="6356350"/>
            <a:ext cx="2133600" cy="365125"/>
          </a:xfrm>
          <a:prstGeom prst="rect">
            <a:avLst/>
          </a:prstGeom>
        </p:spPr>
        <p:txBody>
          <a:bodyPr/>
          <a:lstStyle/>
          <a:p>
            <a:fld id="{82BB7D2C-969C-4044-8AE9-730685547536}" type="datetimeFigureOut">
              <a:rPr lang="ja-JP" altLang="en-US" smtClean="0"/>
              <a:pPr/>
              <a:t>11/07/06</a:t>
            </a:fld>
            <a:endParaRPr lang="ja-JP" altLang="en-US"/>
          </a:p>
        </p:txBody>
      </p:sp>
      <p:sp>
        <p:nvSpPr>
          <p:cNvPr id="4" name="フッター プレースホルダ 3"/>
          <p:cNvSpPr>
            <a:spLocks noGrp="1"/>
          </p:cNvSpPr>
          <p:nvPr>
            <p:ph type="ftr" sz="quarter" idx="11"/>
          </p:nvPr>
        </p:nvSpPr>
        <p:spPr>
          <a:xfrm>
            <a:off x="2667000" y="6356350"/>
            <a:ext cx="3352800" cy="365125"/>
          </a:xfrm>
          <a:prstGeom prst="rect">
            <a:avLst/>
          </a:prstGeom>
        </p:spPr>
        <p:txBody>
          <a:bodyPr/>
          <a:lstStyle/>
          <a:p>
            <a:endParaRPr lang="ja-JP" altLang="en-US"/>
          </a:p>
        </p:txBody>
      </p:sp>
      <p:sp>
        <p:nvSpPr>
          <p:cNvPr id="5" name="スライド番号プレースホルダ 4"/>
          <p:cNvSpPr>
            <a:spLocks noGrp="1"/>
          </p:cNvSpPr>
          <p:nvPr>
            <p:ph type="sldNum" sz="quarter" idx="12"/>
          </p:nvPr>
        </p:nvSpPr>
        <p:spPr>
          <a:xfrm>
            <a:off x="7924800" y="6356350"/>
            <a:ext cx="762000" cy="365125"/>
          </a:xfrm>
          <a:prstGeom prst="rect">
            <a:avLst/>
          </a:prstGeom>
        </p:spPr>
        <p:txBody>
          <a:bodyPr/>
          <a:lstStyle/>
          <a:p>
            <a:fld id="{FC77A448-D91D-B345-9D65-93362F79EBC3}"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457200" y="6356350"/>
            <a:ext cx="2133600" cy="365125"/>
          </a:xfrm>
          <a:prstGeom prst="rect">
            <a:avLst/>
          </a:prstGeom>
        </p:spPr>
        <p:txBody>
          <a:bodyPr/>
          <a:lstStyle/>
          <a:p>
            <a:fld id="{82BB7D2C-969C-4044-8AE9-730685547536}" type="datetimeFigureOut">
              <a:rPr lang="ja-JP" altLang="en-US" smtClean="0"/>
              <a:pPr/>
              <a:t>11/07/06</a:t>
            </a:fld>
            <a:endParaRPr lang="ja-JP" altLang="en-US"/>
          </a:p>
        </p:txBody>
      </p:sp>
      <p:sp>
        <p:nvSpPr>
          <p:cNvPr id="3" name="フッター プレースホルダ 2"/>
          <p:cNvSpPr>
            <a:spLocks noGrp="1"/>
          </p:cNvSpPr>
          <p:nvPr>
            <p:ph type="ftr" sz="quarter" idx="11"/>
          </p:nvPr>
        </p:nvSpPr>
        <p:spPr>
          <a:xfrm>
            <a:off x="2667000" y="6356350"/>
            <a:ext cx="3352800" cy="365125"/>
          </a:xfrm>
          <a:prstGeom prst="rect">
            <a:avLst/>
          </a:prstGeom>
        </p:spPr>
        <p:txBody>
          <a:bodyPr/>
          <a:lstStyle/>
          <a:p>
            <a:endParaRPr lang="ja-JP" altLang="en-US"/>
          </a:p>
        </p:txBody>
      </p:sp>
      <p:sp>
        <p:nvSpPr>
          <p:cNvPr id="4" name="スライド番号プレースホルダ 3"/>
          <p:cNvSpPr>
            <a:spLocks noGrp="1"/>
          </p:cNvSpPr>
          <p:nvPr>
            <p:ph type="sldNum" sz="quarter" idx="12"/>
          </p:nvPr>
        </p:nvSpPr>
        <p:spPr>
          <a:xfrm>
            <a:off x="7924800" y="6356350"/>
            <a:ext cx="762000" cy="365125"/>
          </a:xfrm>
          <a:prstGeom prst="rect">
            <a:avLst/>
          </a:prstGeom>
        </p:spPr>
        <p:txBody>
          <a:bodyPr/>
          <a:lstStyle/>
          <a:p>
            <a:fld id="{FC77A448-D91D-B345-9D65-93362F79EBC3}"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fld id="{82BB7D2C-969C-4044-8AE9-730685547536}" type="datetimeFigureOut">
              <a:rPr lang="ja-JP" altLang="en-US" smtClean="0"/>
              <a:pPr/>
              <a:t>11/07/06</a:t>
            </a:fld>
            <a:endParaRPr lang="ja-JP" altLang="en-US"/>
          </a:p>
        </p:txBody>
      </p:sp>
      <p:sp>
        <p:nvSpPr>
          <p:cNvPr id="6" name="フッター プレースホルダ 5"/>
          <p:cNvSpPr>
            <a:spLocks noGrp="1"/>
          </p:cNvSpPr>
          <p:nvPr>
            <p:ph type="ftr" sz="quarter" idx="11"/>
          </p:nvPr>
        </p:nvSpPr>
        <p:spPr>
          <a:xfrm>
            <a:off x="2667000" y="6356350"/>
            <a:ext cx="3352800" cy="365125"/>
          </a:xfrm>
          <a:prstGeom prst="rect">
            <a:avLst/>
          </a:prstGeom>
        </p:spPr>
        <p:txBody>
          <a:bodyPr/>
          <a:lstStyle/>
          <a:p>
            <a:endParaRPr lang="ja-JP" altLang="en-US"/>
          </a:p>
        </p:txBody>
      </p:sp>
      <p:sp>
        <p:nvSpPr>
          <p:cNvPr id="7" name="スライド番号プレースホルダ 6"/>
          <p:cNvSpPr>
            <a:spLocks noGrp="1"/>
          </p:cNvSpPr>
          <p:nvPr>
            <p:ph type="sldNum" sz="quarter" idx="12"/>
          </p:nvPr>
        </p:nvSpPr>
        <p:spPr>
          <a:xfrm>
            <a:off x="7924800" y="6356350"/>
            <a:ext cx="762000" cy="365125"/>
          </a:xfrm>
          <a:prstGeom prst="rect">
            <a:avLst/>
          </a:prstGeom>
        </p:spPr>
        <p:txBody>
          <a:bodyPr/>
          <a:lstStyle/>
          <a:p>
            <a:fld id="{FC77A448-D91D-B345-9D65-93362F79EBC3}"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と図">
    <p:spTree>
      <p:nvGrpSpPr>
        <p:cNvPr id="1" name=""/>
        <p:cNvGrpSpPr/>
        <p:nvPr/>
      </p:nvGrpSpPr>
      <p:grpSpPr>
        <a:xfrm>
          <a:off x="0" y="0"/>
          <a:ext cx="0" cy="0"/>
          <a:chOff x="0" y="0"/>
          <a:chExt cx="0" cy="0"/>
        </a:xfrm>
      </p:grpSpPr>
      <p:sp>
        <p:nvSpPr>
          <p:cNvPr id="9" name="1 つの角を丸めた四角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タイトル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ja-JP" altLang="en-US" smtClean="0"/>
              <a:t>マスタ タイトルの書式設定</a:t>
            </a:r>
            <a:endParaRPr kumimoji="0" lang="en-US"/>
          </a:p>
        </p:txBody>
      </p:sp>
      <p:sp>
        <p:nvSpPr>
          <p:cNvPr id="4" name="テキスト プレースホルダ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fld id="{82BB7D2C-969C-4044-8AE9-730685547536}" type="datetimeFigureOut">
              <a:rPr lang="ja-JP" altLang="en-US" smtClean="0"/>
              <a:pPr/>
              <a:t>11/07/06</a:t>
            </a:fld>
            <a:endParaRPr lang="ja-JP" altLang="en-US"/>
          </a:p>
        </p:txBody>
      </p:sp>
      <p:sp>
        <p:nvSpPr>
          <p:cNvPr id="6" name="フッター プレースホルダ 5"/>
          <p:cNvSpPr>
            <a:spLocks noGrp="1"/>
          </p:cNvSpPr>
          <p:nvPr>
            <p:ph type="ftr" sz="quarter" idx="11"/>
          </p:nvPr>
        </p:nvSpPr>
        <p:spPr>
          <a:xfrm>
            <a:off x="2667000" y="6356350"/>
            <a:ext cx="3352800" cy="365125"/>
          </a:xfrm>
          <a:prstGeom prst="rect">
            <a:avLst/>
          </a:prstGeom>
        </p:spPr>
        <p:txBody>
          <a:bodyPr/>
          <a:lstStyle/>
          <a:p>
            <a:endParaRPr lang="ja-JP" altLang="en-US"/>
          </a:p>
        </p:txBody>
      </p:sp>
      <p:sp>
        <p:nvSpPr>
          <p:cNvPr id="7" name="スライド番号プレースホルダ 6"/>
          <p:cNvSpPr>
            <a:spLocks noGrp="1"/>
          </p:cNvSpPr>
          <p:nvPr>
            <p:ph type="sldNum" sz="quarter" idx="12"/>
          </p:nvPr>
        </p:nvSpPr>
        <p:spPr>
          <a:xfrm>
            <a:off x="8077200" y="6356350"/>
            <a:ext cx="609600" cy="365125"/>
          </a:xfrm>
          <a:prstGeom prst="rect">
            <a:avLst/>
          </a:prstGeom>
        </p:spPr>
        <p:txBody>
          <a:bodyPr/>
          <a:lstStyle/>
          <a:p>
            <a:fld id="{FC77A448-D91D-B345-9D65-93362F79EBC3}" type="slidenum">
              <a:rPr lang="ja-JP" altLang="en-US" smtClean="0"/>
              <a:pPr/>
              <a:t>‹#›</a:t>
            </a:fld>
            <a:endParaRPr lang="ja-JP" altLang="en-US"/>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ja-JP" altLang="en-US" smtClean="0"/>
              <a:t>アイコンをクリックして図を追加</a:t>
            </a:r>
            <a:endParaRPr kumimoji="0" lang="en-US" dirty="0"/>
          </a:p>
        </p:txBody>
      </p:sp>
      <p:sp>
        <p:nvSpPr>
          <p:cNvPr id="10" name="フリーフォーム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フリーフォーム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フリーフォーム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フリーフォーム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タイトル プレースホルダ 8"/>
          <p:cNvSpPr>
            <a:spLocks noGrp="1"/>
          </p:cNvSpPr>
          <p:nvPr>
            <p:ph type="title"/>
          </p:nvPr>
        </p:nvSpPr>
        <p:spPr>
          <a:xfrm>
            <a:off x="457200" y="132588"/>
            <a:ext cx="8229600" cy="773345"/>
          </a:xfrm>
          <a:prstGeom prst="rect">
            <a:avLst/>
          </a:prstGeom>
          <a:solidFill>
            <a:schemeClr val="bg1">
              <a:alpha val="66000"/>
            </a:schemeClr>
          </a:solidFill>
        </p:spPr>
        <p:txBody>
          <a:bodyPr vert="horz" lIns="0" rIns="0" bIns="0" anchor="b">
            <a:normAutofit/>
          </a:bodyPr>
          <a:lstStyle/>
          <a:p>
            <a:r>
              <a:rPr kumimoji="0" lang="ja-JP" altLang="en-US" dirty="0" smtClean="0"/>
              <a:t>マスタ タイトルの書式設定</a:t>
            </a:r>
            <a:endParaRPr kumimoji="0" lang="en-US" dirty="0"/>
          </a:p>
        </p:txBody>
      </p:sp>
      <p:sp>
        <p:nvSpPr>
          <p:cNvPr id="30" name="テキスト プレースホルダ 29"/>
          <p:cNvSpPr>
            <a:spLocks noGrp="1"/>
          </p:cNvSpPr>
          <p:nvPr>
            <p:ph type="body" idx="1"/>
          </p:nvPr>
        </p:nvSpPr>
        <p:spPr>
          <a:xfrm>
            <a:off x="457200" y="1025107"/>
            <a:ext cx="8229600" cy="5680493"/>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grpSp>
        <p:nvGrpSpPr>
          <p:cNvPr id="2" name="図形グループ 1"/>
          <p:cNvGrpSpPr/>
          <p:nvPr/>
        </p:nvGrpSpPr>
        <p:grpSpPr>
          <a:xfrm>
            <a:off x="-19017" y="202408"/>
            <a:ext cx="9180548" cy="649224"/>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 id="2147483915" r:id="rId10"/>
    <p:sldLayoutId id="2147483916" r:id="rId11"/>
  </p:sldLayoutIdLst>
  <p:txStyles>
    <p:titleStyle>
      <a:lvl1pPr algn="l" rtl="0" eaLnBrk="1" latinLnBrk="0" hangingPunct="1">
        <a:spcBef>
          <a:spcPct val="0"/>
        </a:spcBef>
        <a:buNone/>
        <a:defRPr kumimoji="1" sz="5000" b="0" kern="1200">
          <a:ln>
            <a:noFill/>
          </a:ln>
          <a:solidFill>
            <a:srgbClr val="FE5619"/>
          </a:solidFill>
          <a:effectLst/>
          <a:latin typeface="メイリオ"/>
          <a:ea typeface="メイリオ"/>
          <a:cs typeface="メイリオ"/>
        </a:defRPr>
      </a:lvl1pPr>
    </p:titleStyle>
    <p:body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メイリオ"/>
          <a:ea typeface="メイリオ"/>
          <a:cs typeface="メイリオ"/>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メイリオ"/>
          <a:ea typeface="メイリオ"/>
          <a:cs typeface="メイリオ"/>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メイリオ"/>
          <a:ea typeface="メイリオ"/>
          <a:cs typeface="メイリオ"/>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メイリオ"/>
          <a:ea typeface="メイリオ"/>
          <a:cs typeface="メイリオ"/>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メイリオ"/>
          <a:ea typeface="メイリオ"/>
          <a:cs typeface="メイリオ"/>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406" y="1371600"/>
            <a:ext cx="8199642" cy="1828800"/>
          </a:xfrm>
        </p:spPr>
        <p:txBody>
          <a:bodyPr>
            <a:normAutofit/>
          </a:bodyPr>
          <a:lstStyle/>
          <a:p>
            <a:r>
              <a:rPr lang="ja-JP" altLang="en-US" dirty="0" smtClean="0"/>
              <a:t>コンピュータ基礎</a:t>
            </a:r>
            <a:r>
              <a:rPr lang="en-US" altLang="ja-JP" dirty="0" smtClean="0"/>
              <a:t>(11)</a:t>
            </a:r>
            <a:endParaRPr lang="ja-JP" altLang="en-US" dirty="0"/>
          </a:p>
        </p:txBody>
      </p:sp>
      <p:sp>
        <p:nvSpPr>
          <p:cNvPr id="3" name="サブタイトル 2"/>
          <p:cNvSpPr>
            <a:spLocks noGrp="1"/>
          </p:cNvSpPr>
          <p:nvPr>
            <p:ph type="subTitle" idx="1"/>
          </p:nvPr>
        </p:nvSpPr>
        <p:spPr/>
        <p:txBody>
          <a:bodyPr>
            <a:normAutofit/>
          </a:bodyPr>
          <a:lstStyle/>
          <a:p>
            <a:r>
              <a:rPr lang="en-US" altLang="ja-JP" dirty="0" smtClean="0"/>
              <a:t>10</a:t>
            </a:r>
            <a:r>
              <a:rPr lang="ja-JP" altLang="en-US" dirty="0" smtClean="0"/>
              <a:t>章</a:t>
            </a:r>
            <a:r>
              <a:rPr lang="en-US" altLang="ja-JP" dirty="0" smtClean="0"/>
              <a:t> </a:t>
            </a:r>
            <a:r>
              <a:rPr lang="ja-JP" altLang="en-US" dirty="0" smtClean="0"/>
              <a:t>ファイルとデータベース</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ファイルとレコード</a:t>
            </a:r>
            <a:endParaRPr lang="ja-JP" altLang="en-US" dirty="0"/>
          </a:p>
        </p:txBody>
      </p:sp>
      <p:sp>
        <p:nvSpPr>
          <p:cNvPr id="3" name="コンテンツ プレースホルダ 2"/>
          <p:cNvSpPr>
            <a:spLocks noGrp="1"/>
          </p:cNvSpPr>
          <p:nvPr>
            <p:ph idx="1"/>
          </p:nvPr>
        </p:nvSpPr>
        <p:spPr/>
        <p:txBody>
          <a:bodyPr/>
          <a:lstStyle/>
          <a:p>
            <a:r>
              <a:rPr lang="ja-JP" altLang="en-US" dirty="0" smtClean="0"/>
              <a:t>ファイルとは？</a:t>
            </a:r>
            <a:endParaRPr lang="en-US" altLang="ja-JP" dirty="0" smtClean="0"/>
          </a:p>
          <a:p>
            <a:pPr lvl="1"/>
            <a:r>
              <a:rPr lang="ja-JP" altLang="en-US" dirty="0" smtClean="0"/>
              <a:t>補助記憶装置に置かれた，</a:t>
            </a:r>
            <a:r>
              <a:rPr lang="en-US" altLang="ja-JP" dirty="0" smtClean="0"/>
              <a:t/>
            </a:r>
            <a:br>
              <a:rPr lang="en-US" altLang="ja-JP" dirty="0" smtClean="0"/>
            </a:br>
            <a:r>
              <a:rPr lang="ja-JP" altLang="en-US" dirty="0" smtClean="0"/>
              <a:t>１まとまりのデータ</a:t>
            </a:r>
            <a:endParaRPr lang="en-US" altLang="ja-JP" dirty="0" smtClean="0"/>
          </a:p>
          <a:p>
            <a:pPr lvl="2"/>
            <a:r>
              <a:rPr lang="ja-JP" altLang="en-US" dirty="0" smtClean="0"/>
              <a:t>ハードディスク</a:t>
            </a:r>
            <a:endParaRPr lang="en-US" altLang="ja-JP" dirty="0" smtClean="0"/>
          </a:p>
          <a:p>
            <a:pPr lvl="2"/>
            <a:r>
              <a:rPr lang="en-US" altLang="ja-JP" dirty="0" smtClean="0"/>
              <a:t>USB</a:t>
            </a:r>
            <a:r>
              <a:rPr lang="ja-JP" altLang="en-US" dirty="0" smtClean="0"/>
              <a:t>メモリやメモリカード</a:t>
            </a:r>
            <a:endParaRPr lang="en-US" altLang="ja-JP" dirty="0" smtClean="0"/>
          </a:p>
          <a:p>
            <a:pPr lvl="1"/>
            <a:r>
              <a:rPr lang="ja-JP" altLang="en-US" dirty="0" smtClean="0"/>
              <a:t>主記憶（メインメモリ）に</a:t>
            </a:r>
            <a:r>
              <a:rPr lang="en-US" altLang="ja-JP" dirty="0" smtClean="0"/>
              <a:t/>
            </a:r>
            <a:br>
              <a:rPr lang="en-US" altLang="ja-JP" dirty="0" smtClean="0"/>
            </a:br>
            <a:r>
              <a:rPr lang="ja-JP" altLang="en-US" dirty="0" smtClean="0"/>
              <a:t>読み込まれたデータではない</a:t>
            </a:r>
            <a:endParaRPr lang="en-US" altLang="ja-JP" dirty="0" smtClean="0"/>
          </a:p>
          <a:p>
            <a:r>
              <a:rPr lang="ja-JP" altLang="en-US" dirty="0" smtClean="0">
                <a:solidFill>
                  <a:srgbClr val="FF0000"/>
                </a:solidFill>
              </a:rPr>
              <a:t>レコード</a:t>
            </a:r>
            <a:r>
              <a:rPr lang="ja-JP" altLang="en-US" dirty="0" smtClean="0"/>
              <a:t>とは？</a:t>
            </a:r>
            <a:endParaRPr lang="en-US" altLang="ja-JP" dirty="0" smtClean="0"/>
          </a:p>
          <a:p>
            <a:pPr lvl="1"/>
            <a:r>
              <a:rPr lang="ja-JP" altLang="en-US" dirty="0" smtClean="0"/>
              <a:t>ファイルの中に格納される</a:t>
            </a:r>
            <a:r>
              <a:rPr lang="en-US" altLang="ja-JP" dirty="0" smtClean="0"/>
              <a:t/>
            </a:r>
            <a:br>
              <a:rPr lang="en-US" altLang="ja-JP" dirty="0" smtClean="0"/>
            </a:br>
            <a:r>
              <a:rPr lang="ja-JP" altLang="en-US" u="sng" dirty="0" smtClean="0"/>
              <a:t>ひとかたまりのデータ</a:t>
            </a:r>
            <a:endParaRPr lang="en-US" altLang="ja-JP" u="sng" dirty="0" smtClean="0"/>
          </a:p>
        </p:txBody>
      </p:sp>
      <p:pic>
        <p:nvPicPr>
          <p:cNvPr id="4" name="図 3"/>
          <p:cNvPicPr>
            <a:picLocks noChangeAspect="1"/>
          </p:cNvPicPr>
          <p:nvPr/>
        </p:nvPicPr>
        <p:blipFill>
          <a:blip r:embed="rId2"/>
          <a:stretch>
            <a:fillRect/>
          </a:stretch>
        </p:blipFill>
        <p:spPr>
          <a:xfrm>
            <a:off x="5744036" y="1019442"/>
            <a:ext cx="3248955" cy="2179679"/>
          </a:xfrm>
          <a:prstGeom prst="rect">
            <a:avLst/>
          </a:prstGeom>
          <a:ln>
            <a:solidFill>
              <a:schemeClr val="tx1"/>
            </a:solidFill>
          </a:ln>
          <a:effectLst>
            <a:outerShdw blurRad="38100" dist="38100" dir="2700000">
              <a:srgbClr val="000000">
                <a:alpha val="43000"/>
              </a:srgbClr>
            </a:outerShdw>
          </a:effectLst>
        </p:spPr>
      </p:pic>
      <p:pic>
        <p:nvPicPr>
          <p:cNvPr id="5" name="図 4"/>
          <p:cNvPicPr>
            <a:picLocks noChangeAspect="1"/>
          </p:cNvPicPr>
          <p:nvPr/>
        </p:nvPicPr>
        <p:blipFill>
          <a:blip r:embed="rId3"/>
          <a:stretch>
            <a:fillRect/>
          </a:stretch>
        </p:blipFill>
        <p:spPr>
          <a:xfrm>
            <a:off x="5744036" y="3279723"/>
            <a:ext cx="3248955" cy="2032680"/>
          </a:xfrm>
          <a:prstGeom prst="rect">
            <a:avLst/>
          </a:prstGeom>
          <a:ln>
            <a:solidFill>
              <a:schemeClr val="tx1"/>
            </a:solidFill>
          </a:ln>
          <a:effectLst>
            <a:outerShdw blurRad="38100" dist="38100" dir="2700000">
              <a:srgbClr val="000000">
                <a:alpha val="43000"/>
              </a:srgbClr>
            </a:outerShdw>
          </a:effectLst>
        </p:spPr>
      </p:pic>
      <p:sp>
        <p:nvSpPr>
          <p:cNvPr id="6" name="角丸四角形 5"/>
          <p:cNvSpPr/>
          <p:nvPr/>
        </p:nvSpPr>
        <p:spPr>
          <a:xfrm>
            <a:off x="5744036" y="3568500"/>
            <a:ext cx="2804272" cy="631639"/>
          </a:xfrm>
          <a:prstGeom prst="roundRect">
            <a:avLst>
              <a:gd name="adj" fmla="val 11111"/>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6784748" y="1363144"/>
            <a:ext cx="2036139" cy="1659305"/>
          </a:xfrm>
          <a:prstGeom prst="roundRect">
            <a:avLst>
              <a:gd name="adj" fmla="val 4766"/>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338124" y="5493391"/>
            <a:ext cx="7249127" cy="1212209"/>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490524" y="5645791"/>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endParaRPr kumimoji="1" lang="ja-JP" altLang="en-US" dirty="0">
              <a:solidFill>
                <a:schemeClr val="tx1"/>
              </a:solidFill>
            </a:endParaRPr>
          </a:p>
        </p:txBody>
      </p:sp>
      <p:sp>
        <p:nvSpPr>
          <p:cNvPr id="10" name="正方形/長方形 9"/>
          <p:cNvSpPr/>
          <p:nvPr/>
        </p:nvSpPr>
        <p:spPr>
          <a:xfrm>
            <a:off x="2745113" y="5645791"/>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endParaRPr kumimoji="1" lang="ja-JP" altLang="en-US" dirty="0">
              <a:solidFill>
                <a:schemeClr val="tx1"/>
              </a:solidFill>
            </a:endParaRPr>
          </a:p>
        </p:txBody>
      </p:sp>
      <p:sp>
        <p:nvSpPr>
          <p:cNvPr id="11" name="正方形/長方形 10"/>
          <p:cNvSpPr/>
          <p:nvPr/>
        </p:nvSpPr>
        <p:spPr>
          <a:xfrm>
            <a:off x="3999702" y="5645791"/>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endParaRPr kumimoji="1" lang="ja-JP" altLang="en-US" dirty="0">
              <a:solidFill>
                <a:schemeClr val="tx1"/>
              </a:solidFill>
            </a:endParaRPr>
          </a:p>
        </p:txBody>
      </p:sp>
      <p:sp>
        <p:nvSpPr>
          <p:cNvPr id="12" name="正方形/長方形 11"/>
          <p:cNvSpPr/>
          <p:nvPr/>
        </p:nvSpPr>
        <p:spPr>
          <a:xfrm>
            <a:off x="5254291" y="5645791"/>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endParaRPr kumimoji="1" lang="ja-JP" altLang="en-US" dirty="0">
              <a:solidFill>
                <a:schemeClr val="tx1"/>
              </a:solidFill>
            </a:endParaRPr>
          </a:p>
        </p:txBody>
      </p:sp>
      <p:sp>
        <p:nvSpPr>
          <p:cNvPr id="13" name="正方形/長方形 12"/>
          <p:cNvSpPr/>
          <p:nvPr/>
        </p:nvSpPr>
        <p:spPr>
          <a:xfrm>
            <a:off x="6508880" y="5645791"/>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endParaRPr kumimoji="1" lang="ja-JP" altLang="en-US" dirty="0">
              <a:solidFill>
                <a:schemeClr val="tx1"/>
              </a:solidFill>
            </a:endParaRPr>
          </a:p>
        </p:txBody>
      </p:sp>
      <p:sp>
        <p:nvSpPr>
          <p:cNvPr id="14" name="テキスト ボックス 13"/>
          <p:cNvSpPr txBox="1"/>
          <p:nvPr/>
        </p:nvSpPr>
        <p:spPr>
          <a:xfrm>
            <a:off x="230128" y="5943698"/>
            <a:ext cx="1107996" cy="369332"/>
          </a:xfrm>
          <a:prstGeom prst="rect">
            <a:avLst/>
          </a:prstGeom>
          <a:noFill/>
        </p:spPr>
        <p:txBody>
          <a:bodyPr wrap="none" rtlCol="0">
            <a:spAutoFit/>
          </a:bodyPr>
          <a:lstStyle/>
          <a:p>
            <a:r>
              <a:rPr kumimoji="1" lang="ja-JP" altLang="en-US" dirty="0" smtClean="0"/>
              <a:t>ファイル</a:t>
            </a:r>
            <a:endParaRPr kumimoji="1" lang="ja-JP" altLang="en-US" dirty="0"/>
          </a:p>
        </p:txBody>
      </p:sp>
      <p:sp>
        <p:nvSpPr>
          <p:cNvPr id="15" name="テキスト ボックス 14"/>
          <p:cNvSpPr txBox="1"/>
          <p:nvPr/>
        </p:nvSpPr>
        <p:spPr>
          <a:xfrm>
            <a:off x="7645633" y="5911432"/>
            <a:ext cx="646331" cy="369332"/>
          </a:xfrm>
          <a:prstGeom prst="rect">
            <a:avLst/>
          </a:prstGeom>
          <a:noFill/>
        </p:spPr>
        <p:txBody>
          <a:bodyPr wrap="none" rtlCol="0">
            <a:spAutoFit/>
          </a:bodyPr>
          <a:lstStyle/>
          <a:p>
            <a:r>
              <a:rPr kumimoji="1" lang="ja-JP" altLang="en-US" dirty="0" smtClean="0"/>
              <a:t>・・</a:t>
            </a:r>
            <a:endParaRPr kumimoji="1" lang="ja-JP" altLang="en-US" dirty="0"/>
          </a:p>
        </p:txBody>
      </p:sp>
      <p:sp>
        <p:nvSpPr>
          <p:cNvPr id="16" name="メモ 15"/>
          <p:cNvSpPr/>
          <p:nvPr/>
        </p:nvSpPr>
        <p:spPr>
          <a:xfrm>
            <a:off x="842189" y="3946821"/>
            <a:ext cx="1308667"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746050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16"/>
                                        </p:tgtEl>
                                        <p:attrNameLst>
                                          <p:attrName>ppt_x</p:attrName>
                                        </p:attrNameLst>
                                      </p:cBhvr>
                                      <p:tavLst>
                                        <p:tav tm="0">
                                          <p:val>
                                            <p:strVal val="ppt_x"/>
                                          </p:val>
                                        </p:tav>
                                        <p:tav tm="100000">
                                          <p:val>
                                            <p:strVal val="ppt_x"/>
                                          </p:val>
                                        </p:tav>
                                      </p:tavLst>
                                    </p:anim>
                                    <p:anim calcmode="lin" valueType="num">
                                      <p:cBhvr additive="base">
                                        <p:cTn id="7" dur="500"/>
                                        <p:tgtEl>
                                          <p:spTgt spid="16"/>
                                        </p:tgtEl>
                                        <p:attrNameLst>
                                          <p:attrName>ppt_y</p:attrName>
                                        </p:attrNameLst>
                                      </p:cBhvr>
                                      <p:tavLst>
                                        <p:tav tm="0">
                                          <p:val>
                                            <p:strVal val="ppt_y"/>
                                          </p:val>
                                        </p:tav>
                                        <p:tav tm="100000">
                                          <p:val>
                                            <p:strVal val="1+ppt_h/2"/>
                                          </p:val>
                                        </p:tav>
                                      </p:tavLst>
                                    </p:anim>
                                    <p:set>
                                      <p:cBhvr>
                                        <p:cTn id="8" dur="1" fill="hold">
                                          <p:stCondLst>
                                            <p:cond delay="4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ファイルのアクセス方法</a:t>
            </a:r>
            <a:r>
              <a:rPr lang="en-US" altLang="ja-JP" dirty="0" smtClean="0"/>
              <a:t>(2)</a:t>
            </a:r>
            <a:endParaRPr lang="ja-JP" altLang="en-US" dirty="0"/>
          </a:p>
        </p:txBody>
      </p:sp>
      <p:sp>
        <p:nvSpPr>
          <p:cNvPr id="3" name="コンテンツ プレースホルダ 2"/>
          <p:cNvSpPr>
            <a:spLocks noGrp="1"/>
          </p:cNvSpPr>
          <p:nvPr>
            <p:ph idx="1"/>
          </p:nvPr>
        </p:nvSpPr>
        <p:spPr/>
        <p:txBody>
          <a:bodyPr/>
          <a:lstStyle/>
          <a:p>
            <a:r>
              <a:rPr lang="ja-JP" altLang="en-US" dirty="0" smtClean="0">
                <a:solidFill>
                  <a:srgbClr val="FF0000"/>
                </a:solidFill>
              </a:rPr>
              <a:t>順次アクセス</a:t>
            </a:r>
            <a:endParaRPr lang="en-US" altLang="ja-JP" dirty="0" smtClean="0">
              <a:solidFill>
                <a:srgbClr val="FF0000"/>
              </a:solidFill>
            </a:endParaRPr>
          </a:p>
          <a:p>
            <a:pPr lvl="1"/>
            <a:r>
              <a:rPr lang="ja-JP" altLang="en-US" dirty="0" smtClean="0"/>
              <a:t>順次呼び出し，シーケンシャルアクセス</a:t>
            </a:r>
            <a:endParaRPr lang="en-US" altLang="ja-JP" dirty="0" smtClean="0"/>
          </a:p>
          <a:p>
            <a:pPr lvl="1"/>
            <a:r>
              <a:rPr lang="ja-JP" altLang="en-US" u="sng" dirty="0" smtClean="0"/>
              <a:t>記録されている順番</a:t>
            </a:r>
            <a:r>
              <a:rPr lang="ja-JP" altLang="en-US" dirty="0" smtClean="0"/>
              <a:t>にアクセスする</a:t>
            </a:r>
            <a:endParaRPr lang="en-US" altLang="ja-JP" dirty="0" smtClean="0"/>
          </a:p>
          <a:p>
            <a:pPr lvl="1"/>
            <a:r>
              <a:rPr lang="ja-JP" altLang="en-US" dirty="0" smtClean="0"/>
              <a:t>磁気テープは順アクセスしか出来ない</a:t>
            </a:r>
            <a:endParaRPr lang="en-US" altLang="ja-JP" dirty="0" smtClean="0"/>
          </a:p>
          <a:p>
            <a:r>
              <a:rPr lang="ja-JP" altLang="en-US" dirty="0" smtClean="0">
                <a:solidFill>
                  <a:srgbClr val="FF0000"/>
                </a:solidFill>
              </a:rPr>
              <a:t>直接アクセス</a:t>
            </a:r>
            <a:endParaRPr lang="en-US" altLang="ja-JP" dirty="0" smtClean="0">
              <a:solidFill>
                <a:srgbClr val="FF0000"/>
              </a:solidFill>
            </a:endParaRPr>
          </a:p>
          <a:p>
            <a:pPr lvl="1"/>
            <a:r>
              <a:rPr lang="ja-JP" altLang="en-US" dirty="0" smtClean="0"/>
              <a:t>ランダムアクセス</a:t>
            </a:r>
            <a:endParaRPr lang="en-US" altLang="ja-JP" dirty="0" smtClean="0"/>
          </a:p>
          <a:p>
            <a:pPr lvl="1"/>
            <a:r>
              <a:rPr lang="ja-JP" altLang="en-US" u="sng" dirty="0" smtClean="0"/>
              <a:t>記録順にかかわらず</a:t>
            </a:r>
            <a:r>
              <a:rPr lang="ja-JP" altLang="en-US" dirty="0" smtClean="0"/>
              <a:t>，必要なレコードにアクセスする</a:t>
            </a:r>
            <a:endParaRPr lang="en-US" altLang="ja-JP" dirty="0" smtClean="0"/>
          </a:p>
          <a:p>
            <a:pPr lvl="1"/>
            <a:r>
              <a:rPr lang="ja-JP" altLang="en-US" dirty="0" smtClean="0"/>
              <a:t>磁気ディスク装置などで可能</a:t>
            </a:r>
            <a:endParaRPr lang="en-US" altLang="ja-JP" dirty="0" smtClean="0"/>
          </a:p>
          <a:p>
            <a:pPr lvl="1">
              <a:buNone/>
            </a:pP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ファイル編成</a:t>
            </a:r>
            <a:r>
              <a:rPr lang="en-US" altLang="ja-JP" dirty="0" smtClean="0"/>
              <a:t>(1)</a:t>
            </a:r>
            <a:endParaRPr lang="ja-JP" altLang="en-US" dirty="0"/>
          </a:p>
        </p:txBody>
      </p:sp>
      <p:sp>
        <p:nvSpPr>
          <p:cNvPr id="3" name="コンテンツ プレースホルダ 2"/>
          <p:cNvSpPr>
            <a:spLocks noGrp="1"/>
          </p:cNvSpPr>
          <p:nvPr>
            <p:ph idx="1"/>
          </p:nvPr>
        </p:nvSpPr>
        <p:spPr/>
        <p:txBody>
          <a:bodyPr/>
          <a:lstStyle/>
          <a:p>
            <a:r>
              <a:rPr lang="ja-JP" altLang="en-US" dirty="0" smtClean="0"/>
              <a:t>ファイル編成：ファイル中へのレコードの配置方法</a:t>
            </a:r>
            <a:endParaRPr lang="en-US" altLang="ja-JP" dirty="0" smtClean="0"/>
          </a:p>
          <a:p>
            <a:r>
              <a:rPr lang="ja-JP" altLang="en-US" dirty="0" smtClean="0">
                <a:solidFill>
                  <a:srgbClr val="FF0000"/>
                </a:solidFill>
              </a:rPr>
              <a:t>順次編成ファイル</a:t>
            </a:r>
            <a:endParaRPr lang="en-US" altLang="ja-JP" dirty="0" smtClean="0">
              <a:solidFill>
                <a:srgbClr val="FF0000"/>
              </a:solidFill>
            </a:endParaRPr>
          </a:p>
          <a:p>
            <a:pPr lvl="1"/>
            <a:r>
              <a:rPr lang="ja-JP" altLang="en-US" dirty="0" smtClean="0"/>
              <a:t>ファイルの先頭からレコードが順に記録されている</a:t>
            </a:r>
            <a:endParaRPr lang="en-US" altLang="ja-JP" dirty="0" smtClean="0"/>
          </a:p>
          <a:p>
            <a:pPr lvl="1"/>
            <a:endParaRPr lang="en-US" altLang="ja-JP" dirty="0" smtClean="0"/>
          </a:p>
          <a:p>
            <a:pPr lvl="1"/>
            <a:endParaRPr lang="en-US" altLang="ja-JP" dirty="0" smtClean="0"/>
          </a:p>
          <a:p>
            <a:pPr lvl="1"/>
            <a:endParaRPr lang="en-US" altLang="ja-JP" dirty="0" smtClean="0"/>
          </a:p>
          <a:p>
            <a:pPr lvl="1">
              <a:buNone/>
            </a:pPr>
            <a:r>
              <a:rPr lang="en-US" altLang="ja-JP" dirty="0" smtClean="0"/>
              <a:t>◯</a:t>
            </a:r>
            <a:r>
              <a:rPr lang="ja-JP" altLang="en-US" dirty="0" smtClean="0"/>
              <a:t>制御情報などがなく，記録効率が良い（無駄がない）</a:t>
            </a:r>
            <a:endParaRPr lang="en-US" altLang="ja-JP" dirty="0" smtClean="0"/>
          </a:p>
          <a:p>
            <a:pPr lvl="1">
              <a:buNone/>
            </a:pPr>
            <a:r>
              <a:rPr lang="en-US" altLang="ja-JP" dirty="0" smtClean="0"/>
              <a:t>◯</a:t>
            </a:r>
            <a:r>
              <a:rPr lang="ja-JP" altLang="en-US" dirty="0" smtClean="0"/>
              <a:t>磁気テープに使用可能</a:t>
            </a:r>
            <a:endParaRPr lang="en-US" altLang="ja-JP" dirty="0" smtClean="0"/>
          </a:p>
          <a:p>
            <a:pPr lvl="1">
              <a:buNone/>
            </a:pPr>
            <a:r>
              <a:rPr lang="en-US" altLang="ja-JP" dirty="0" smtClean="0"/>
              <a:t>×</a:t>
            </a:r>
            <a:r>
              <a:rPr lang="ja-JP" altLang="en-US" dirty="0" smtClean="0"/>
              <a:t>ある特定のレコードだけをアクセスしたくても，直接アクセス出来ないので，先頭から特定のレコードまで読んでいかねばならない</a:t>
            </a:r>
            <a:endParaRPr lang="en-US" altLang="ja-JP" dirty="0" smtClean="0"/>
          </a:p>
          <a:p>
            <a:pPr lvl="1">
              <a:buNone/>
            </a:pPr>
            <a:r>
              <a:rPr lang="en-US" altLang="ja-JP" dirty="0" smtClean="0"/>
              <a:t>×</a:t>
            </a:r>
            <a:r>
              <a:rPr lang="ja-JP" altLang="en-US" dirty="0" smtClean="0"/>
              <a:t>途中にレコードを挿入するには，新しいファイルを作る必要がある</a:t>
            </a:r>
            <a:endParaRPr lang="en-US" altLang="ja-JP" dirty="0" smtClean="0"/>
          </a:p>
          <a:p>
            <a:pPr lvl="1"/>
            <a:endParaRPr lang="en-US" altLang="ja-JP" dirty="0" smtClean="0"/>
          </a:p>
          <a:p>
            <a:pPr lvl="1"/>
            <a:endParaRPr lang="en-US" altLang="ja-JP" dirty="0" smtClean="0"/>
          </a:p>
          <a:p>
            <a:endParaRPr lang="en-US" altLang="ja-JP" dirty="0" smtClean="0"/>
          </a:p>
          <a:p>
            <a:pPr lvl="1"/>
            <a:endParaRPr lang="ja-JP" altLang="en-US" dirty="0"/>
          </a:p>
        </p:txBody>
      </p:sp>
      <p:sp>
        <p:nvSpPr>
          <p:cNvPr id="4" name="正方形/長方形 3"/>
          <p:cNvSpPr/>
          <p:nvPr/>
        </p:nvSpPr>
        <p:spPr>
          <a:xfrm>
            <a:off x="1222665" y="2506932"/>
            <a:ext cx="7249127" cy="1212209"/>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375065" y="2659332"/>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1</a:t>
            </a:r>
            <a:endParaRPr kumimoji="1" lang="ja-JP" altLang="en-US" dirty="0">
              <a:solidFill>
                <a:schemeClr val="tx1"/>
              </a:solidFill>
            </a:endParaRPr>
          </a:p>
        </p:txBody>
      </p:sp>
      <p:sp>
        <p:nvSpPr>
          <p:cNvPr id="6" name="正方形/長方形 5"/>
          <p:cNvSpPr/>
          <p:nvPr/>
        </p:nvSpPr>
        <p:spPr>
          <a:xfrm>
            <a:off x="2629654" y="2659332"/>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2</a:t>
            </a:r>
            <a:endParaRPr kumimoji="1" lang="ja-JP" altLang="en-US" dirty="0">
              <a:solidFill>
                <a:schemeClr val="tx1"/>
              </a:solidFill>
            </a:endParaRPr>
          </a:p>
        </p:txBody>
      </p:sp>
      <p:sp>
        <p:nvSpPr>
          <p:cNvPr id="7" name="正方形/長方形 6"/>
          <p:cNvSpPr/>
          <p:nvPr/>
        </p:nvSpPr>
        <p:spPr>
          <a:xfrm>
            <a:off x="3884243" y="2659332"/>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3</a:t>
            </a:r>
            <a:endParaRPr kumimoji="1" lang="ja-JP" altLang="en-US" dirty="0">
              <a:solidFill>
                <a:schemeClr val="tx1"/>
              </a:solidFill>
            </a:endParaRPr>
          </a:p>
        </p:txBody>
      </p:sp>
      <p:sp>
        <p:nvSpPr>
          <p:cNvPr id="8" name="正方形/長方形 7"/>
          <p:cNvSpPr/>
          <p:nvPr/>
        </p:nvSpPr>
        <p:spPr>
          <a:xfrm>
            <a:off x="5138832" y="2659332"/>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4</a:t>
            </a:r>
            <a:endParaRPr kumimoji="1" lang="ja-JP" altLang="en-US" dirty="0">
              <a:solidFill>
                <a:schemeClr val="tx1"/>
              </a:solidFill>
            </a:endParaRPr>
          </a:p>
        </p:txBody>
      </p:sp>
      <p:sp>
        <p:nvSpPr>
          <p:cNvPr id="9" name="正方形/長方形 8"/>
          <p:cNvSpPr/>
          <p:nvPr/>
        </p:nvSpPr>
        <p:spPr>
          <a:xfrm>
            <a:off x="6393421" y="2659332"/>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5</a:t>
            </a:r>
            <a:endParaRPr kumimoji="1" lang="ja-JP" altLang="en-US" dirty="0">
              <a:solidFill>
                <a:schemeClr val="tx1"/>
              </a:solidFill>
            </a:endParaRPr>
          </a:p>
        </p:txBody>
      </p:sp>
      <p:sp>
        <p:nvSpPr>
          <p:cNvPr id="10" name="テキスト ボックス 9"/>
          <p:cNvSpPr txBox="1"/>
          <p:nvPr/>
        </p:nvSpPr>
        <p:spPr>
          <a:xfrm>
            <a:off x="114669" y="2957239"/>
            <a:ext cx="1107996" cy="369332"/>
          </a:xfrm>
          <a:prstGeom prst="rect">
            <a:avLst/>
          </a:prstGeom>
          <a:noFill/>
        </p:spPr>
        <p:txBody>
          <a:bodyPr wrap="none" rtlCol="0">
            <a:spAutoFit/>
          </a:bodyPr>
          <a:lstStyle/>
          <a:p>
            <a:r>
              <a:rPr kumimoji="1" lang="ja-JP" altLang="en-US" dirty="0" smtClean="0"/>
              <a:t>ファイル</a:t>
            </a:r>
            <a:endParaRPr kumimoji="1" lang="ja-JP" altLang="en-US" dirty="0"/>
          </a:p>
        </p:txBody>
      </p:sp>
      <p:sp>
        <p:nvSpPr>
          <p:cNvPr id="11" name="テキスト ボックス 10"/>
          <p:cNvSpPr txBox="1"/>
          <p:nvPr/>
        </p:nvSpPr>
        <p:spPr>
          <a:xfrm>
            <a:off x="7530174" y="2924973"/>
            <a:ext cx="646331" cy="369332"/>
          </a:xfrm>
          <a:prstGeom prst="rect">
            <a:avLst/>
          </a:prstGeom>
          <a:noFill/>
        </p:spPr>
        <p:txBody>
          <a:bodyPr wrap="none" rtlCol="0">
            <a:spAutoFit/>
          </a:bodyPr>
          <a:lstStyle/>
          <a:p>
            <a:r>
              <a:rPr kumimoji="1" lang="ja-JP" altLang="en-US" dirty="0" smtClean="0"/>
              <a:t>・・</a:t>
            </a:r>
            <a:endParaRPr kumimoji="1" lang="ja-JP" altLang="en-US" dirty="0"/>
          </a:p>
        </p:txBody>
      </p:sp>
      <p:sp>
        <p:nvSpPr>
          <p:cNvPr id="12" name="メモ 11"/>
          <p:cNvSpPr/>
          <p:nvPr/>
        </p:nvSpPr>
        <p:spPr>
          <a:xfrm>
            <a:off x="777198" y="1562542"/>
            <a:ext cx="1350777"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12"/>
                                        </p:tgtEl>
                                        <p:attrNameLst>
                                          <p:attrName>ppt_x</p:attrName>
                                        </p:attrNameLst>
                                      </p:cBhvr>
                                      <p:tavLst>
                                        <p:tav tm="0">
                                          <p:val>
                                            <p:strVal val="ppt_x"/>
                                          </p:val>
                                        </p:tav>
                                        <p:tav tm="100000">
                                          <p:val>
                                            <p:strVal val="ppt_x"/>
                                          </p:val>
                                        </p:tav>
                                      </p:tavLst>
                                    </p:anim>
                                    <p:anim calcmode="lin" valueType="num">
                                      <p:cBhvr additive="base">
                                        <p:cTn id="7" dur="500"/>
                                        <p:tgtEl>
                                          <p:spTgt spid="12"/>
                                        </p:tgtEl>
                                        <p:attrNameLst>
                                          <p:attrName>ppt_y</p:attrName>
                                        </p:attrNameLst>
                                      </p:cBhvr>
                                      <p:tavLst>
                                        <p:tav tm="0">
                                          <p:val>
                                            <p:strVal val="ppt_y"/>
                                          </p:val>
                                        </p:tav>
                                        <p:tav tm="100000">
                                          <p:val>
                                            <p:strVal val="1+ppt_h/2"/>
                                          </p:val>
                                        </p:tav>
                                      </p:tavLst>
                                    </p:anim>
                                    <p:set>
                                      <p:cBhvr>
                                        <p:cTn id="8"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ファイル編成</a:t>
            </a:r>
            <a:r>
              <a:rPr lang="en-US" altLang="ja-JP" dirty="0" smtClean="0"/>
              <a:t>(</a:t>
            </a:r>
            <a:r>
              <a:rPr lang="ja-JP" altLang="en-US" dirty="0" smtClean="0"/>
              <a:t>２</a:t>
            </a:r>
            <a:r>
              <a:rPr lang="en-US" altLang="ja-JP" dirty="0" smtClean="0"/>
              <a:t>)</a:t>
            </a:r>
            <a:endParaRPr lang="ja-JP" altLang="en-US" dirty="0"/>
          </a:p>
        </p:txBody>
      </p:sp>
      <p:sp>
        <p:nvSpPr>
          <p:cNvPr id="3" name="コンテンツ プレースホルダ 2"/>
          <p:cNvSpPr>
            <a:spLocks noGrp="1"/>
          </p:cNvSpPr>
          <p:nvPr>
            <p:ph idx="1"/>
          </p:nvPr>
        </p:nvSpPr>
        <p:spPr/>
        <p:txBody>
          <a:bodyPr>
            <a:normAutofit/>
          </a:bodyPr>
          <a:lstStyle/>
          <a:p>
            <a:r>
              <a:rPr lang="ja-JP" altLang="en-US" dirty="0" smtClean="0">
                <a:solidFill>
                  <a:srgbClr val="FF0000"/>
                </a:solidFill>
              </a:rPr>
              <a:t>直接編成ファイル</a:t>
            </a:r>
            <a:endParaRPr lang="en-US" altLang="ja-JP" dirty="0" smtClean="0">
              <a:solidFill>
                <a:srgbClr val="FF0000"/>
              </a:solidFill>
            </a:endParaRPr>
          </a:p>
          <a:p>
            <a:pPr lvl="1"/>
            <a:r>
              <a:rPr lang="ja-JP" altLang="en-US" dirty="0" smtClean="0"/>
              <a:t>キー値からデータ格納場所を計算してアクセス</a:t>
            </a:r>
            <a:endParaRPr lang="en-US" altLang="ja-JP" dirty="0" smtClean="0"/>
          </a:p>
          <a:p>
            <a:pPr lvl="1"/>
            <a:endParaRPr lang="en-US" altLang="ja-JP" dirty="0" smtClean="0"/>
          </a:p>
          <a:p>
            <a:pPr lvl="1"/>
            <a:endParaRPr lang="en-US" altLang="ja-JP" dirty="0" smtClean="0"/>
          </a:p>
          <a:p>
            <a:pPr lvl="1"/>
            <a:endParaRPr lang="en-US" altLang="ja-JP" dirty="0" smtClean="0"/>
          </a:p>
          <a:p>
            <a:pPr lvl="1"/>
            <a:endParaRPr lang="en-US" altLang="ja-JP" dirty="0" smtClean="0"/>
          </a:p>
          <a:p>
            <a:pPr lvl="1">
              <a:buNone/>
            </a:pPr>
            <a:endParaRPr lang="en-US" altLang="ja-JP" dirty="0" smtClean="0"/>
          </a:p>
          <a:p>
            <a:pPr lvl="1">
              <a:buNone/>
            </a:pPr>
            <a:endParaRPr lang="en-US" altLang="ja-JP" dirty="0" smtClean="0"/>
          </a:p>
          <a:p>
            <a:pPr lvl="1">
              <a:buNone/>
            </a:pPr>
            <a:r>
              <a:rPr lang="en-US" altLang="ja-JP" dirty="0" smtClean="0"/>
              <a:t>◯</a:t>
            </a:r>
            <a:r>
              <a:rPr lang="ja-JP" altLang="en-US" dirty="0" smtClean="0"/>
              <a:t>直接アクセスが最も速い</a:t>
            </a:r>
            <a:endParaRPr lang="en-US" altLang="ja-JP" dirty="0" smtClean="0"/>
          </a:p>
          <a:p>
            <a:pPr lvl="1">
              <a:buNone/>
            </a:pPr>
            <a:r>
              <a:rPr lang="en-US" altLang="ja-JP" dirty="0" smtClean="0"/>
              <a:t>×</a:t>
            </a:r>
            <a:r>
              <a:rPr lang="ja-JP" altLang="en-US" dirty="0" smtClean="0"/>
              <a:t>ファイル内に空き領域ができてしまうことがある</a:t>
            </a:r>
            <a:endParaRPr lang="en-US" altLang="ja-JP" dirty="0" smtClean="0"/>
          </a:p>
          <a:p>
            <a:pPr lvl="1">
              <a:buNone/>
            </a:pPr>
            <a:r>
              <a:rPr lang="en-US" altLang="ja-JP" dirty="0" smtClean="0"/>
              <a:t>×</a:t>
            </a:r>
            <a:r>
              <a:rPr lang="ja-JP" altLang="en-US" dirty="0" smtClean="0"/>
              <a:t>異なるキーが同じレコードを指す場合がある</a:t>
            </a:r>
            <a:r>
              <a:rPr lang="en-US" altLang="ja-JP" dirty="0" smtClean="0"/>
              <a:t/>
            </a:r>
            <a:br>
              <a:rPr lang="en-US" altLang="ja-JP" dirty="0" smtClean="0"/>
            </a:br>
            <a:r>
              <a:rPr lang="ja-JP" altLang="en-US" dirty="0" smtClean="0"/>
              <a:t>（工夫により回避する必要がある）</a:t>
            </a:r>
            <a:endParaRPr lang="en-US" altLang="ja-JP" dirty="0" smtClean="0"/>
          </a:p>
          <a:p>
            <a:pPr lvl="1"/>
            <a:endParaRPr lang="ja-JP" altLang="en-US" dirty="0"/>
          </a:p>
        </p:txBody>
      </p:sp>
      <p:sp>
        <p:nvSpPr>
          <p:cNvPr id="4" name="正方形/長方形 3"/>
          <p:cNvSpPr/>
          <p:nvPr/>
        </p:nvSpPr>
        <p:spPr>
          <a:xfrm>
            <a:off x="1222665" y="3080945"/>
            <a:ext cx="7249127" cy="124847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375065"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1</a:t>
            </a:r>
            <a:endParaRPr kumimoji="1" lang="ja-JP" altLang="en-US" dirty="0">
              <a:solidFill>
                <a:schemeClr val="tx1"/>
              </a:solidFill>
            </a:endParaRPr>
          </a:p>
        </p:txBody>
      </p:sp>
      <p:sp>
        <p:nvSpPr>
          <p:cNvPr id="6" name="正方形/長方形 5"/>
          <p:cNvSpPr/>
          <p:nvPr/>
        </p:nvSpPr>
        <p:spPr>
          <a:xfrm>
            <a:off x="2629654"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2</a:t>
            </a:r>
            <a:endParaRPr kumimoji="1" lang="ja-JP" altLang="en-US" dirty="0">
              <a:solidFill>
                <a:schemeClr val="tx1"/>
              </a:solidFill>
            </a:endParaRPr>
          </a:p>
        </p:txBody>
      </p:sp>
      <p:sp>
        <p:nvSpPr>
          <p:cNvPr id="7" name="正方形/長方形 6"/>
          <p:cNvSpPr/>
          <p:nvPr/>
        </p:nvSpPr>
        <p:spPr>
          <a:xfrm>
            <a:off x="3884243"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3</a:t>
            </a:r>
            <a:endParaRPr kumimoji="1" lang="ja-JP" altLang="en-US" dirty="0">
              <a:solidFill>
                <a:schemeClr val="tx1"/>
              </a:solidFill>
            </a:endParaRPr>
          </a:p>
        </p:txBody>
      </p:sp>
      <p:sp>
        <p:nvSpPr>
          <p:cNvPr id="8" name="正方形/長方形 7"/>
          <p:cNvSpPr/>
          <p:nvPr/>
        </p:nvSpPr>
        <p:spPr>
          <a:xfrm>
            <a:off x="5138832"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4</a:t>
            </a:r>
            <a:endParaRPr kumimoji="1" lang="ja-JP" altLang="en-US" dirty="0">
              <a:solidFill>
                <a:schemeClr val="tx1"/>
              </a:solidFill>
            </a:endParaRPr>
          </a:p>
        </p:txBody>
      </p:sp>
      <p:sp>
        <p:nvSpPr>
          <p:cNvPr id="9" name="正方形/長方形 8"/>
          <p:cNvSpPr/>
          <p:nvPr/>
        </p:nvSpPr>
        <p:spPr>
          <a:xfrm>
            <a:off x="6393421"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5</a:t>
            </a:r>
            <a:endParaRPr kumimoji="1" lang="ja-JP" altLang="en-US" dirty="0">
              <a:solidFill>
                <a:schemeClr val="tx1"/>
              </a:solidFill>
            </a:endParaRPr>
          </a:p>
        </p:txBody>
      </p:sp>
      <p:sp>
        <p:nvSpPr>
          <p:cNvPr id="10" name="テキスト ボックス 9"/>
          <p:cNvSpPr txBox="1"/>
          <p:nvPr/>
        </p:nvSpPr>
        <p:spPr>
          <a:xfrm>
            <a:off x="114669" y="3080944"/>
            <a:ext cx="1107996" cy="369332"/>
          </a:xfrm>
          <a:prstGeom prst="rect">
            <a:avLst/>
          </a:prstGeom>
          <a:noFill/>
        </p:spPr>
        <p:txBody>
          <a:bodyPr wrap="none" rtlCol="0">
            <a:spAutoFit/>
          </a:bodyPr>
          <a:lstStyle/>
          <a:p>
            <a:r>
              <a:rPr kumimoji="1" lang="ja-JP" altLang="en-US" dirty="0" smtClean="0"/>
              <a:t>ファイル</a:t>
            </a:r>
            <a:endParaRPr kumimoji="1" lang="ja-JP" altLang="en-US" dirty="0"/>
          </a:p>
        </p:txBody>
      </p:sp>
      <p:sp>
        <p:nvSpPr>
          <p:cNvPr id="11" name="テキスト ボックス 10"/>
          <p:cNvSpPr txBox="1"/>
          <p:nvPr/>
        </p:nvSpPr>
        <p:spPr>
          <a:xfrm>
            <a:off x="7530174" y="3535239"/>
            <a:ext cx="646331" cy="369332"/>
          </a:xfrm>
          <a:prstGeom prst="rect">
            <a:avLst/>
          </a:prstGeom>
          <a:noFill/>
        </p:spPr>
        <p:txBody>
          <a:bodyPr wrap="none" rtlCol="0">
            <a:spAutoFit/>
          </a:bodyPr>
          <a:lstStyle/>
          <a:p>
            <a:r>
              <a:rPr kumimoji="1" lang="ja-JP" altLang="en-US" dirty="0" smtClean="0"/>
              <a:t>・・</a:t>
            </a:r>
            <a:endParaRPr kumimoji="1" lang="ja-JP" altLang="en-US" dirty="0"/>
          </a:p>
        </p:txBody>
      </p:sp>
      <p:sp>
        <p:nvSpPr>
          <p:cNvPr id="47" name="テキスト ボックス 46"/>
          <p:cNvSpPr txBox="1"/>
          <p:nvPr/>
        </p:nvSpPr>
        <p:spPr>
          <a:xfrm>
            <a:off x="884510" y="2177077"/>
            <a:ext cx="3185487" cy="369332"/>
          </a:xfrm>
          <a:prstGeom prst="rect">
            <a:avLst/>
          </a:prstGeom>
          <a:noFill/>
        </p:spPr>
        <p:txBody>
          <a:bodyPr wrap="none" rtlCol="0">
            <a:spAutoFit/>
          </a:bodyPr>
          <a:lstStyle/>
          <a:p>
            <a:r>
              <a:rPr kumimoji="1" lang="ja-JP" altLang="en-US" dirty="0" smtClean="0"/>
              <a:t>キー値（例えば，学生番号）</a:t>
            </a:r>
            <a:endParaRPr kumimoji="1" lang="ja-JP" altLang="en-US" dirty="0"/>
          </a:p>
        </p:txBody>
      </p:sp>
      <p:sp>
        <p:nvSpPr>
          <p:cNvPr id="48" name="右矢印 47"/>
          <p:cNvSpPr/>
          <p:nvPr/>
        </p:nvSpPr>
        <p:spPr>
          <a:xfrm>
            <a:off x="4069997" y="1987408"/>
            <a:ext cx="1232904" cy="73393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計算</a:t>
            </a:r>
            <a:endParaRPr kumimoji="1" lang="ja-JP" altLang="en-US" dirty="0">
              <a:solidFill>
                <a:schemeClr val="tx1"/>
              </a:solidFill>
            </a:endParaRPr>
          </a:p>
        </p:txBody>
      </p:sp>
      <p:sp>
        <p:nvSpPr>
          <p:cNvPr id="49" name="テキスト ボックス 48"/>
          <p:cNvSpPr txBox="1"/>
          <p:nvPr/>
        </p:nvSpPr>
        <p:spPr>
          <a:xfrm>
            <a:off x="5501313" y="2177077"/>
            <a:ext cx="1800493" cy="369332"/>
          </a:xfrm>
          <a:prstGeom prst="rect">
            <a:avLst/>
          </a:prstGeom>
          <a:noFill/>
        </p:spPr>
        <p:txBody>
          <a:bodyPr wrap="none" rtlCol="0">
            <a:spAutoFit/>
          </a:bodyPr>
          <a:lstStyle/>
          <a:p>
            <a:r>
              <a:rPr kumimoji="1" lang="ja-JP" altLang="en-US" dirty="0" smtClean="0"/>
              <a:t>レコードの位置</a:t>
            </a:r>
            <a:endParaRPr kumimoji="1" lang="ja-JP" altLang="en-US" dirty="0"/>
          </a:p>
        </p:txBody>
      </p:sp>
      <p:cxnSp>
        <p:nvCxnSpPr>
          <p:cNvPr id="16" name="カギ線コネクタ 15"/>
          <p:cNvCxnSpPr>
            <a:stCxn id="49" idx="2"/>
            <a:endCxn id="7" idx="0"/>
          </p:cNvCxnSpPr>
          <p:nvPr/>
        </p:nvCxnSpPr>
        <p:spPr>
          <a:xfrm rot="5400000">
            <a:off x="5056855" y="1924892"/>
            <a:ext cx="723189" cy="1966222"/>
          </a:xfrm>
          <a:prstGeom prst="bentConnector3">
            <a:avLst>
              <a:gd name="adj1" fmla="val 50000"/>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7" name="メモ 16"/>
          <p:cNvSpPr/>
          <p:nvPr/>
        </p:nvSpPr>
        <p:spPr>
          <a:xfrm>
            <a:off x="777198" y="1116304"/>
            <a:ext cx="1350777"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17"/>
                                        </p:tgtEl>
                                        <p:attrNameLst>
                                          <p:attrName>ppt_x</p:attrName>
                                        </p:attrNameLst>
                                      </p:cBhvr>
                                      <p:tavLst>
                                        <p:tav tm="0">
                                          <p:val>
                                            <p:strVal val="ppt_x"/>
                                          </p:val>
                                        </p:tav>
                                        <p:tav tm="100000">
                                          <p:val>
                                            <p:strVal val="ppt_x"/>
                                          </p:val>
                                        </p:tav>
                                      </p:tavLst>
                                    </p:anim>
                                    <p:anim calcmode="lin" valueType="num">
                                      <p:cBhvr additive="base">
                                        <p:cTn id="7" dur="500"/>
                                        <p:tgtEl>
                                          <p:spTgt spid="17"/>
                                        </p:tgtEl>
                                        <p:attrNameLst>
                                          <p:attrName>ppt_y</p:attrName>
                                        </p:attrNameLst>
                                      </p:cBhvr>
                                      <p:tavLst>
                                        <p:tav tm="0">
                                          <p:val>
                                            <p:strVal val="ppt_y"/>
                                          </p:val>
                                        </p:tav>
                                        <p:tav tm="100000">
                                          <p:val>
                                            <p:strVal val="1+ppt_h/2"/>
                                          </p:val>
                                        </p:tav>
                                      </p:tavLst>
                                    </p:anim>
                                    <p:set>
                                      <p:cBhvr>
                                        <p:cTn id="8"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ファイル編成</a:t>
            </a:r>
            <a:r>
              <a:rPr lang="en-US" altLang="ja-JP" dirty="0" smtClean="0"/>
              <a:t>(</a:t>
            </a:r>
            <a:r>
              <a:rPr lang="ja-JP" altLang="en-US" dirty="0" smtClean="0"/>
              <a:t>３</a:t>
            </a:r>
            <a:r>
              <a:rPr lang="en-US" altLang="ja-JP" dirty="0" smtClean="0"/>
              <a:t>)</a:t>
            </a:r>
            <a:endParaRPr lang="ja-JP" altLang="en-US" dirty="0"/>
          </a:p>
        </p:txBody>
      </p:sp>
      <p:sp>
        <p:nvSpPr>
          <p:cNvPr id="3" name="コンテンツ プレースホルダ 2"/>
          <p:cNvSpPr>
            <a:spLocks noGrp="1"/>
          </p:cNvSpPr>
          <p:nvPr>
            <p:ph idx="1"/>
          </p:nvPr>
        </p:nvSpPr>
        <p:spPr/>
        <p:txBody>
          <a:bodyPr>
            <a:normAutofit/>
          </a:bodyPr>
          <a:lstStyle/>
          <a:p>
            <a:r>
              <a:rPr lang="ja-JP" altLang="en-US" dirty="0" smtClean="0">
                <a:solidFill>
                  <a:srgbClr val="FF0000"/>
                </a:solidFill>
              </a:rPr>
              <a:t>索引順次編成ファイル</a:t>
            </a:r>
            <a:endParaRPr lang="en-US" altLang="ja-JP" dirty="0" smtClean="0">
              <a:solidFill>
                <a:srgbClr val="FF0000"/>
              </a:solidFill>
            </a:endParaRPr>
          </a:p>
          <a:p>
            <a:pPr lvl="1"/>
            <a:r>
              <a:rPr lang="ja-JP" altLang="en-US" dirty="0" smtClean="0"/>
              <a:t>順編成ファイルに索引をつけたもの</a:t>
            </a:r>
            <a:endParaRPr lang="en-US" altLang="ja-JP" dirty="0" smtClean="0"/>
          </a:p>
          <a:p>
            <a:pPr lvl="1"/>
            <a:endParaRPr lang="en-US" altLang="ja-JP" dirty="0" smtClean="0"/>
          </a:p>
          <a:p>
            <a:pPr lvl="1"/>
            <a:endParaRPr lang="en-US" altLang="ja-JP" dirty="0" smtClean="0"/>
          </a:p>
          <a:p>
            <a:pPr lvl="1"/>
            <a:endParaRPr lang="en-US" altLang="ja-JP" dirty="0" smtClean="0"/>
          </a:p>
          <a:p>
            <a:pPr lvl="1"/>
            <a:endParaRPr lang="en-US" altLang="ja-JP" dirty="0" smtClean="0"/>
          </a:p>
          <a:p>
            <a:pPr lvl="1">
              <a:buNone/>
            </a:pPr>
            <a:endParaRPr lang="en-US" altLang="ja-JP" dirty="0" smtClean="0"/>
          </a:p>
          <a:p>
            <a:pPr lvl="1">
              <a:buNone/>
            </a:pPr>
            <a:endParaRPr lang="en-US" altLang="ja-JP" dirty="0" smtClean="0"/>
          </a:p>
          <a:p>
            <a:pPr lvl="1">
              <a:buNone/>
            </a:pPr>
            <a:r>
              <a:rPr lang="ja-JP" altLang="en-US" dirty="0" smtClean="0"/>
              <a:t>・索引（インデックス域）を持つ</a:t>
            </a:r>
            <a:endParaRPr lang="en-US" altLang="ja-JP" dirty="0" smtClean="0"/>
          </a:p>
          <a:p>
            <a:pPr lvl="1">
              <a:buNone/>
            </a:pPr>
            <a:r>
              <a:rPr lang="en-US" altLang="ja-JP" dirty="0" smtClean="0"/>
              <a:t>◯</a:t>
            </a:r>
            <a:r>
              <a:rPr lang="ja-JP" altLang="en-US" dirty="0" smtClean="0"/>
              <a:t>直接アクセス（ランダムアクセス）が出来る</a:t>
            </a:r>
            <a:endParaRPr lang="en-US" altLang="ja-JP" dirty="0" smtClean="0"/>
          </a:p>
          <a:p>
            <a:pPr lvl="1">
              <a:buNone/>
            </a:pPr>
            <a:r>
              <a:rPr lang="en-US" altLang="ja-JP" dirty="0" smtClean="0"/>
              <a:t>◯</a:t>
            </a:r>
            <a:r>
              <a:rPr lang="ja-JP" altLang="en-US" dirty="0" smtClean="0"/>
              <a:t>順アクセスも出来る</a:t>
            </a:r>
            <a:endParaRPr lang="en-US" altLang="ja-JP" dirty="0" smtClean="0"/>
          </a:p>
          <a:p>
            <a:pPr lvl="1">
              <a:buNone/>
            </a:pPr>
            <a:r>
              <a:rPr lang="ja-JP" altLang="en-US" dirty="0" smtClean="0"/>
              <a:t>・普通，レコードの大きさは一定（固定長という）</a:t>
            </a:r>
            <a:endParaRPr lang="en-US" altLang="ja-JP" dirty="0" smtClean="0"/>
          </a:p>
          <a:p>
            <a:pPr lvl="1">
              <a:buNone/>
            </a:pPr>
            <a:endParaRPr lang="en-US" altLang="ja-JP" dirty="0" smtClean="0"/>
          </a:p>
          <a:p>
            <a:endParaRPr lang="en-US" altLang="ja-JP" dirty="0" smtClean="0"/>
          </a:p>
          <a:p>
            <a:pPr lvl="1"/>
            <a:endParaRPr lang="ja-JP" altLang="en-US" dirty="0"/>
          </a:p>
        </p:txBody>
      </p:sp>
      <p:sp>
        <p:nvSpPr>
          <p:cNvPr id="4" name="正方形/長方形 3"/>
          <p:cNvSpPr/>
          <p:nvPr/>
        </p:nvSpPr>
        <p:spPr>
          <a:xfrm>
            <a:off x="1222665" y="2012147"/>
            <a:ext cx="7249127" cy="231727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375065"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1</a:t>
            </a:r>
            <a:endParaRPr kumimoji="1" lang="ja-JP" altLang="en-US" dirty="0">
              <a:solidFill>
                <a:schemeClr val="tx1"/>
              </a:solidFill>
            </a:endParaRPr>
          </a:p>
        </p:txBody>
      </p:sp>
      <p:sp>
        <p:nvSpPr>
          <p:cNvPr id="6" name="正方形/長方形 5"/>
          <p:cNvSpPr/>
          <p:nvPr/>
        </p:nvSpPr>
        <p:spPr>
          <a:xfrm>
            <a:off x="2629654"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2</a:t>
            </a:r>
            <a:endParaRPr kumimoji="1" lang="ja-JP" altLang="en-US" dirty="0">
              <a:solidFill>
                <a:schemeClr val="tx1"/>
              </a:solidFill>
            </a:endParaRPr>
          </a:p>
        </p:txBody>
      </p:sp>
      <p:sp>
        <p:nvSpPr>
          <p:cNvPr id="7" name="正方形/長方形 6"/>
          <p:cNvSpPr/>
          <p:nvPr/>
        </p:nvSpPr>
        <p:spPr>
          <a:xfrm>
            <a:off x="3884243"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3</a:t>
            </a:r>
            <a:endParaRPr kumimoji="1" lang="ja-JP" altLang="en-US" dirty="0">
              <a:solidFill>
                <a:schemeClr val="tx1"/>
              </a:solidFill>
            </a:endParaRPr>
          </a:p>
        </p:txBody>
      </p:sp>
      <p:sp>
        <p:nvSpPr>
          <p:cNvPr id="8" name="正方形/長方形 7"/>
          <p:cNvSpPr/>
          <p:nvPr/>
        </p:nvSpPr>
        <p:spPr>
          <a:xfrm>
            <a:off x="5138832"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4</a:t>
            </a:r>
            <a:endParaRPr kumimoji="1" lang="ja-JP" altLang="en-US" dirty="0">
              <a:solidFill>
                <a:schemeClr val="tx1"/>
              </a:solidFill>
            </a:endParaRPr>
          </a:p>
        </p:txBody>
      </p:sp>
      <p:sp>
        <p:nvSpPr>
          <p:cNvPr id="9" name="正方形/長方形 8"/>
          <p:cNvSpPr/>
          <p:nvPr/>
        </p:nvSpPr>
        <p:spPr>
          <a:xfrm>
            <a:off x="6393421"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5</a:t>
            </a:r>
            <a:endParaRPr kumimoji="1" lang="ja-JP" altLang="en-US" dirty="0">
              <a:solidFill>
                <a:schemeClr val="tx1"/>
              </a:solidFill>
            </a:endParaRPr>
          </a:p>
        </p:txBody>
      </p:sp>
      <p:sp>
        <p:nvSpPr>
          <p:cNvPr id="10" name="テキスト ボックス 9"/>
          <p:cNvSpPr txBox="1"/>
          <p:nvPr/>
        </p:nvSpPr>
        <p:spPr>
          <a:xfrm>
            <a:off x="114669" y="3080944"/>
            <a:ext cx="1107996" cy="369332"/>
          </a:xfrm>
          <a:prstGeom prst="rect">
            <a:avLst/>
          </a:prstGeom>
          <a:noFill/>
        </p:spPr>
        <p:txBody>
          <a:bodyPr wrap="none" rtlCol="0">
            <a:spAutoFit/>
          </a:bodyPr>
          <a:lstStyle/>
          <a:p>
            <a:r>
              <a:rPr kumimoji="1" lang="ja-JP" altLang="en-US" dirty="0" smtClean="0"/>
              <a:t>ファイル</a:t>
            </a:r>
            <a:endParaRPr kumimoji="1" lang="ja-JP" altLang="en-US" dirty="0"/>
          </a:p>
        </p:txBody>
      </p:sp>
      <p:sp>
        <p:nvSpPr>
          <p:cNvPr id="11" name="テキスト ボックス 10"/>
          <p:cNvSpPr txBox="1"/>
          <p:nvPr/>
        </p:nvSpPr>
        <p:spPr>
          <a:xfrm>
            <a:off x="7530174" y="3535239"/>
            <a:ext cx="646331" cy="369332"/>
          </a:xfrm>
          <a:prstGeom prst="rect">
            <a:avLst/>
          </a:prstGeom>
          <a:noFill/>
        </p:spPr>
        <p:txBody>
          <a:bodyPr wrap="none" rtlCol="0">
            <a:spAutoFit/>
          </a:bodyPr>
          <a:lstStyle/>
          <a:p>
            <a:r>
              <a:rPr kumimoji="1" lang="ja-JP" altLang="en-US" dirty="0" smtClean="0"/>
              <a:t>・・</a:t>
            </a:r>
            <a:endParaRPr kumimoji="1" lang="ja-JP" altLang="en-US" dirty="0"/>
          </a:p>
        </p:txBody>
      </p:sp>
      <p:sp>
        <p:nvSpPr>
          <p:cNvPr id="50" name="正方形/長方形 49"/>
          <p:cNvSpPr/>
          <p:nvPr/>
        </p:nvSpPr>
        <p:spPr>
          <a:xfrm>
            <a:off x="2034931" y="2161464"/>
            <a:ext cx="719610" cy="427940"/>
          </a:xfrm>
          <a:prstGeom prst="rect">
            <a:avLst/>
          </a:prstGeom>
          <a:noFill/>
          <a:ln w="12700" cap="flat" cmpd="sng" algn="ctr">
            <a:solidFill>
              <a:srgbClr val="000000"/>
            </a:solidFill>
            <a:prstDash val="solid"/>
            <a:round/>
            <a:headEnd type="none" w="med" len="med"/>
            <a:tailEnd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3" name="正方形/長方形 52"/>
          <p:cNvSpPr/>
          <p:nvPr/>
        </p:nvSpPr>
        <p:spPr>
          <a:xfrm>
            <a:off x="2754541" y="2161464"/>
            <a:ext cx="719610" cy="427940"/>
          </a:xfrm>
          <a:prstGeom prst="rect">
            <a:avLst/>
          </a:prstGeom>
          <a:noFill/>
          <a:ln w="12700" cap="flat" cmpd="sng" algn="ctr">
            <a:solidFill>
              <a:srgbClr val="000000"/>
            </a:solidFill>
            <a:prstDash val="solid"/>
            <a:round/>
            <a:headEnd type="none" w="med" len="med"/>
            <a:tailEnd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4" name="正方形/長方形 53"/>
          <p:cNvSpPr/>
          <p:nvPr/>
        </p:nvSpPr>
        <p:spPr>
          <a:xfrm>
            <a:off x="3474151" y="2161464"/>
            <a:ext cx="719610" cy="427940"/>
          </a:xfrm>
          <a:prstGeom prst="rect">
            <a:avLst/>
          </a:prstGeom>
          <a:noFill/>
          <a:ln w="12700" cap="flat" cmpd="sng" algn="ctr">
            <a:solidFill>
              <a:srgbClr val="000000"/>
            </a:solidFill>
            <a:prstDash val="solid"/>
            <a:round/>
            <a:headEnd type="none" w="med" len="med"/>
            <a:tailEnd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5" name="正方形/長方形 54"/>
          <p:cNvSpPr/>
          <p:nvPr/>
        </p:nvSpPr>
        <p:spPr>
          <a:xfrm>
            <a:off x="4193761" y="2161464"/>
            <a:ext cx="719610" cy="427940"/>
          </a:xfrm>
          <a:prstGeom prst="rect">
            <a:avLst/>
          </a:prstGeom>
          <a:noFill/>
          <a:ln w="12700" cap="flat" cmpd="sng" algn="ctr">
            <a:solidFill>
              <a:srgbClr val="000000"/>
            </a:solidFill>
            <a:prstDash val="solid"/>
            <a:round/>
            <a:headEnd type="none" w="med" len="med"/>
            <a:tailEnd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6" name="正方形/長方形 55"/>
          <p:cNvSpPr/>
          <p:nvPr/>
        </p:nvSpPr>
        <p:spPr>
          <a:xfrm>
            <a:off x="4913371" y="2161464"/>
            <a:ext cx="719610" cy="427940"/>
          </a:xfrm>
          <a:prstGeom prst="rect">
            <a:avLst/>
          </a:prstGeom>
          <a:noFill/>
          <a:ln w="12700" cap="flat" cmpd="sng" algn="ctr">
            <a:solidFill>
              <a:srgbClr val="000000"/>
            </a:solidFill>
            <a:prstDash val="solid"/>
            <a:round/>
            <a:headEnd type="none" w="med" len="med"/>
            <a:tailEnd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7" name="正方形/長方形 56"/>
          <p:cNvSpPr/>
          <p:nvPr/>
        </p:nvSpPr>
        <p:spPr>
          <a:xfrm>
            <a:off x="5632981" y="2161464"/>
            <a:ext cx="719610" cy="427940"/>
          </a:xfrm>
          <a:prstGeom prst="rect">
            <a:avLst/>
          </a:prstGeom>
          <a:noFill/>
          <a:ln w="12700" cap="flat" cmpd="sng" algn="ctr">
            <a:solidFill>
              <a:srgbClr val="000000"/>
            </a:solidFill>
            <a:prstDash val="solid"/>
            <a:round/>
            <a:headEnd type="none" w="med" len="med"/>
            <a:tailEnd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8" name="テキスト ボックス 57"/>
          <p:cNvSpPr txBox="1"/>
          <p:nvPr/>
        </p:nvSpPr>
        <p:spPr>
          <a:xfrm>
            <a:off x="6376927" y="2186205"/>
            <a:ext cx="646331" cy="369332"/>
          </a:xfrm>
          <a:prstGeom prst="rect">
            <a:avLst/>
          </a:prstGeom>
          <a:noFill/>
          <a:ln w="12700" cap="flat" cmpd="sng" algn="ctr">
            <a:noFill/>
            <a:prstDash val="solid"/>
            <a:round/>
            <a:headEnd type="none" w="med" len="med"/>
            <a:tailEnd w="med" len="med"/>
          </a:ln>
          <a:effectLst/>
        </p:spPr>
        <p:txBody>
          <a:bodyPr wrap="none" rtlCol="0">
            <a:spAutoFit/>
          </a:bodyPr>
          <a:lstStyle/>
          <a:p>
            <a:r>
              <a:rPr kumimoji="1" lang="ja-JP" altLang="en-US" dirty="0" smtClean="0"/>
              <a:t>・・</a:t>
            </a:r>
            <a:endParaRPr kumimoji="1" lang="ja-JP" altLang="en-US" dirty="0"/>
          </a:p>
        </p:txBody>
      </p:sp>
      <p:sp>
        <p:nvSpPr>
          <p:cNvPr id="59" name="テキスト ボックス 58"/>
          <p:cNvSpPr txBox="1"/>
          <p:nvPr/>
        </p:nvSpPr>
        <p:spPr>
          <a:xfrm>
            <a:off x="1375065" y="2186205"/>
            <a:ext cx="646331" cy="369332"/>
          </a:xfrm>
          <a:prstGeom prst="rect">
            <a:avLst/>
          </a:prstGeom>
          <a:noFill/>
          <a:ln w="12700" cap="flat" cmpd="sng" algn="ctr">
            <a:noFill/>
            <a:prstDash val="solid"/>
            <a:round/>
            <a:headEnd type="none" w="med" len="med"/>
            <a:tailEnd w="med" len="med"/>
          </a:ln>
          <a:effectLst/>
        </p:spPr>
        <p:txBody>
          <a:bodyPr wrap="none" rtlCol="0">
            <a:spAutoFit/>
          </a:bodyPr>
          <a:lstStyle/>
          <a:p>
            <a:r>
              <a:rPr kumimoji="1" lang="ja-JP" altLang="en-US" dirty="0" smtClean="0"/>
              <a:t>索引</a:t>
            </a:r>
            <a:endParaRPr kumimoji="1" lang="ja-JP" altLang="en-US" dirty="0"/>
          </a:p>
        </p:txBody>
      </p:sp>
      <p:cxnSp>
        <p:nvCxnSpPr>
          <p:cNvPr id="61" name="カギ線コネクタ 60"/>
          <p:cNvCxnSpPr>
            <a:stCxn id="53" idx="2"/>
            <a:endCxn id="5" idx="0"/>
          </p:cNvCxnSpPr>
          <p:nvPr/>
        </p:nvCxnSpPr>
        <p:spPr>
          <a:xfrm rot="5400000">
            <a:off x="2180156" y="2335408"/>
            <a:ext cx="680194" cy="1188186"/>
          </a:xfrm>
          <a:prstGeom prst="bentConnector3">
            <a:avLst>
              <a:gd name="adj1" fmla="val 36664"/>
            </a:avLst>
          </a:prstGeom>
          <a:ln w="127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63" name="カギ線コネクタ 62"/>
          <p:cNvCxnSpPr>
            <a:stCxn id="50" idx="2"/>
            <a:endCxn id="7" idx="0"/>
          </p:cNvCxnSpPr>
          <p:nvPr/>
        </p:nvCxnSpPr>
        <p:spPr>
          <a:xfrm rot="16200000" flipH="1">
            <a:off x="3074940" y="1909200"/>
            <a:ext cx="680194" cy="2040602"/>
          </a:xfrm>
          <a:prstGeom prst="bentConnector3">
            <a:avLst>
              <a:gd name="adj1" fmla="val 69398"/>
            </a:avLst>
          </a:prstGeom>
          <a:ln w="127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65" name="カギ線コネクタ 64"/>
          <p:cNvCxnSpPr>
            <a:stCxn id="54" idx="2"/>
            <a:endCxn id="6" idx="0"/>
          </p:cNvCxnSpPr>
          <p:nvPr/>
        </p:nvCxnSpPr>
        <p:spPr>
          <a:xfrm rot="5400000">
            <a:off x="3167256" y="2602898"/>
            <a:ext cx="680194" cy="653207"/>
          </a:xfrm>
          <a:prstGeom prst="bentConnector3">
            <a:avLst>
              <a:gd name="adj1" fmla="val 35451"/>
            </a:avLst>
          </a:prstGeom>
          <a:ln w="127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67" name="カギ線コネクタ 66"/>
          <p:cNvCxnSpPr>
            <a:stCxn id="55" idx="2"/>
            <a:endCxn id="9" idx="0"/>
          </p:cNvCxnSpPr>
          <p:nvPr/>
        </p:nvCxnSpPr>
        <p:spPr>
          <a:xfrm rot="16200000" flipH="1">
            <a:off x="5408944" y="1734026"/>
            <a:ext cx="680194" cy="2390950"/>
          </a:xfrm>
          <a:prstGeom prst="bentConnector3">
            <a:avLst>
              <a:gd name="adj1" fmla="val 31814"/>
            </a:avLst>
          </a:prstGeom>
          <a:ln w="127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69" name="カギ線コネクタ 68"/>
          <p:cNvCxnSpPr>
            <a:stCxn id="56" idx="2"/>
            <a:endCxn id="8" idx="0"/>
          </p:cNvCxnSpPr>
          <p:nvPr/>
        </p:nvCxnSpPr>
        <p:spPr>
          <a:xfrm rot="16200000" flipH="1">
            <a:off x="5141454" y="2721125"/>
            <a:ext cx="680194" cy="416751"/>
          </a:xfrm>
          <a:prstGeom prst="bentConnector3">
            <a:avLst>
              <a:gd name="adj1" fmla="val 65761"/>
            </a:avLst>
          </a:prstGeom>
          <a:ln w="127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sp>
        <p:nvSpPr>
          <p:cNvPr id="25" name="メモ 24"/>
          <p:cNvSpPr/>
          <p:nvPr/>
        </p:nvSpPr>
        <p:spPr>
          <a:xfrm>
            <a:off x="811521" y="1090233"/>
            <a:ext cx="1977343"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25"/>
                                        </p:tgtEl>
                                        <p:attrNameLst>
                                          <p:attrName>ppt_x</p:attrName>
                                        </p:attrNameLst>
                                      </p:cBhvr>
                                      <p:tavLst>
                                        <p:tav tm="0">
                                          <p:val>
                                            <p:strVal val="ppt_x"/>
                                          </p:val>
                                        </p:tav>
                                        <p:tav tm="100000">
                                          <p:val>
                                            <p:strVal val="ppt_x"/>
                                          </p:val>
                                        </p:tav>
                                      </p:tavLst>
                                    </p:anim>
                                    <p:anim calcmode="lin" valueType="num">
                                      <p:cBhvr additive="base">
                                        <p:cTn id="7" dur="500"/>
                                        <p:tgtEl>
                                          <p:spTgt spid="25"/>
                                        </p:tgtEl>
                                        <p:attrNameLst>
                                          <p:attrName>ppt_y</p:attrName>
                                        </p:attrNameLst>
                                      </p:cBhvr>
                                      <p:tavLst>
                                        <p:tav tm="0">
                                          <p:val>
                                            <p:strVal val="ppt_y"/>
                                          </p:val>
                                        </p:tav>
                                        <p:tav tm="100000">
                                          <p:val>
                                            <p:strVal val="1+ppt_h/2"/>
                                          </p:val>
                                        </p:tav>
                                      </p:tavLst>
                                    </p:anim>
                                    <p:set>
                                      <p:cBhvr>
                                        <p:cTn id="8" dur="1" fill="hold">
                                          <p:stCondLst>
                                            <p:cond delay="499"/>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ファイル編成</a:t>
            </a:r>
            <a:r>
              <a:rPr lang="en-US" altLang="ja-JP" dirty="0" smtClean="0"/>
              <a:t>(4)</a:t>
            </a:r>
            <a:endParaRPr lang="ja-JP" altLang="en-US" dirty="0"/>
          </a:p>
        </p:txBody>
      </p:sp>
      <p:sp>
        <p:nvSpPr>
          <p:cNvPr id="3" name="コンテンツ プレースホルダ 2"/>
          <p:cNvSpPr>
            <a:spLocks noGrp="1"/>
          </p:cNvSpPr>
          <p:nvPr>
            <p:ph idx="1"/>
          </p:nvPr>
        </p:nvSpPr>
        <p:spPr/>
        <p:txBody>
          <a:bodyPr>
            <a:normAutofit/>
          </a:bodyPr>
          <a:lstStyle/>
          <a:p>
            <a:r>
              <a:rPr lang="ja-JP" altLang="en-US" dirty="0" smtClean="0">
                <a:solidFill>
                  <a:srgbClr val="FF0000"/>
                </a:solidFill>
              </a:rPr>
              <a:t>区分編成ファイル</a:t>
            </a:r>
            <a:endParaRPr lang="en-US" altLang="ja-JP" dirty="0" smtClean="0">
              <a:solidFill>
                <a:srgbClr val="FF0000"/>
              </a:solidFill>
            </a:endParaRPr>
          </a:p>
          <a:p>
            <a:pPr lvl="1"/>
            <a:r>
              <a:rPr lang="ja-JP" altLang="en-US" dirty="0" smtClean="0"/>
              <a:t>大きさの異なるデータを登録簿に基づいて格納</a:t>
            </a:r>
            <a:endParaRPr lang="en-US" altLang="ja-JP" dirty="0" smtClean="0"/>
          </a:p>
          <a:p>
            <a:pPr lvl="1"/>
            <a:endParaRPr lang="en-US" altLang="ja-JP" dirty="0" smtClean="0"/>
          </a:p>
          <a:p>
            <a:pPr lvl="1"/>
            <a:endParaRPr lang="en-US" altLang="ja-JP" dirty="0" smtClean="0"/>
          </a:p>
          <a:p>
            <a:pPr lvl="1"/>
            <a:endParaRPr lang="en-US" altLang="ja-JP" dirty="0" smtClean="0"/>
          </a:p>
          <a:p>
            <a:pPr lvl="1"/>
            <a:endParaRPr lang="en-US" altLang="ja-JP" dirty="0" smtClean="0"/>
          </a:p>
          <a:p>
            <a:pPr lvl="1">
              <a:buNone/>
            </a:pPr>
            <a:endParaRPr lang="en-US" altLang="ja-JP" dirty="0" smtClean="0"/>
          </a:p>
          <a:p>
            <a:pPr lvl="1">
              <a:buNone/>
            </a:pPr>
            <a:endParaRPr lang="en-US" altLang="ja-JP" dirty="0" smtClean="0"/>
          </a:p>
          <a:p>
            <a:pPr lvl="1">
              <a:buNone/>
            </a:pPr>
            <a:r>
              <a:rPr lang="en-US" altLang="ja-JP" dirty="0" smtClean="0"/>
              <a:t>◯</a:t>
            </a:r>
            <a:r>
              <a:rPr lang="ja-JP" altLang="en-US" dirty="0" smtClean="0"/>
              <a:t>メンバの大きさはまちまちで良い</a:t>
            </a:r>
            <a:endParaRPr lang="en-US" altLang="ja-JP" dirty="0" smtClean="0"/>
          </a:p>
          <a:p>
            <a:pPr lvl="1">
              <a:buNone/>
            </a:pPr>
            <a:r>
              <a:rPr lang="en-US" altLang="ja-JP" dirty="0" smtClean="0"/>
              <a:t>◯</a:t>
            </a:r>
            <a:r>
              <a:rPr lang="ja-JP" altLang="en-US" dirty="0" smtClean="0"/>
              <a:t>ディレクトリ領域をもとに直接アクセス可能</a:t>
            </a:r>
            <a:endParaRPr lang="en-US" altLang="ja-JP" dirty="0" smtClean="0"/>
          </a:p>
          <a:p>
            <a:pPr lvl="1">
              <a:buNone/>
            </a:pPr>
            <a:r>
              <a:rPr lang="en-US" altLang="ja-JP" dirty="0" smtClean="0"/>
              <a:t>×</a:t>
            </a:r>
            <a:r>
              <a:rPr lang="ja-JP" altLang="en-US" dirty="0" smtClean="0"/>
              <a:t>メンバの削除が増えると様々な大きさの空きができるので，適宜メンバを移動して詰める必要がある</a:t>
            </a:r>
            <a:endParaRPr lang="en-US" altLang="ja-JP" dirty="0" smtClean="0"/>
          </a:p>
          <a:p>
            <a:endParaRPr lang="en-US" altLang="ja-JP" dirty="0" smtClean="0"/>
          </a:p>
          <a:p>
            <a:pPr lvl="1"/>
            <a:endParaRPr lang="ja-JP" altLang="en-US" dirty="0"/>
          </a:p>
        </p:txBody>
      </p:sp>
      <p:sp>
        <p:nvSpPr>
          <p:cNvPr id="4" name="正方形/長方形 3"/>
          <p:cNvSpPr/>
          <p:nvPr/>
        </p:nvSpPr>
        <p:spPr>
          <a:xfrm>
            <a:off x="1222665" y="2012147"/>
            <a:ext cx="7249127" cy="231727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375065" y="3269598"/>
            <a:ext cx="2031325"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メンバ２</a:t>
            </a:r>
            <a:endParaRPr kumimoji="1" lang="ja-JP" altLang="en-US" dirty="0">
              <a:solidFill>
                <a:schemeClr val="tx1"/>
              </a:solidFill>
            </a:endParaRPr>
          </a:p>
        </p:txBody>
      </p:sp>
      <p:sp>
        <p:nvSpPr>
          <p:cNvPr id="7" name="正方形/長方形 6"/>
          <p:cNvSpPr/>
          <p:nvPr/>
        </p:nvSpPr>
        <p:spPr>
          <a:xfrm>
            <a:off x="3406390"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smtClean="0">
                <a:solidFill>
                  <a:schemeClr val="tx1"/>
                </a:solidFill>
              </a:rPr>
              <a:t>メンバ１</a:t>
            </a:r>
            <a:endParaRPr kumimoji="1" lang="ja-JP" altLang="en-US" dirty="0">
              <a:solidFill>
                <a:schemeClr val="tx1"/>
              </a:solidFill>
            </a:endParaRPr>
          </a:p>
        </p:txBody>
      </p:sp>
      <p:sp>
        <p:nvSpPr>
          <p:cNvPr id="8" name="正方形/長方形 7"/>
          <p:cNvSpPr/>
          <p:nvPr/>
        </p:nvSpPr>
        <p:spPr>
          <a:xfrm>
            <a:off x="4508579" y="3269598"/>
            <a:ext cx="1627281"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メンバ３</a:t>
            </a:r>
            <a:endParaRPr kumimoji="1" lang="ja-JP" altLang="en-US" dirty="0">
              <a:solidFill>
                <a:schemeClr val="tx1"/>
              </a:solidFill>
            </a:endParaRPr>
          </a:p>
        </p:txBody>
      </p:sp>
      <p:sp>
        <p:nvSpPr>
          <p:cNvPr id="9" name="正方形/長方形 8"/>
          <p:cNvSpPr/>
          <p:nvPr/>
        </p:nvSpPr>
        <p:spPr>
          <a:xfrm>
            <a:off x="6135860"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メンバ４</a:t>
            </a:r>
            <a:endParaRPr kumimoji="1" lang="ja-JP" altLang="en-US" dirty="0">
              <a:solidFill>
                <a:schemeClr val="tx1"/>
              </a:solidFill>
            </a:endParaRPr>
          </a:p>
        </p:txBody>
      </p:sp>
      <p:sp>
        <p:nvSpPr>
          <p:cNvPr id="10" name="テキスト ボックス 9"/>
          <p:cNvSpPr txBox="1"/>
          <p:nvPr/>
        </p:nvSpPr>
        <p:spPr>
          <a:xfrm>
            <a:off x="114669" y="3080944"/>
            <a:ext cx="1107996" cy="369332"/>
          </a:xfrm>
          <a:prstGeom prst="rect">
            <a:avLst/>
          </a:prstGeom>
          <a:noFill/>
        </p:spPr>
        <p:txBody>
          <a:bodyPr wrap="none" rtlCol="0">
            <a:spAutoFit/>
          </a:bodyPr>
          <a:lstStyle/>
          <a:p>
            <a:r>
              <a:rPr kumimoji="1" lang="ja-JP" altLang="en-US" dirty="0" smtClean="0"/>
              <a:t>ファイル</a:t>
            </a:r>
            <a:endParaRPr kumimoji="1" lang="ja-JP" altLang="en-US" dirty="0"/>
          </a:p>
        </p:txBody>
      </p:sp>
      <p:sp>
        <p:nvSpPr>
          <p:cNvPr id="11" name="テキスト ボックス 10"/>
          <p:cNvSpPr txBox="1"/>
          <p:nvPr/>
        </p:nvSpPr>
        <p:spPr>
          <a:xfrm>
            <a:off x="7207008" y="3535239"/>
            <a:ext cx="646331" cy="369332"/>
          </a:xfrm>
          <a:prstGeom prst="rect">
            <a:avLst/>
          </a:prstGeom>
          <a:noFill/>
        </p:spPr>
        <p:txBody>
          <a:bodyPr wrap="none" rtlCol="0">
            <a:spAutoFit/>
          </a:bodyPr>
          <a:lstStyle/>
          <a:p>
            <a:r>
              <a:rPr kumimoji="1" lang="ja-JP" altLang="en-US" dirty="0" smtClean="0"/>
              <a:t>・・</a:t>
            </a:r>
            <a:endParaRPr kumimoji="1" lang="ja-JP" altLang="en-US" dirty="0"/>
          </a:p>
        </p:txBody>
      </p:sp>
      <p:sp>
        <p:nvSpPr>
          <p:cNvPr id="50" name="正方形/長方形 49"/>
          <p:cNvSpPr/>
          <p:nvPr/>
        </p:nvSpPr>
        <p:spPr>
          <a:xfrm>
            <a:off x="3474151" y="2161464"/>
            <a:ext cx="719610" cy="427940"/>
          </a:xfrm>
          <a:prstGeom prst="rect">
            <a:avLst/>
          </a:prstGeom>
          <a:noFill/>
          <a:ln w="12700" cap="flat" cmpd="sng" algn="ctr">
            <a:solidFill>
              <a:srgbClr val="000000"/>
            </a:solidFill>
            <a:prstDash val="solid"/>
            <a:round/>
            <a:headEnd type="none" w="med" len="med"/>
            <a:tailEnd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2</a:t>
            </a:r>
            <a:endParaRPr kumimoji="1" lang="en-US" altLang="ja-JP" dirty="0" smtClean="0">
              <a:solidFill>
                <a:schemeClr val="tx1"/>
              </a:solidFill>
            </a:endParaRPr>
          </a:p>
        </p:txBody>
      </p:sp>
      <p:sp>
        <p:nvSpPr>
          <p:cNvPr id="53" name="正方形/長方形 52"/>
          <p:cNvSpPr/>
          <p:nvPr/>
        </p:nvSpPr>
        <p:spPr>
          <a:xfrm>
            <a:off x="4193761" y="2161464"/>
            <a:ext cx="719610" cy="427940"/>
          </a:xfrm>
          <a:prstGeom prst="rect">
            <a:avLst/>
          </a:prstGeom>
          <a:noFill/>
          <a:ln w="12700" cap="flat" cmpd="sng" algn="ctr">
            <a:solidFill>
              <a:srgbClr val="000000"/>
            </a:solidFill>
            <a:prstDash val="solid"/>
            <a:round/>
            <a:headEnd type="none" w="med" len="med"/>
            <a:tailEnd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chemeClr val="tx1"/>
                </a:solidFill>
              </a:rPr>
              <a:t>1</a:t>
            </a:r>
            <a:endParaRPr kumimoji="1" lang="ja-JP" altLang="en-US" dirty="0">
              <a:solidFill>
                <a:schemeClr val="tx1"/>
              </a:solidFill>
            </a:endParaRPr>
          </a:p>
        </p:txBody>
      </p:sp>
      <p:sp>
        <p:nvSpPr>
          <p:cNvPr id="54" name="正方形/長方形 53"/>
          <p:cNvSpPr/>
          <p:nvPr/>
        </p:nvSpPr>
        <p:spPr>
          <a:xfrm>
            <a:off x="4913371" y="2161464"/>
            <a:ext cx="719610" cy="427940"/>
          </a:xfrm>
          <a:prstGeom prst="rect">
            <a:avLst/>
          </a:prstGeom>
          <a:noFill/>
          <a:ln w="12700" cap="flat" cmpd="sng" algn="ctr">
            <a:solidFill>
              <a:srgbClr val="000000"/>
            </a:solidFill>
            <a:prstDash val="solid"/>
            <a:round/>
            <a:headEnd type="none" w="med" len="med"/>
            <a:tailEnd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chemeClr val="tx1"/>
                </a:solidFill>
              </a:rPr>
              <a:t>3</a:t>
            </a:r>
            <a:endParaRPr kumimoji="1" lang="ja-JP" altLang="en-US" dirty="0">
              <a:solidFill>
                <a:schemeClr val="tx1"/>
              </a:solidFill>
            </a:endParaRPr>
          </a:p>
        </p:txBody>
      </p:sp>
      <p:sp>
        <p:nvSpPr>
          <p:cNvPr id="55" name="正方形/長方形 54"/>
          <p:cNvSpPr/>
          <p:nvPr/>
        </p:nvSpPr>
        <p:spPr>
          <a:xfrm>
            <a:off x="5632981" y="2161464"/>
            <a:ext cx="719610" cy="427940"/>
          </a:xfrm>
          <a:prstGeom prst="rect">
            <a:avLst/>
          </a:prstGeom>
          <a:noFill/>
          <a:ln w="12700" cap="flat" cmpd="sng" algn="ctr">
            <a:solidFill>
              <a:srgbClr val="000000"/>
            </a:solidFill>
            <a:prstDash val="solid"/>
            <a:round/>
            <a:headEnd type="none" w="med" len="med"/>
            <a:tailEnd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chemeClr val="tx1"/>
                </a:solidFill>
              </a:rPr>
              <a:t>4</a:t>
            </a:r>
          </a:p>
        </p:txBody>
      </p:sp>
      <p:sp>
        <p:nvSpPr>
          <p:cNvPr id="56" name="正方形/長方形 55"/>
          <p:cNvSpPr/>
          <p:nvPr/>
        </p:nvSpPr>
        <p:spPr>
          <a:xfrm>
            <a:off x="6352591" y="2161464"/>
            <a:ext cx="719610" cy="427940"/>
          </a:xfrm>
          <a:prstGeom prst="rect">
            <a:avLst/>
          </a:prstGeom>
          <a:noFill/>
          <a:ln w="12700" cap="flat" cmpd="sng" algn="ctr">
            <a:solidFill>
              <a:srgbClr val="000000"/>
            </a:solidFill>
            <a:prstDash val="solid"/>
            <a:round/>
            <a:headEnd type="none" w="med" len="med"/>
            <a:tailEnd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8" name="テキスト ボックス 57"/>
          <p:cNvSpPr txBox="1"/>
          <p:nvPr/>
        </p:nvSpPr>
        <p:spPr>
          <a:xfrm>
            <a:off x="7072201" y="2186205"/>
            <a:ext cx="646331" cy="369332"/>
          </a:xfrm>
          <a:prstGeom prst="rect">
            <a:avLst/>
          </a:prstGeom>
          <a:noFill/>
          <a:ln w="12700" cap="flat" cmpd="sng" algn="ctr">
            <a:noFill/>
            <a:prstDash val="solid"/>
            <a:round/>
            <a:headEnd type="none" w="med" len="med"/>
            <a:tailEnd w="med" len="med"/>
          </a:ln>
          <a:effectLst/>
        </p:spPr>
        <p:txBody>
          <a:bodyPr wrap="none" rtlCol="0">
            <a:spAutoFit/>
          </a:bodyPr>
          <a:lstStyle/>
          <a:p>
            <a:r>
              <a:rPr kumimoji="1" lang="ja-JP" altLang="en-US" dirty="0" smtClean="0"/>
              <a:t>・・</a:t>
            </a:r>
            <a:endParaRPr kumimoji="1" lang="ja-JP" altLang="en-US" dirty="0"/>
          </a:p>
        </p:txBody>
      </p:sp>
      <p:sp>
        <p:nvSpPr>
          <p:cNvPr id="59" name="テキスト ボックス 58"/>
          <p:cNvSpPr txBox="1"/>
          <p:nvPr/>
        </p:nvSpPr>
        <p:spPr>
          <a:xfrm>
            <a:off x="1375065" y="2186205"/>
            <a:ext cx="2031325" cy="369332"/>
          </a:xfrm>
          <a:prstGeom prst="rect">
            <a:avLst/>
          </a:prstGeom>
          <a:noFill/>
          <a:ln w="12700" cap="flat" cmpd="sng" algn="ctr">
            <a:noFill/>
            <a:prstDash val="solid"/>
            <a:round/>
            <a:headEnd type="none" w="med" len="med"/>
            <a:tailEnd w="med" len="med"/>
          </a:ln>
          <a:effectLst/>
        </p:spPr>
        <p:txBody>
          <a:bodyPr wrap="none" rtlCol="0">
            <a:spAutoFit/>
          </a:bodyPr>
          <a:lstStyle/>
          <a:p>
            <a:r>
              <a:rPr kumimoji="1" lang="ja-JP" altLang="en-US" dirty="0" smtClean="0"/>
              <a:t>ディレクトリ領域</a:t>
            </a:r>
            <a:endParaRPr kumimoji="1" lang="ja-JP" altLang="en-US" dirty="0"/>
          </a:p>
        </p:txBody>
      </p:sp>
      <p:cxnSp>
        <p:nvCxnSpPr>
          <p:cNvPr id="61" name="カギ線コネクタ 60"/>
          <p:cNvCxnSpPr>
            <a:stCxn id="53" idx="2"/>
            <a:endCxn id="5" idx="0"/>
          </p:cNvCxnSpPr>
          <p:nvPr/>
        </p:nvCxnSpPr>
        <p:spPr>
          <a:xfrm rot="5400000">
            <a:off x="3132050" y="1848082"/>
            <a:ext cx="680194" cy="2162838"/>
          </a:xfrm>
          <a:prstGeom prst="bentConnector3">
            <a:avLst>
              <a:gd name="adj1" fmla="val 68186"/>
            </a:avLst>
          </a:prstGeom>
          <a:ln w="127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63" name="カギ線コネクタ 62"/>
          <p:cNvCxnSpPr>
            <a:stCxn id="50" idx="2"/>
            <a:endCxn id="7" idx="0"/>
          </p:cNvCxnSpPr>
          <p:nvPr/>
        </p:nvCxnSpPr>
        <p:spPr>
          <a:xfrm rot="16200000" flipH="1">
            <a:off x="3555623" y="2867736"/>
            <a:ext cx="680194" cy="123529"/>
          </a:xfrm>
          <a:prstGeom prst="bentConnector3">
            <a:avLst>
              <a:gd name="adj1" fmla="val 33027"/>
            </a:avLst>
          </a:prstGeom>
          <a:ln w="127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67" name="カギ線コネクタ 66"/>
          <p:cNvCxnSpPr>
            <a:stCxn id="55" idx="2"/>
            <a:endCxn id="9" idx="0"/>
          </p:cNvCxnSpPr>
          <p:nvPr/>
        </p:nvCxnSpPr>
        <p:spPr>
          <a:xfrm rot="16200000" flipH="1">
            <a:off x="5999773" y="2582416"/>
            <a:ext cx="680194" cy="694169"/>
          </a:xfrm>
          <a:prstGeom prst="bentConnector3">
            <a:avLst>
              <a:gd name="adj1" fmla="val 50000"/>
            </a:avLst>
          </a:prstGeom>
          <a:ln w="127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69" name="カギ線コネクタ 68"/>
          <p:cNvCxnSpPr>
            <a:endCxn id="8" idx="0"/>
          </p:cNvCxnSpPr>
          <p:nvPr/>
        </p:nvCxnSpPr>
        <p:spPr>
          <a:xfrm rot="16200000" flipH="1">
            <a:off x="4947149" y="2894527"/>
            <a:ext cx="679398" cy="70744"/>
          </a:xfrm>
          <a:prstGeom prst="bentConnector3">
            <a:avLst>
              <a:gd name="adj1" fmla="val 50000"/>
            </a:avLst>
          </a:prstGeom>
          <a:ln w="127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sp>
        <p:nvSpPr>
          <p:cNvPr id="22" name="メモ 21"/>
          <p:cNvSpPr/>
          <p:nvPr/>
        </p:nvSpPr>
        <p:spPr>
          <a:xfrm>
            <a:off x="777198" y="1105201"/>
            <a:ext cx="1350777"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22"/>
                                        </p:tgtEl>
                                        <p:attrNameLst>
                                          <p:attrName>ppt_x</p:attrName>
                                        </p:attrNameLst>
                                      </p:cBhvr>
                                      <p:tavLst>
                                        <p:tav tm="0">
                                          <p:val>
                                            <p:strVal val="ppt_x"/>
                                          </p:val>
                                        </p:tav>
                                        <p:tav tm="100000">
                                          <p:val>
                                            <p:strVal val="ppt_x"/>
                                          </p:val>
                                        </p:tav>
                                      </p:tavLst>
                                    </p:anim>
                                    <p:anim calcmode="lin" valueType="num">
                                      <p:cBhvr additive="base">
                                        <p:cTn id="7" dur="500"/>
                                        <p:tgtEl>
                                          <p:spTgt spid="22"/>
                                        </p:tgtEl>
                                        <p:attrNameLst>
                                          <p:attrName>ppt_y</p:attrName>
                                        </p:attrNameLst>
                                      </p:cBhvr>
                                      <p:tavLst>
                                        <p:tav tm="0">
                                          <p:val>
                                            <p:strVal val="ppt_y"/>
                                          </p:val>
                                        </p:tav>
                                        <p:tav tm="100000">
                                          <p:val>
                                            <p:strVal val="1+ppt_h/2"/>
                                          </p:val>
                                        </p:tav>
                                      </p:tavLst>
                                    </p:anim>
                                    <p:set>
                                      <p:cBhvr>
                                        <p:cTn id="8" dur="1" fill="hold">
                                          <p:stCondLst>
                                            <p:cond delay="4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パソコンでは</a:t>
            </a:r>
            <a:endParaRPr lang="ja-JP" altLang="en-US" dirty="0"/>
          </a:p>
        </p:txBody>
      </p:sp>
      <p:sp>
        <p:nvSpPr>
          <p:cNvPr id="3" name="コンテンツ プレースホルダ 2"/>
          <p:cNvSpPr>
            <a:spLocks noGrp="1"/>
          </p:cNvSpPr>
          <p:nvPr>
            <p:ph idx="1"/>
          </p:nvPr>
        </p:nvSpPr>
        <p:spPr/>
        <p:txBody>
          <a:bodyPr/>
          <a:lstStyle/>
          <a:p>
            <a:r>
              <a:rPr lang="ja-JP" altLang="en-US" dirty="0" smtClean="0"/>
              <a:t>パソコン用のオペレーティングシステムは基本的に，</a:t>
            </a:r>
            <a:r>
              <a:rPr lang="ja-JP" altLang="en-US" u="sng" dirty="0" smtClean="0"/>
              <a:t>順編成ファイルの機能しか持っていない</a:t>
            </a:r>
            <a:endParaRPr lang="en-US" altLang="ja-JP" u="sng" dirty="0" smtClean="0"/>
          </a:p>
          <a:p>
            <a:pPr lvl="1"/>
            <a:r>
              <a:rPr lang="ja-JP" altLang="en-US" dirty="0" smtClean="0"/>
              <a:t>データへのアクセスの高度化は，それぞれのプログラムが自前で処理することで実現することも多い</a:t>
            </a:r>
            <a:endParaRPr lang="en-US" altLang="ja-JP" dirty="0" smtClean="0"/>
          </a:p>
          <a:p>
            <a:pPr lvl="1"/>
            <a:r>
              <a:rPr lang="ja-JP" altLang="en-US" dirty="0" smtClean="0"/>
              <a:t>データを管理するソフトを別途，インストールして使うことも多い．</a:t>
            </a:r>
            <a:r>
              <a:rPr lang="en-US" altLang="ja-JP" dirty="0" smtClean="0">
                <a:solidFill>
                  <a:srgbClr val="FF0000"/>
                </a:solidFill>
              </a:rPr>
              <a:t>DBMS</a:t>
            </a:r>
            <a:r>
              <a:rPr lang="ja-JP" altLang="en-US" dirty="0" smtClean="0"/>
              <a:t>という（後述）．</a:t>
            </a:r>
            <a:endParaRPr lang="en-US" altLang="ja-JP" dirty="0" smtClean="0"/>
          </a:p>
          <a:p>
            <a:r>
              <a:rPr lang="ja-JP" altLang="en-US" dirty="0" smtClean="0"/>
              <a:t>数多くのファイルを整理するため</a:t>
            </a:r>
            <a:r>
              <a:rPr lang="en-US" altLang="en-US" dirty="0" smtClean="0"/>
              <a:t>に</a:t>
            </a:r>
            <a:br>
              <a:rPr lang="en-US" altLang="en-US" dirty="0" smtClean="0"/>
            </a:br>
            <a:r>
              <a:rPr lang="ja-JP" altLang="en-US" dirty="0" smtClean="0"/>
              <a:t>「</a:t>
            </a:r>
            <a:r>
              <a:rPr lang="ja-JP" altLang="en-US" dirty="0" smtClean="0">
                <a:solidFill>
                  <a:srgbClr val="FF0000"/>
                </a:solidFill>
              </a:rPr>
              <a:t>階層型ディレクトリ構造</a:t>
            </a:r>
            <a:r>
              <a:rPr lang="ja-JP" altLang="en-US" dirty="0" smtClean="0"/>
              <a:t>」が提供されている</a:t>
            </a:r>
            <a:endParaRPr lang="en-US" altLang="ja-JP" dirty="0" smtClean="0"/>
          </a:p>
          <a:p>
            <a:pPr lvl="1"/>
            <a:endParaRPr lang="en-US" altLang="ja-JP" dirty="0" smtClean="0"/>
          </a:p>
          <a:p>
            <a:pPr lvl="1"/>
            <a:endParaRPr lang="ja-JP" altLang="en-US" dirty="0"/>
          </a:p>
        </p:txBody>
      </p:sp>
      <p:sp>
        <p:nvSpPr>
          <p:cNvPr id="5" name="正方形/長方形 4"/>
          <p:cNvSpPr/>
          <p:nvPr/>
        </p:nvSpPr>
        <p:spPr>
          <a:xfrm>
            <a:off x="3969960" y="4585057"/>
            <a:ext cx="1204080" cy="412325"/>
          </a:xfrm>
          <a:prstGeom prst="rect">
            <a:avLst/>
          </a:prstGeom>
          <a:noFill/>
          <a:ln w="12700" cap="flat" cmpd="sng" algn="ctr">
            <a:solidFill>
              <a:srgbClr val="00000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rgbClr val="000000"/>
                </a:solidFill>
              </a:rPr>
              <a:t>/ (root)</a:t>
            </a:r>
            <a:endParaRPr kumimoji="1" lang="ja-JP" altLang="en-US" dirty="0">
              <a:solidFill>
                <a:srgbClr val="000000"/>
              </a:solidFill>
            </a:endParaRPr>
          </a:p>
        </p:txBody>
      </p:sp>
      <p:sp>
        <p:nvSpPr>
          <p:cNvPr id="6" name="正方形/長方形 5"/>
          <p:cNvSpPr/>
          <p:nvPr/>
        </p:nvSpPr>
        <p:spPr>
          <a:xfrm>
            <a:off x="2448194" y="5256993"/>
            <a:ext cx="1204080" cy="412325"/>
          </a:xfrm>
          <a:prstGeom prst="rect">
            <a:avLst/>
          </a:prstGeom>
          <a:noFill/>
          <a:ln w="12700" cap="flat" cmpd="sng" algn="ctr">
            <a:solidFill>
              <a:srgbClr val="00000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smtClean="0">
                <a:solidFill>
                  <a:srgbClr val="000000"/>
                </a:solidFill>
              </a:rPr>
              <a:t>home</a:t>
            </a:r>
            <a:endParaRPr kumimoji="1" lang="ja-JP" altLang="en-US" dirty="0">
              <a:solidFill>
                <a:srgbClr val="000000"/>
              </a:solidFill>
            </a:endParaRPr>
          </a:p>
        </p:txBody>
      </p:sp>
      <p:sp>
        <p:nvSpPr>
          <p:cNvPr id="8" name="正方形/長方形 7"/>
          <p:cNvSpPr/>
          <p:nvPr/>
        </p:nvSpPr>
        <p:spPr>
          <a:xfrm>
            <a:off x="3969960" y="5256993"/>
            <a:ext cx="1204080" cy="412325"/>
          </a:xfrm>
          <a:prstGeom prst="rect">
            <a:avLst/>
          </a:prstGeom>
          <a:noFill/>
          <a:ln w="12700" cap="flat" cmpd="sng" algn="ctr">
            <a:solidFill>
              <a:srgbClr val="00000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err="1" smtClean="0">
                <a:solidFill>
                  <a:srgbClr val="000000"/>
                </a:solidFill>
              </a:rPr>
              <a:t>usr</a:t>
            </a:r>
            <a:endParaRPr kumimoji="1" lang="ja-JP" altLang="en-US" dirty="0">
              <a:solidFill>
                <a:srgbClr val="000000"/>
              </a:solidFill>
            </a:endParaRPr>
          </a:p>
        </p:txBody>
      </p:sp>
      <p:sp>
        <p:nvSpPr>
          <p:cNvPr id="9" name="正方形/長方形 8"/>
          <p:cNvSpPr/>
          <p:nvPr/>
        </p:nvSpPr>
        <p:spPr>
          <a:xfrm>
            <a:off x="5491726" y="5256993"/>
            <a:ext cx="1204080" cy="412325"/>
          </a:xfrm>
          <a:prstGeom prst="rect">
            <a:avLst/>
          </a:prstGeom>
          <a:noFill/>
          <a:ln w="12700" cap="flat" cmpd="sng" algn="ctr">
            <a:solidFill>
              <a:srgbClr val="00000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smtClean="0">
                <a:solidFill>
                  <a:srgbClr val="000000"/>
                </a:solidFill>
              </a:rPr>
              <a:t>bin</a:t>
            </a:r>
            <a:endParaRPr kumimoji="1" lang="ja-JP" altLang="en-US" dirty="0">
              <a:solidFill>
                <a:srgbClr val="000000"/>
              </a:solidFill>
            </a:endParaRPr>
          </a:p>
        </p:txBody>
      </p:sp>
      <p:sp>
        <p:nvSpPr>
          <p:cNvPr id="10" name="正方形/長方形 9"/>
          <p:cNvSpPr/>
          <p:nvPr/>
        </p:nvSpPr>
        <p:spPr>
          <a:xfrm>
            <a:off x="1544962" y="5920682"/>
            <a:ext cx="1204080" cy="41232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err="1" smtClean="0">
                <a:solidFill>
                  <a:srgbClr val="000000"/>
                </a:solidFill>
              </a:rPr>
              <a:t>hiura</a:t>
            </a:r>
            <a:endParaRPr kumimoji="1" lang="ja-JP" altLang="en-US" dirty="0">
              <a:solidFill>
                <a:srgbClr val="000000"/>
              </a:solidFill>
            </a:endParaRPr>
          </a:p>
        </p:txBody>
      </p:sp>
      <p:sp>
        <p:nvSpPr>
          <p:cNvPr id="11" name="正方形/長方形 10"/>
          <p:cNvSpPr/>
          <p:nvPr/>
        </p:nvSpPr>
        <p:spPr>
          <a:xfrm>
            <a:off x="2882198" y="5920682"/>
            <a:ext cx="1204080" cy="41232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err="1" smtClean="0">
                <a:solidFill>
                  <a:srgbClr val="000000"/>
                </a:solidFill>
              </a:rPr>
              <a:t>aoyama</a:t>
            </a:r>
            <a:endParaRPr kumimoji="1" lang="ja-JP" altLang="en-US" dirty="0">
              <a:solidFill>
                <a:srgbClr val="000000"/>
              </a:solidFill>
            </a:endParaRPr>
          </a:p>
        </p:txBody>
      </p:sp>
      <p:sp>
        <p:nvSpPr>
          <p:cNvPr id="12" name="正方形/長方形 11"/>
          <p:cNvSpPr/>
          <p:nvPr/>
        </p:nvSpPr>
        <p:spPr>
          <a:xfrm>
            <a:off x="5182287" y="5920682"/>
            <a:ext cx="1204080" cy="41232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smtClean="0">
                <a:solidFill>
                  <a:srgbClr val="000000"/>
                </a:solidFill>
              </a:rPr>
              <a:t>cc</a:t>
            </a:r>
            <a:endParaRPr kumimoji="1" lang="ja-JP" altLang="en-US" dirty="0">
              <a:solidFill>
                <a:srgbClr val="000000"/>
              </a:solidFill>
            </a:endParaRPr>
          </a:p>
        </p:txBody>
      </p:sp>
      <p:sp>
        <p:nvSpPr>
          <p:cNvPr id="13" name="正方形/長方形 12"/>
          <p:cNvSpPr/>
          <p:nvPr/>
        </p:nvSpPr>
        <p:spPr>
          <a:xfrm>
            <a:off x="6533956" y="5920682"/>
            <a:ext cx="1204080" cy="41232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err="1" smtClean="0">
                <a:solidFill>
                  <a:srgbClr val="000000"/>
                </a:solidFill>
              </a:rPr>
              <a:t>ls</a:t>
            </a:r>
            <a:endParaRPr kumimoji="1" lang="ja-JP" altLang="en-US" dirty="0">
              <a:solidFill>
                <a:srgbClr val="000000"/>
              </a:solidFill>
            </a:endParaRPr>
          </a:p>
        </p:txBody>
      </p:sp>
      <p:cxnSp>
        <p:nvCxnSpPr>
          <p:cNvPr id="15" name="直線コネクタ 14"/>
          <p:cNvCxnSpPr>
            <a:stCxn id="5" idx="2"/>
            <a:endCxn id="8" idx="0"/>
          </p:cNvCxnSpPr>
          <p:nvPr/>
        </p:nvCxnSpPr>
        <p:spPr>
          <a:xfrm rot="5400000">
            <a:off x="4442195" y="5127187"/>
            <a:ext cx="259611" cy="1588"/>
          </a:xfrm>
          <a:prstGeom prst="line">
            <a:avLst/>
          </a:prstGeom>
          <a:ln w="127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直線コネクタ 16"/>
          <p:cNvCxnSpPr>
            <a:stCxn id="5" idx="2"/>
            <a:endCxn id="6" idx="0"/>
          </p:cNvCxnSpPr>
          <p:nvPr/>
        </p:nvCxnSpPr>
        <p:spPr>
          <a:xfrm rot="5400000">
            <a:off x="3681312" y="4366304"/>
            <a:ext cx="259611" cy="1521766"/>
          </a:xfrm>
          <a:prstGeom prst="line">
            <a:avLst/>
          </a:prstGeom>
          <a:ln w="127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直線コネクタ 18"/>
          <p:cNvCxnSpPr>
            <a:stCxn id="5" idx="2"/>
            <a:endCxn id="9" idx="0"/>
          </p:cNvCxnSpPr>
          <p:nvPr/>
        </p:nvCxnSpPr>
        <p:spPr>
          <a:xfrm rot="16200000" flipH="1">
            <a:off x="5203078" y="4366304"/>
            <a:ext cx="259611" cy="1521766"/>
          </a:xfrm>
          <a:prstGeom prst="line">
            <a:avLst/>
          </a:prstGeom>
          <a:ln w="127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1" name="直線コネクタ 20"/>
          <p:cNvCxnSpPr>
            <a:stCxn id="6" idx="2"/>
            <a:endCxn id="10" idx="0"/>
          </p:cNvCxnSpPr>
          <p:nvPr/>
        </p:nvCxnSpPr>
        <p:spPr>
          <a:xfrm rot="5400000">
            <a:off x="2472936" y="5343384"/>
            <a:ext cx="251364" cy="903232"/>
          </a:xfrm>
          <a:prstGeom prst="line">
            <a:avLst/>
          </a:prstGeom>
          <a:ln w="127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3" name="直線コネクタ 22"/>
          <p:cNvCxnSpPr>
            <a:stCxn id="6" idx="2"/>
            <a:endCxn id="11" idx="0"/>
          </p:cNvCxnSpPr>
          <p:nvPr/>
        </p:nvCxnSpPr>
        <p:spPr>
          <a:xfrm rot="16200000" flipH="1">
            <a:off x="3141554" y="5577998"/>
            <a:ext cx="251364" cy="434004"/>
          </a:xfrm>
          <a:prstGeom prst="line">
            <a:avLst/>
          </a:prstGeom>
          <a:ln w="127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5" name="直線コネクタ 24"/>
          <p:cNvCxnSpPr>
            <a:stCxn id="9" idx="2"/>
            <a:endCxn id="12" idx="0"/>
          </p:cNvCxnSpPr>
          <p:nvPr/>
        </p:nvCxnSpPr>
        <p:spPr>
          <a:xfrm rot="5400000">
            <a:off x="5813365" y="5640281"/>
            <a:ext cx="251364" cy="309439"/>
          </a:xfrm>
          <a:prstGeom prst="line">
            <a:avLst/>
          </a:prstGeom>
          <a:ln w="127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7" name="直線コネクタ 26"/>
          <p:cNvCxnSpPr>
            <a:stCxn id="9" idx="2"/>
            <a:endCxn id="13" idx="0"/>
          </p:cNvCxnSpPr>
          <p:nvPr/>
        </p:nvCxnSpPr>
        <p:spPr>
          <a:xfrm rot="16200000" flipH="1">
            <a:off x="6489199" y="5273885"/>
            <a:ext cx="251364" cy="1042230"/>
          </a:xfrm>
          <a:prstGeom prst="line">
            <a:avLst/>
          </a:prstGeom>
          <a:ln w="127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四角形吹き出し 3"/>
          <p:cNvSpPr/>
          <p:nvPr/>
        </p:nvSpPr>
        <p:spPr>
          <a:xfrm>
            <a:off x="6364922" y="4411883"/>
            <a:ext cx="2321878" cy="346347"/>
          </a:xfrm>
          <a:prstGeom prst="wedgeRectCallout">
            <a:avLst>
              <a:gd name="adj1" fmla="val -104166"/>
              <a:gd name="adj2" fmla="val 69907"/>
            </a:avLst>
          </a:prstGeom>
          <a:solidFill>
            <a:schemeClr val="bg2">
              <a:lumMod val="9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ルートディレクトリ</a:t>
            </a:r>
            <a:endParaRPr kumimoji="1" lang="ja-JP" altLang="en-US" dirty="0">
              <a:solidFill>
                <a:schemeClr val="tx1"/>
              </a:solidFill>
            </a:endParaRPr>
          </a:p>
        </p:txBody>
      </p:sp>
      <p:sp>
        <p:nvSpPr>
          <p:cNvPr id="7" name="テキスト ボックス 6"/>
          <p:cNvSpPr txBox="1"/>
          <p:nvPr/>
        </p:nvSpPr>
        <p:spPr>
          <a:xfrm>
            <a:off x="158375" y="4443113"/>
            <a:ext cx="2723823" cy="646331"/>
          </a:xfrm>
          <a:prstGeom prst="rect">
            <a:avLst/>
          </a:prstGeom>
          <a:solidFill>
            <a:srgbClr val="DDD9C3"/>
          </a:solidFill>
        </p:spPr>
        <p:txBody>
          <a:bodyPr wrap="none" rtlCol="0">
            <a:spAutoFit/>
          </a:bodyPr>
          <a:lstStyle/>
          <a:p>
            <a:r>
              <a:rPr kumimoji="1" lang="ja-JP" altLang="en-US" dirty="0" smtClean="0"/>
              <a:t>カレントディレクトリ：</a:t>
            </a:r>
            <a:endParaRPr kumimoji="1" lang="en-US" altLang="ja-JP" dirty="0" smtClean="0"/>
          </a:p>
          <a:p>
            <a:r>
              <a:rPr lang="ja-JP" altLang="en-US" dirty="0" smtClean="0"/>
              <a:t>今いる場所のこと</a:t>
            </a:r>
            <a:endParaRPr kumimoji="1" lang="ja-JP" altLang="en-US" dirty="0"/>
          </a:p>
        </p:txBody>
      </p:sp>
      <p:sp>
        <p:nvSpPr>
          <p:cNvPr id="22" name="メモ 21"/>
          <p:cNvSpPr/>
          <p:nvPr/>
        </p:nvSpPr>
        <p:spPr>
          <a:xfrm>
            <a:off x="1097417" y="3965345"/>
            <a:ext cx="3719129"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22"/>
                                        </p:tgtEl>
                                        <p:attrNameLst>
                                          <p:attrName>ppt_x</p:attrName>
                                        </p:attrNameLst>
                                      </p:cBhvr>
                                      <p:tavLst>
                                        <p:tav tm="0">
                                          <p:val>
                                            <p:strVal val="ppt_x"/>
                                          </p:val>
                                        </p:tav>
                                        <p:tav tm="100000">
                                          <p:val>
                                            <p:strVal val="ppt_x"/>
                                          </p:val>
                                        </p:tav>
                                      </p:tavLst>
                                    </p:anim>
                                    <p:anim calcmode="lin" valueType="num">
                                      <p:cBhvr additive="base">
                                        <p:cTn id="7" dur="500"/>
                                        <p:tgtEl>
                                          <p:spTgt spid="22"/>
                                        </p:tgtEl>
                                        <p:attrNameLst>
                                          <p:attrName>ppt_y</p:attrName>
                                        </p:attrNameLst>
                                      </p:cBhvr>
                                      <p:tavLst>
                                        <p:tav tm="0">
                                          <p:val>
                                            <p:strVal val="ppt_y"/>
                                          </p:val>
                                        </p:tav>
                                        <p:tav tm="100000">
                                          <p:val>
                                            <p:strVal val="1+ppt_h/2"/>
                                          </p:val>
                                        </p:tav>
                                      </p:tavLst>
                                    </p:anim>
                                    <p:set>
                                      <p:cBhvr>
                                        <p:cTn id="8" dur="1" fill="hold">
                                          <p:stCondLst>
                                            <p:cond delay="4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ファイルの最適化</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ディスク上のファイルは，記録・消去を繰り返しているうちに，切れ切れになっていく</a:t>
            </a:r>
            <a:endParaRPr kumimoji="1" lang="en-US" altLang="ja-JP" dirty="0" smtClean="0"/>
          </a:p>
          <a:p>
            <a:pPr lvl="1"/>
            <a:r>
              <a:rPr lang="ja-JP" altLang="en-US" dirty="0" smtClean="0"/>
              <a:t>これを</a:t>
            </a:r>
            <a:r>
              <a:rPr lang="ja-JP" altLang="en-US" dirty="0" smtClean="0">
                <a:solidFill>
                  <a:srgbClr val="FF0000"/>
                </a:solidFill>
              </a:rPr>
              <a:t>断片化</a:t>
            </a:r>
            <a:r>
              <a:rPr lang="ja-JP" altLang="en-US" dirty="0" smtClean="0"/>
              <a:t>または</a:t>
            </a:r>
            <a:r>
              <a:rPr lang="ja-JP" altLang="en-US" dirty="0" smtClean="0">
                <a:solidFill>
                  <a:srgbClr val="FF0000"/>
                </a:solidFill>
              </a:rPr>
              <a:t>フラグメンテーション</a:t>
            </a:r>
            <a:r>
              <a:rPr lang="ja-JP" altLang="en-US" dirty="0" smtClean="0"/>
              <a:t>という．</a:t>
            </a:r>
            <a:endParaRPr lang="en-US" altLang="ja-JP" dirty="0" smtClean="0"/>
          </a:p>
          <a:p>
            <a:pPr lvl="1"/>
            <a:r>
              <a:rPr kumimoji="1" lang="ja-JP" altLang="en-US" dirty="0" smtClean="0"/>
              <a:t>最適化によりデータを並べ替え直して，速くする．</a:t>
            </a:r>
            <a:endParaRPr kumimoji="1" lang="ja-JP" altLang="en-US" dirty="0"/>
          </a:p>
        </p:txBody>
      </p:sp>
      <p:pic>
        <p:nvPicPr>
          <p:cNvPr id="4" name="図 3"/>
          <p:cNvPicPr>
            <a:picLocks noChangeAspect="1"/>
          </p:cNvPicPr>
          <p:nvPr/>
        </p:nvPicPr>
        <p:blipFill>
          <a:blip r:embed="rId2"/>
          <a:stretch>
            <a:fillRect/>
          </a:stretch>
        </p:blipFill>
        <p:spPr>
          <a:xfrm>
            <a:off x="1948617" y="2781113"/>
            <a:ext cx="5080000" cy="3810000"/>
          </a:xfrm>
          <a:prstGeom prst="rect">
            <a:avLst/>
          </a:prstGeom>
        </p:spPr>
      </p:pic>
      <p:sp>
        <p:nvSpPr>
          <p:cNvPr id="5" name="メモ 4"/>
          <p:cNvSpPr/>
          <p:nvPr/>
        </p:nvSpPr>
        <p:spPr>
          <a:xfrm>
            <a:off x="2085910" y="1931873"/>
            <a:ext cx="900120"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メモ 5"/>
          <p:cNvSpPr/>
          <p:nvPr/>
        </p:nvSpPr>
        <p:spPr>
          <a:xfrm>
            <a:off x="3916425" y="1931873"/>
            <a:ext cx="3112191"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304828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5"/>
                                        </p:tgtEl>
                                        <p:attrNameLst>
                                          <p:attrName>ppt_x</p:attrName>
                                        </p:attrNameLst>
                                      </p:cBhvr>
                                      <p:tavLst>
                                        <p:tav tm="0">
                                          <p:val>
                                            <p:strVal val="ppt_x"/>
                                          </p:val>
                                        </p:tav>
                                        <p:tav tm="100000">
                                          <p:val>
                                            <p:strVal val="ppt_x"/>
                                          </p:val>
                                        </p:tav>
                                      </p:tavLst>
                                    </p:anim>
                                    <p:anim calcmode="lin" valueType="num">
                                      <p:cBhvr additive="base">
                                        <p:cTn id="7" dur="500"/>
                                        <p:tgtEl>
                                          <p:spTgt spid="5"/>
                                        </p:tgtEl>
                                        <p:attrNameLst>
                                          <p:attrName>ppt_y</p:attrName>
                                        </p:attrNameLst>
                                      </p:cBhvr>
                                      <p:tavLst>
                                        <p:tav tm="0">
                                          <p:val>
                                            <p:strVal val="ppt_y"/>
                                          </p:val>
                                        </p:tav>
                                        <p:tav tm="100000">
                                          <p:val>
                                            <p:strVal val="1+ppt_h/2"/>
                                          </p:val>
                                        </p:tav>
                                      </p:tavLst>
                                    </p:anim>
                                    <p:set>
                                      <p:cBhvr>
                                        <p:cTn id="8" dur="1" fill="hold">
                                          <p:stCondLst>
                                            <p:cond delay="499"/>
                                          </p:stCondLst>
                                        </p:cTn>
                                        <p:tgtEl>
                                          <p:spTgt spid="5"/>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6"/>
                                        </p:tgtEl>
                                        <p:attrNameLst>
                                          <p:attrName>ppt_x</p:attrName>
                                        </p:attrNameLst>
                                      </p:cBhvr>
                                      <p:tavLst>
                                        <p:tav tm="0">
                                          <p:val>
                                            <p:strVal val="ppt_x"/>
                                          </p:val>
                                        </p:tav>
                                        <p:tav tm="100000">
                                          <p:val>
                                            <p:strVal val="ppt_x"/>
                                          </p:val>
                                        </p:tav>
                                      </p:tavLst>
                                    </p:anim>
                                    <p:anim calcmode="lin" valueType="num">
                                      <p:cBhvr additive="base">
                                        <p:cTn id="13" dur="500"/>
                                        <p:tgtEl>
                                          <p:spTgt spid="6"/>
                                        </p:tgtEl>
                                        <p:attrNameLst>
                                          <p:attrName>ppt_y</p:attrName>
                                        </p:attrNameLst>
                                      </p:cBhvr>
                                      <p:tavLst>
                                        <p:tav tm="0">
                                          <p:val>
                                            <p:strVal val="ppt_y"/>
                                          </p:val>
                                        </p:tav>
                                        <p:tav tm="100000">
                                          <p:val>
                                            <p:strVal val="1+ppt_h/2"/>
                                          </p:val>
                                        </p:tav>
                                      </p:tavLst>
                                    </p:anim>
                                    <p:set>
                                      <p:cBhvr>
                                        <p:cTn id="14"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データベース</a:t>
            </a:r>
            <a:r>
              <a:rPr lang="en-US" altLang="ja-JP" dirty="0" smtClean="0"/>
              <a:t>(1)</a:t>
            </a:r>
            <a:endParaRPr lang="ja-JP" altLang="en-US" dirty="0"/>
          </a:p>
        </p:txBody>
      </p:sp>
      <p:sp>
        <p:nvSpPr>
          <p:cNvPr id="3" name="コンテンツ プレースホルダ 2"/>
          <p:cNvSpPr>
            <a:spLocks noGrp="1"/>
          </p:cNvSpPr>
          <p:nvPr>
            <p:ph idx="1"/>
          </p:nvPr>
        </p:nvSpPr>
        <p:spPr/>
        <p:txBody>
          <a:bodyPr/>
          <a:lstStyle/>
          <a:p>
            <a:r>
              <a:rPr lang="ja-JP" altLang="en-US" dirty="0" smtClean="0"/>
              <a:t>業務に用いるデータを管理するシステム</a:t>
            </a:r>
            <a:endParaRPr lang="en-US" altLang="ja-JP" dirty="0" smtClean="0"/>
          </a:p>
          <a:p>
            <a:r>
              <a:rPr lang="ja-JP" altLang="en-US" dirty="0" smtClean="0"/>
              <a:t>データベースを使わないと</a:t>
            </a:r>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pPr lvl="1"/>
            <a:r>
              <a:rPr lang="ja-JP" altLang="en-US" dirty="0" smtClean="0"/>
              <a:t>それぞれのファイルへのデータ格納方法を，プログラムごとに決める・・データの共用が難しい</a:t>
            </a:r>
            <a:endParaRPr lang="en-US" altLang="ja-JP" dirty="0" smtClean="0"/>
          </a:p>
          <a:p>
            <a:pPr lvl="1"/>
            <a:r>
              <a:rPr lang="ja-JP" altLang="en-US" dirty="0" smtClean="0"/>
              <a:t>ファイルの形式を変えるにはプログラムを変えなくてはならない・・保守コストの増大</a:t>
            </a:r>
            <a:endParaRPr lang="en-US" altLang="ja-JP" dirty="0" smtClean="0"/>
          </a:p>
          <a:p>
            <a:pPr lvl="1"/>
            <a:r>
              <a:rPr lang="ja-JP" altLang="en-US" dirty="0" smtClean="0"/>
              <a:t>セキュリティやデータの安全性が低い・・プログラムのミスなどでデータを失いやすい</a:t>
            </a:r>
            <a:endParaRPr lang="ja-JP" altLang="en-US" dirty="0"/>
          </a:p>
        </p:txBody>
      </p:sp>
      <p:sp>
        <p:nvSpPr>
          <p:cNvPr id="4" name="角丸四角形 3"/>
          <p:cNvSpPr/>
          <p:nvPr/>
        </p:nvSpPr>
        <p:spPr>
          <a:xfrm>
            <a:off x="2968966" y="1954426"/>
            <a:ext cx="1839108" cy="511283"/>
          </a:xfrm>
          <a:prstGeom prst="round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プログラム</a:t>
            </a:r>
            <a:r>
              <a:rPr kumimoji="1" lang="en-US" altLang="ja-JP" dirty="0" smtClean="0">
                <a:solidFill>
                  <a:srgbClr val="000000"/>
                </a:solidFill>
              </a:rPr>
              <a:t>1</a:t>
            </a:r>
          </a:p>
        </p:txBody>
      </p:sp>
      <p:sp>
        <p:nvSpPr>
          <p:cNvPr id="5" name="角丸四角形 4"/>
          <p:cNvSpPr/>
          <p:nvPr/>
        </p:nvSpPr>
        <p:spPr>
          <a:xfrm>
            <a:off x="2968966" y="2618109"/>
            <a:ext cx="1839108" cy="511283"/>
          </a:xfrm>
          <a:prstGeom prst="round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プログラム</a:t>
            </a:r>
            <a:r>
              <a:rPr kumimoji="1" lang="en-US" altLang="ja-JP" dirty="0" smtClean="0">
                <a:solidFill>
                  <a:srgbClr val="000000"/>
                </a:solidFill>
              </a:rPr>
              <a:t>2</a:t>
            </a:r>
          </a:p>
        </p:txBody>
      </p:sp>
      <p:sp>
        <p:nvSpPr>
          <p:cNvPr id="6" name="角丸四角形 5"/>
          <p:cNvSpPr/>
          <p:nvPr/>
        </p:nvSpPr>
        <p:spPr>
          <a:xfrm>
            <a:off x="2968966" y="3281792"/>
            <a:ext cx="1839108" cy="511283"/>
          </a:xfrm>
          <a:prstGeom prst="round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プログラム</a:t>
            </a:r>
            <a:r>
              <a:rPr kumimoji="1" lang="en-US" altLang="ja-JP" dirty="0" smtClean="0">
                <a:solidFill>
                  <a:srgbClr val="000000"/>
                </a:solidFill>
              </a:rPr>
              <a:t>3</a:t>
            </a:r>
          </a:p>
        </p:txBody>
      </p:sp>
      <p:sp>
        <p:nvSpPr>
          <p:cNvPr id="7" name="正方形/長方形 6"/>
          <p:cNvSpPr/>
          <p:nvPr/>
        </p:nvSpPr>
        <p:spPr>
          <a:xfrm>
            <a:off x="6449252" y="1954426"/>
            <a:ext cx="1484483" cy="511283"/>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ファイル１</a:t>
            </a:r>
            <a:endParaRPr kumimoji="1" lang="ja-JP" altLang="en-US" dirty="0">
              <a:solidFill>
                <a:srgbClr val="000000"/>
              </a:solidFill>
            </a:endParaRPr>
          </a:p>
        </p:txBody>
      </p:sp>
      <p:sp>
        <p:nvSpPr>
          <p:cNvPr id="9" name="正方形/長方形 8"/>
          <p:cNvSpPr/>
          <p:nvPr/>
        </p:nvSpPr>
        <p:spPr>
          <a:xfrm>
            <a:off x="6449252" y="2618109"/>
            <a:ext cx="1484483" cy="511283"/>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ファイル</a:t>
            </a:r>
            <a:r>
              <a:rPr kumimoji="1" lang="en-US" altLang="ja-JP" dirty="0" smtClean="0">
                <a:solidFill>
                  <a:srgbClr val="000000"/>
                </a:solidFill>
              </a:rPr>
              <a:t>2</a:t>
            </a:r>
            <a:endParaRPr kumimoji="1" lang="ja-JP" altLang="en-US" dirty="0">
              <a:solidFill>
                <a:srgbClr val="000000"/>
              </a:solidFill>
            </a:endParaRPr>
          </a:p>
        </p:txBody>
      </p:sp>
      <p:sp>
        <p:nvSpPr>
          <p:cNvPr id="10" name="正方形/長方形 9"/>
          <p:cNvSpPr/>
          <p:nvPr/>
        </p:nvSpPr>
        <p:spPr>
          <a:xfrm>
            <a:off x="6449252" y="3281792"/>
            <a:ext cx="1484483" cy="511283"/>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ファイル</a:t>
            </a:r>
            <a:r>
              <a:rPr lang="en-US" altLang="ja-JP" dirty="0" smtClean="0">
                <a:solidFill>
                  <a:srgbClr val="000000"/>
                </a:solidFill>
              </a:rPr>
              <a:t>3</a:t>
            </a:r>
            <a:endParaRPr kumimoji="1" lang="ja-JP" altLang="en-US" dirty="0">
              <a:solidFill>
                <a:srgbClr val="000000"/>
              </a:solidFill>
            </a:endParaRPr>
          </a:p>
        </p:txBody>
      </p:sp>
      <p:cxnSp>
        <p:nvCxnSpPr>
          <p:cNvPr id="12" name="直線コネクタ 11"/>
          <p:cNvCxnSpPr>
            <a:stCxn id="4" idx="3"/>
            <a:endCxn id="7" idx="1"/>
          </p:cNvCxnSpPr>
          <p:nvPr/>
        </p:nvCxnSpPr>
        <p:spPr>
          <a:xfrm>
            <a:off x="4808074" y="2210068"/>
            <a:ext cx="1641178"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6" name="直線コネクタ 15"/>
          <p:cNvCxnSpPr>
            <a:stCxn id="5" idx="3"/>
            <a:endCxn id="9" idx="1"/>
          </p:cNvCxnSpPr>
          <p:nvPr/>
        </p:nvCxnSpPr>
        <p:spPr>
          <a:xfrm>
            <a:off x="4808074" y="2873751"/>
            <a:ext cx="1641178"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8" name="直線コネクタ 17"/>
          <p:cNvCxnSpPr>
            <a:stCxn id="6" idx="3"/>
            <a:endCxn id="10" idx="1"/>
          </p:cNvCxnSpPr>
          <p:nvPr/>
        </p:nvCxnSpPr>
        <p:spPr>
          <a:xfrm>
            <a:off x="4808074" y="3537434"/>
            <a:ext cx="1641178"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データベース</a:t>
            </a:r>
            <a:r>
              <a:rPr lang="en-US" altLang="ja-JP" dirty="0" smtClean="0"/>
              <a:t>(2)</a:t>
            </a:r>
            <a:endParaRPr lang="ja-JP" altLang="en-US" dirty="0"/>
          </a:p>
        </p:txBody>
      </p:sp>
      <p:sp>
        <p:nvSpPr>
          <p:cNvPr id="3" name="コンテンツ プレースホルダ 2"/>
          <p:cNvSpPr>
            <a:spLocks noGrp="1"/>
          </p:cNvSpPr>
          <p:nvPr>
            <p:ph idx="1"/>
          </p:nvPr>
        </p:nvSpPr>
        <p:spPr>
          <a:xfrm>
            <a:off x="457200" y="1025107"/>
            <a:ext cx="8229600" cy="6107085"/>
          </a:xfrm>
        </p:spPr>
        <p:txBody>
          <a:bodyPr>
            <a:normAutofit/>
          </a:bodyPr>
          <a:lstStyle/>
          <a:p>
            <a:r>
              <a:rPr lang="ja-JP" altLang="en-US" dirty="0" smtClean="0"/>
              <a:t>データベースを用いたシステム</a:t>
            </a:r>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pPr lvl="1"/>
            <a:r>
              <a:rPr lang="ja-JP" altLang="en-US" dirty="0" smtClean="0"/>
              <a:t>データベースが必要なデータを一元管理する</a:t>
            </a:r>
            <a:endParaRPr lang="en-US" altLang="ja-JP" dirty="0" smtClean="0"/>
          </a:p>
          <a:p>
            <a:pPr lvl="2"/>
            <a:r>
              <a:rPr lang="ja-JP" altLang="en-US" dirty="0" smtClean="0"/>
              <a:t>データの安全性が高い．プログラムのミスによりデータが壊れたりしにくい．</a:t>
            </a:r>
            <a:endParaRPr lang="en-US" altLang="ja-JP" dirty="0" smtClean="0"/>
          </a:p>
          <a:p>
            <a:pPr lvl="2"/>
            <a:r>
              <a:rPr lang="ja-JP" altLang="en-US" dirty="0" smtClean="0"/>
              <a:t>セキュリティ機能．権限のないユーザからのデータ削除などを禁じることが出来る</a:t>
            </a:r>
            <a:endParaRPr lang="en-US" altLang="ja-JP" dirty="0" smtClean="0"/>
          </a:p>
          <a:p>
            <a:pPr lvl="2"/>
            <a:r>
              <a:rPr lang="ja-JP" altLang="en-US" dirty="0" smtClean="0"/>
              <a:t>データをプログラムとは独立に管理できる．バックアップを取ったり，整理をしたり．</a:t>
            </a:r>
            <a:endParaRPr lang="en-US" altLang="ja-JP" dirty="0" smtClean="0"/>
          </a:p>
          <a:p>
            <a:pPr lvl="1"/>
            <a:r>
              <a:rPr lang="ja-JP" altLang="en-US" dirty="0" smtClean="0"/>
              <a:t>データベースには，専用の言語（データベース言語）を用いてアクセスする．</a:t>
            </a:r>
            <a:r>
              <a:rPr lang="en-US" altLang="ja-JP" dirty="0" smtClean="0"/>
              <a:t>SQL</a:t>
            </a:r>
            <a:r>
              <a:rPr lang="ja-JP" altLang="en-US" dirty="0" smtClean="0"/>
              <a:t>が広く使われている</a:t>
            </a:r>
            <a:endParaRPr lang="en-US" altLang="ja-JP" dirty="0" smtClean="0"/>
          </a:p>
        </p:txBody>
      </p:sp>
      <p:sp>
        <p:nvSpPr>
          <p:cNvPr id="4" name="角丸四角形 3"/>
          <p:cNvSpPr/>
          <p:nvPr/>
        </p:nvSpPr>
        <p:spPr>
          <a:xfrm>
            <a:off x="1129858" y="1550343"/>
            <a:ext cx="1839108" cy="511283"/>
          </a:xfrm>
          <a:prstGeom prst="round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プログラム</a:t>
            </a:r>
            <a:r>
              <a:rPr kumimoji="1" lang="en-US" altLang="ja-JP" dirty="0" smtClean="0">
                <a:solidFill>
                  <a:srgbClr val="000000"/>
                </a:solidFill>
              </a:rPr>
              <a:t>1</a:t>
            </a:r>
          </a:p>
        </p:txBody>
      </p:sp>
      <p:sp>
        <p:nvSpPr>
          <p:cNvPr id="5" name="角丸四角形 4"/>
          <p:cNvSpPr/>
          <p:nvPr/>
        </p:nvSpPr>
        <p:spPr>
          <a:xfrm>
            <a:off x="1129858" y="2214026"/>
            <a:ext cx="1839108" cy="511283"/>
          </a:xfrm>
          <a:prstGeom prst="round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プログラム</a:t>
            </a:r>
            <a:r>
              <a:rPr kumimoji="1" lang="en-US" altLang="ja-JP" dirty="0" smtClean="0">
                <a:solidFill>
                  <a:srgbClr val="000000"/>
                </a:solidFill>
              </a:rPr>
              <a:t>2</a:t>
            </a:r>
          </a:p>
        </p:txBody>
      </p:sp>
      <p:sp>
        <p:nvSpPr>
          <p:cNvPr id="6" name="角丸四角形 5"/>
          <p:cNvSpPr/>
          <p:nvPr/>
        </p:nvSpPr>
        <p:spPr>
          <a:xfrm>
            <a:off x="1129858" y="2877709"/>
            <a:ext cx="1839108" cy="511283"/>
          </a:xfrm>
          <a:prstGeom prst="round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プログラム</a:t>
            </a:r>
            <a:r>
              <a:rPr kumimoji="1" lang="en-US" altLang="ja-JP" dirty="0" smtClean="0">
                <a:solidFill>
                  <a:srgbClr val="000000"/>
                </a:solidFill>
              </a:rPr>
              <a:t>3</a:t>
            </a:r>
          </a:p>
        </p:txBody>
      </p:sp>
      <p:cxnSp>
        <p:nvCxnSpPr>
          <p:cNvPr id="12" name="直線コネクタ 11"/>
          <p:cNvCxnSpPr>
            <a:stCxn id="4" idx="3"/>
          </p:cNvCxnSpPr>
          <p:nvPr/>
        </p:nvCxnSpPr>
        <p:spPr>
          <a:xfrm>
            <a:off x="2968966" y="1805985"/>
            <a:ext cx="1641178"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6" name="直線コネクタ 15"/>
          <p:cNvCxnSpPr>
            <a:stCxn id="5" idx="3"/>
          </p:cNvCxnSpPr>
          <p:nvPr/>
        </p:nvCxnSpPr>
        <p:spPr>
          <a:xfrm>
            <a:off x="2968966" y="2469668"/>
            <a:ext cx="1641178"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8" name="直線コネクタ 17"/>
          <p:cNvCxnSpPr>
            <a:stCxn id="6" idx="3"/>
          </p:cNvCxnSpPr>
          <p:nvPr/>
        </p:nvCxnSpPr>
        <p:spPr>
          <a:xfrm>
            <a:off x="2968966" y="3133351"/>
            <a:ext cx="1641178"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13" name="正方形/長方形 12"/>
          <p:cNvSpPr/>
          <p:nvPr/>
        </p:nvSpPr>
        <p:spPr>
          <a:xfrm>
            <a:off x="4748558" y="1973681"/>
            <a:ext cx="1589529" cy="52000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顧客情報</a:t>
            </a:r>
            <a:endParaRPr kumimoji="1" lang="ja-JP" altLang="en-US" dirty="0">
              <a:solidFill>
                <a:schemeClr val="tx1"/>
              </a:solidFill>
            </a:endParaRPr>
          </a:p>
        </p:txBody>
      </p:sp>
      <p:sp>
        <p:nvSpPr>
          <p:cNvPr id="14" name="正方形/長方形 13"/>
          <p:cNvSpPr/>
          <p:nvPr/>
        </p:nvSpPr>
        <p:spPr>
          <a:xfrm>
            <a:off x="4610144" y="1550343"/>
            <a:ext cx="1902107" cy="1838649"/>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vert="horz" rtlCol="0" anchor="ctr"/>
          <a:lstStyle/>
          <a:p>
            <a:pPr algn="ctr"/>
            <a:endParaRPr kumimoji="1" lang="ja-JP" altLang="en-US" dirty="0">
              <a:solidFill>
                <a:schemeClr val="tx1"/>
              </a:solidFill>
            </a:endParaRPr>
          </a:p>
        </p:txBody>
      </p:sp>
      <p:sp>
        <p:nvSpPr>
          <p:cNvPr id="15" name="テキスト ボックス 14"/>
          <p:cNvSpPr txBox="1"/>
          <p:nvPr/>
        </p:nvSpPr>
        <p:spPr>
          <a:xfrm>
            <a:off x="4610144" y="1570355"/>
            <a:ext cx="1727943" cy="369332"/>
          </a:xfrm>
          <a:prstGeom prst="rect">
            <a:avLst/>
          </a:prstGeom>
          <a:noFill/>
        </p:spPr>
        <p:txBody>
          <a:bodyPr wrap="square" rtlCol="0">
            <a:spAutoFit/>
          </a:bodyPr>
          <a:lstStyle/>
          <a:p>
            <a:pPr algn="ctr"/>
            <a:r>
              <a:rPr kumimoji="1" lang="ja-JP" altLang="en-US" dirty="0" smtClean="0"/>
              <a:t>データベース</a:t>
            </a:r>
            <a:endParaRPr kumimoji="1" lang="ja-JP" altLang="en-US" dirty="0"/>
          </a:p>
        </p:txBody>
      </p:sp>
      <p:sp>
        <p:nvSpPr>
          <p:cNvPr id="17" name="正方形/長方形 16"/>
          <p:cNvSpPr/>
          <p:nvPr/>
        </p:nvSpPr>
        <p:spPr>
          <a:xfrm>
            <a:off x="4748558" y="2646499"/>
            <a:ext cx="1589529" cy="52000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smtClean="0">
                <a:solidFill>
                  <a:schemeClr val="tx1"/>
                </a:solidFill>
              </a:rPr>
              <a:t>商品情報</a:t>
            </a:r>
            <a:endParaRPr kumimoji="1" lang="ja-JP" altLang="en-US" dirty="0">
              <a:solidFill>
                <a:schemeClr val="tx1"/>
              </a:solidFill>
            </a:endParaRPr>
          </a:p>
        </p:txBody>
      </p:sp>
      <p:sp>
        <p:nvSpPr>
          <p:cNvPr id="7" name="テキスト ボックス 6"/>
          <p:cNvSpPr txBox="1"/>
          <p:nvPr/>
        </p:nvSpPr>
        <p:spPr>
          <a:xfrm rot="1385051">
            <a:off x="6174051" y="1363529"/>
            <a:ext cx="2485551" cy="646331"/>
          </a:xfrm>
          <a:prstGeom prst="rect">
            <a:avLst/>
          </a:prstGeom>
          <a:solidFill>
            <a:srgbClr val="DDD9C3"/>
          </a:solidFill>
          <a:ln>
            <a:solidFill>
              <a:srgbClr val="FF0000"/>
            </a:solidFill>
          </a:ln>
        </p:spPr>
        <p:txBody>
          <a:bodyPr wrap="none" rtlCol="0">
            <a:spAutoFit/>
          </a:bodyPr>
          <a:lstStyle/>
          <a:p>
            <a:r>
              <a:rPr kumimoji="1" lang="en-US" altLang="ja-JP" dirty="0" smtClean="0"/>
              <a:t>DBMS</a:t>
            </a:r>
            <a:r>
              <a:rPr kumimoji="1" lang="ja-JP" altLang="en-US" dirty="0" smtClean="0"/>
              <a:t>（データベース</a:t>
            </a:r>
            <a:r>
              <a:rPr kumimoji="1" lang="en-US" altLang="ja-JP" dirty="0" smtClean="0"/>
              <a:t/>
            </a:r>
            <a:br>
              <a:rPr kumimoji="1" lang="en-US" altLang="ja-JP" dirty="0" smtClean="0"/>
            </a:br>
            <a:r>
              <a:rPr kumimoji="1" lang="ja-JP" altLang="en-US" dirty="0" smtClean="0"/>
              <a:t>管理システム）</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ファイルの種類</a:t>
            </a:r>
            <a:r>
              <a:rPr lang="en-US" altLang="ja-JP" dirty="0" smtClean="0"/>
              <a:t>(</a:t>
            </a:r>
            <a:r>
              <a:rPr lang="ja-JP" altLang="en-US" dirty="0" smtClean="0"/>
              <a:t>１</a:t>
            </a:r>
            <a:r>
              <a:rPr lang="en-US" altLang="ja-JP" dirty="0" smtClean="0"/>
              <a:t>)</a:t>
            </a:r>
            <a:endParaRPr lang="ja-JP" altLang="en-US" dirty="0"/>
          </a:p>
        </p:txBody>
      </p:sp>
      <p:sp>
        <p:nvSpPr>
          <p:cNvPr id="3" name="コンテンツ プレースホルダ 2"/>
          <p:cNvSpPr>
            <a:spLocks noGrp="1"/>
          </p:cNvSpPr>
          <p:nvPr>
            <p:ph idx="1"/>
          </p:nvPr>
        </p:nvSpPr>
        <p:spPr/>
        <p:txBody>
          <a:bodyPr/>
          <a:lstStyle/>
          <a:p>
            <a:r>
              <a:rPr lang="ja-JP" altLang="en-US" dirty="0" smtClean="0"/>
              <a:t>使い道による分類</a:t>
            </a:r>
            <a:endParaRPr lang="en-US" altLang="ja-JP" dirty="0" smtClean="0"/>
          </a:p>
          <a:p>
            <a:pPr lvl="1"/>
            <a:r>
              <a:rPr lang="ja-JP" altLang="en-US" dirty="0" smtClean="0">
                <a:solidFill>
                  <a:srgbClr val="FF0000"/>
                </a:solidFill>
              </a:rPr>
              <a:t>マスタファイル</a:t>
            </a:r>
            <a:r>
              <a:rPr lang="ja-JP" altLang="en-US" dirty="0" smtClean="0"/>
              <a:t>（基本ファイル）</a:t>
            </a:r>
            <a:endParaRPr lang="en-US" altLang="ja-JP" dirty="0" smtClean="0"/>
          </a:p>
          <a:p>
            <a:pPr lvl="2"/>
            <a:r>
              <a:rPr lang="ja-JP" altLang="en-US" dirty="0" smtClean="0"/>
              <a:t>業務の根幹となるファイル．</a:t>
            </a:r>
            <a:r>
              <a:rPr lang="ja-JP" altLang="en-US" u="sng" dirty="0" smtClean="0">
                <a:solidFill>
                  <a:srgbClr val="FF0000"/>
                </a:solidFill>
              </a:rPr>
              <a:t>台帳</a:t>
            </a:r>
            <a:r>
              <a:rPr lang="ja-JP" altLang="en-US" dirty="0" smtClean="0"/>
              <a:t>的な性格を持つ．</a:t>
            </a:r>
            <a:endParaRPr lang="en-US" altLang="ja-JP" dirty="0" smtClean="0"/>
          </a:p>
          <a:p>
            <a:pPr lvl="1"/>
            <a:r>
              <a:rPr lang="ja-JP" altLang="en-US" dirty="0" smtClean="0">
                <a:solidFill>
                  <a:srgbClr val="FF0000"/>
                </a:solidFill>
              </a:rPr>
              <a:t>トランザクションファイル</a:t>
            </a:r>
            <a:r>
              <a:rPr lang="ja-JP" altLang="en-US" dirty="0" smtClean="0"/>
              <a:t>（発生ファイル）</a:t>
            </a:r>
            <a:endParaRPr lang="en-US" altLang="ja-JP" dirty="0" smtClean="0"/>
          </a:p>
          <a:p>
            <a:pPr lvl="2"/>
            <a:r>
              <a:rPr lang="ja-JP" altLang="en-US" dirty="0" smtClean="0"/>
              <a:t>マスタファイルに対する更新情報を格納している．</a:t>
            </a:r>
            <a:endParaRPr lang="en-US" altLang="ja-JP" dirty="0" smtClean="0"/>
          </a:p>
          <a:p>
            <a:pPr lvl="2"/>
            <a:r>
              <a:rPr lang="ja-JP" altLang="en-US" dirty="0" smtClean="0"/>
              <a:t>これから処理する</a:t>
            </a:r>
            <a:r>
              <a:rPr lang="ja-JP" altLang="en-US" u="sng" dirty="0" smtClean="0">
                <a:solidFill>
                  <a:srgbClr val="FF0000"/>
                </a:solidFill>
              </a:rPr>
              <a:t>伝票</a:t>
            </a:r>
            <a:r>
              <a:rPr lang="ja-JP" altLang="en-US" dirty="0" smtClean="0"/>
              <a:t>のような性格のファイル．</a:t>
            </a:r>
            <a:endParaRPr lang="en-US" altLang="ja-JP" dirty="0" smtClean="0"/>
          </a:p>
        </p:txBody>
      </p:sp>
      <p:sp>
        <p:nvSpPr>
          <p:cNvPr id="4" name="メモ 3"/>
          <p:cNvSpPr/>
          <p:nvPr/>
        </p:nvSpPr>
        <p:spPr>
          <a:xfrm>
            <a:off x="1141123" y="1562542"/>
            <a:ext cx="975411"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メモ 4"/>
          <p:cNvSpPr/>
          <p:nvPr/>
        </p:nvSpPr>
        <p:spPr>
          <a:xfrm>
            <a:off x="1141123" y="2363476"/>
            <a:ext cx="2451265"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5"/>
                                        </p:tgtEl>
                                        <p:attrNameLst>
                                          <p:attrName>ppt_x</p:attrName>
                                        </p:attrNameLst>
                                      </p:cBhvr>
                                      <p:tavLst>
                                        <p:tav tm="0">
                                          <p:val>
                                            <p:strVal val="ppt_x"/>
                                          </p:val>
                                        </p:tav>
                                        <p:tav tm="100000">
                                          <p:val>
                                            <p:strVal val="ppt_x"/>
                                          </p:val>
                                        </p:tav>
                                      </p:tavLst>
                                    </p:anim>
                                    <p:anim calcmode="lin" valueType="num">
                                      <p:cBhvr additive="base">
                                        <p:cTn id="13" dur="500"/>
                                        <p:tgtEl>
                                          <p:spTgt spid="5"/>
                                        </p:tgtEl>
                                        <p:attrNameLst>
                                          <p:attrName>ppt_y</p:attrName>
                                        </p:attrNameLst>
                                      </p:cBhvr>
                                      <p:tavLst>
                                        <p:tav tm="0">
                                          <p:val>
                                            <p:strVal val="ppt_y"/>
                                          </p:val>
                                        </p:tav>
                                        <p:tav tm="100000">
                                          <p:val>
                                            <p:strVal val="1+ppt_h/2"/>
                                          </p:val>
                                        </p:tav>
                                      </p:tavLst>
                                    </p:anim>
                                    <p:set>
                                      <p:cBhvr>
                                        <p:cTn id="14"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データベースの利用例</a:t>
            </a:r>
            <a:endParaRPr lang="ja-JP" altLang="en-US" dirty="0"/>
          </a:p>
        </p:txBody>
      </p:sp>
      <p:sp>
        <p:nvSpPr>
          <p:cNvPr id="3" name="コンテンツ プレースホルダ 2"/>
          <p:cNvSpPr>
            <a:spLocks noGrp="1"/>
          </p:cNvSpPr>
          <p:nvPr>
            <p:ph idx="1"/>
          </p:nvPr>
        </p:nvSpPr>
        <p:spPr>
          <a:xfrm>
            <a:off x="457200" y="1025107"/>
            <a:ext cx="8229600" cy="5646315"/>
          </a:xfrm>
        </p:spPr>
        <p:txBody>
          <a:bodyPr>
            <a:normAutofit lnSpcReduction="10000"/>
          </a:bodyPr>
          <a:lstStyle/>
          <a:p>
            <a:r>
              <a:rPr lang="ja-JP" altLang="en-US" dirty="0" smtClean="0"/>
              <a:t>ウェブでのデータの入出力</a:t>
            </a:r>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r>
              <a:rPr lang="ja-JP" altLang="en-US" dirty="0" smtClean="0"/>
              <a:t>インターネットショッピング</a:t>
            </a:r>
            <a:endParaRPr lang="en-US" altLang="ja-JP" dirty="0" smtClean="0"/>
          </a:p>
          <a:p>
            <a:r>
              <a:rPr lang="ja-JP" altLang="en-US" dirty="0" smtClean="0"/>
              <a:t>ブログ，</a:t>
            </a:r>
            <a:r>
              <a:rPr lang="en-US" altLang="ja-JP" dirty="0" err="1" smtClean="0"/>
              <a:t>SNS(mixi</a:t>
            </a:r>
            <a:r>
              <a:rPr lang="en-US" altLang="ja-JP" dirty="0" smtClean="0"/>
              <a:t>, twitter</a:t>
            </a:r>
            <a:r>
              <a:rPr lang="ja-JP" altLang="en-US" dirty="0" smtClean="0"/>
              <a:t>等）</a:t>
            </a:r>
            <a:endParaRPr lang="en-US" altLang="ja-JP" dirty="0" smtClean="0"/>
          </a:p>
          <a:p>
            <a:r>
              <a:rPr lang="ja-JP" altLang="en-US" dirty="0" smtClean="0"/>
              <a:t>検索エンジン（</a:t>
            </a:r>
            <a:r>
              <a:rPr lang="en-US" altLang="ja-JP" dirty="0" err="1" smtClean="0"/>
              <a:t>google</a:t>
            </a:r>
            <a:r>
              <a:rPr lang="ja-JP" altLang="en-US" dirty="0" smtClean="0"/>
              <a:t>等）　などなど</a:t>
            </a:r>
            <a:endParaRPr lang="en-US" altLang="ja-JP" dirty="0" smtClean="0"/>
          </a:p>
        </p:txBody>
      </p:sp>
      <p:sp>
        <p:nvSpPr>
          <p:cNvPr id="4" name="角丸四角形 3"/>
          <p:cNvSpPr/>
          <p:nvPr/>
        </p:nvSpPr>
        <p:spPr>
          <a:xfrm>
            <a:off x="280402" y="1542435"/>
            <a:ext cx="1839108" cy="1879865"/>
          </a:xfrm>
          <a:prstGeom prst="roundRect">
            <a:avLst>
              <a:gd name="adj" fmla="val 5456"/>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en-US" altLang="ja-JP" dirty="0" smtClean="0">
              <a:solidFill>
                <a:srgbClr val="000000"/>
              </a:solidFill>
            </a:endParaRPr>
          </a:p>
        </p:txBody>
      </p:sp>
      <p:sp>
        <p:nvSpPr>
          <p:cNvPr id="5" name="角丸四角形 4"/>
          <p:cNvSpPr/>
          <p:nvPr/>
        </p:nvSpPr>
        <p:spPr>
          <a:xfrm>
            <a:off x="280402" y="3576638"/>
            <a:ext cx="1839108" cy="511283"/>
          </a:xfrm>
          <a:prstGeom prst="round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ユーザ</a:t>
            </a:r>
            <a:r>
              <a:rPr kumimoji="1" lang="en-US" altLang="ja-JP" dirty="0" smtClean="0">
                <a:solidFill>
                  <a:srgbClr val="000000"/>
                </a:solidFill>
              </a:rPr>
              <a:t>2</a:t>
            </a:r>
          </a:p>
        </p:txBody>
      </p:sp>
      <p:sp>
        <p:nvSpPr>
          <p:cNvPr id="6" name="角丸四角形 5"/>
          <p:cNvSpPr/>
          <p:nvPr/>
        </p:nvSpPr>
        <p:spPr>
          <a:xfrm>
            <a:off x="280402" y="4240321"/>
            <a:ext cx="1839108" cy="511283"/>
          </a:xfrm>
          <a:prstGeom prst="round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ユーザ</a:t>
            </a:r>
            <a:r>
              <a:rPr kumimoji="1" lang="en-US" altLang="ja-JP" dirty="0" smtClean="0">
                <a:solidFill>
                  <a:srgbClr val="000000"/>
                </a:solidFill>
              </a:rPr>
              <a:t>3</a:t>
            </a:r>
          </a:p>
        </p:txBody>
      </p:sp>
      <p:sp>
        <p:nvSpPr>
          <p:cNvPr id="17" name="正方形/長方形 16"/>
          <p:cNvSpPr/>
          <p:nvPr/>
        </p:nvSpPr>
        <p:spPr>
          <a:xfrm>
            <a:off x="4090574" y="1542435"/>
            <a:ext cx="4280258" cy="3339496"/>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9" name="テキスト ボックス 18"/>
          <p:cNvSpPr txBox="1"/>
          <p:nvPr/>
        </p:nvSpPr>
        <p:spPr>
          <a:xfrm>
            <a:off x="4090574" y="1542435"/>
            <a:ext cx="877163" cy="369332"/>
          </a:xfrm>
          <a:prstGeom prst="rect">
            <a:avLst/>
          </a:prstGeom>
          <a:noFill/>
        </p:spPr>
        <p:txBody>
          <a:bodyPr wrap="none" rtlCol="0">
            <a:spAutoFit/>
          </a:bodyPr>
          <a:lstStyle/>
          <a:p>
            <a:r>
              <a:rPr kumimoji="1" lang="ja-JP" altLang="en-US" dirty="0" smtClean="0"/>
              <a:t>サーバ</a:t>
            </a:r>
            <a:endParaRPr kumimoji="1" lang="ja-JP" altLang="en-US" dirty="0"/>
          </a:p>
        </p:txBody>
      </p:sp>
      <p:sp>
        <p:nvSpPr>
          <p:cNvPr id="28" name="正方形/長方形 27"/>
          <p:cNvSpPr/>
          <p:nvPr/>
        </p:nvSpPr>
        <p:spPr>
          <a:xfrm>
            <a:off x="4235356" y="1985645"/>
            <a:ext cx="1364443" cy="969829"/>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vert="horz" rtlCol="0" anchor="ctr"/>
          <a:lstStyle/>
          <a:p>
            <a:pPr algn="ctr"/>
            <a:endParaRPr kumimoji="1" lang="ja-JP" altLang="en-US" dirty="0">
              <a:solidFill>
                <a:schemeClr val="tx1"/>
              </a:solidFill>
            </a:endParaRPr>
          </a:p>
        </p:txBody>
      </p:sp>
      <p:sp>
        <p:nvSpPr>
          <p:cNvPr id="29" name="正方形/長方形 28"/>
          <p:cNvSpPr/>
          <p:nvPr/>
        </p:nvSpPr>
        <p:spPr>
          <a:xfrm>
            <a:off x="4343492" y="3420448"/>
            <a:ext cx="1265474" cy="1331156"/>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ページ</a:t>
            </a:r>
            <a:r>
              <a:rPr kumimoji="1" lang="en-US" altLang="ja-JP" dirty="0" smtClean="0">
                <a:solidFill>
                  <a:schemeClr val="tx1"/>
                </a:solidFill>
              </a:rPr>
              <a:t/>
            </a:r>
            <a:br>
              <a:rPr kumimoji="1" lang="en-US" altLang="ja-JP" dirty="0" smtClean="0">
                <a:solidFill>
                  <a:schemeClr val="tx1"/>
                </a:solidFill>
              </a:rPr>
            </a:br>
            <a:r>
              <a:rPr kumimoji="1" lang="ja-JP" altLang="en-US" dirty="0" smtClean="0">
                <a:solidFill>
                  <a:schemeClr val="tx1"/>
                </a:solidFill>
              </a:rPr>
              <a:t>デザイン，</a:t>
            </a:r>
            <a:endParaRPr kumimoji="1" lang="en-US" altLang="ja-JP" dirty="0" smtClean="0">
              <a:solidFill>
                <a:schemeClr val="tx1"/>
              </a:solidFill>
            </a:endParaRPr>
          </a:p>
          <a:p>
            <a:pPr algn="ctr"/>
            <a:r>
              <a:rPr lang="ja-JP" altLang="en-US" dirty="0" smtClean="0">
                <a:solidFill>
                  <a:schemeClr val="tx1"/>
                </a:solidFill>
              </a:rPr>
              <a:t>入力欄などの</a:t>
            </a:r>
            <a:r>
              <a:rPr kumimoji="1" lang="ja-JP" altLang="en-US" dirty="0" smtClean="0">
                <a:solidFill>
                  <a:schemeClr val="tx1"/>
                </a:solidFill>
              </a:rPr>
              <a:t>記述</a:t>
            </a:r>
            <a:endParaRPr kumimoji="1" lang="ja-JP" altLang="en-US" dirty="0">
              <a:solidFill>
                <a:schemeClr val="tx1"/>
              </a:solidFill>
            </a:endParaRPr>
          </a:p>
        </p:txBody>
      </p:sp>
      <p:sp>
        <p:nvSpPr>
          <p:cNvPr id="30" name="正方形/長方形 29"/>
          <p:cNvSpPr/>
          <p:nvPr/>
        </p:nvSpPr>
        <p:spPr>
          <a:xfrm>
            <a:off x="6463959" y="2408983"/>
            <a:ext cx="1589529" cy="52000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顧客情報</a:t>
            </a:r>
            <a:endParaRPr kumimoji="1" lang="ja-JP" altLang="en-US" dirty="0">
              <a:solidFill>
                <a:schemeClr val="tx1"/>
              </a:solidFill>
            </a:endParaRPr>
          </a:p>
        </p:txBody>
      </p:sp>
      <p:sp>
        <p:nvSpPr>
          <p:cNvPr id="33" name="正方形/長方形 32"/>
          <p:cNvSpPr/>
          <p:nvPr/>
        </p:nvSpPr>
        <p:spPr>
          <a:xfrm>
            <a:off x="432459" y="2053718"/>
            <a:ext cx="1546851" cy="1224922"/>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ウェブ</a:t>
            </a:r>
            <a:endParaRPr kumimoji="1" lang="en-US" altLang="ja-JP" dirty="0" smtClean="0">
              <a:solidFill>
                <a:srgbClr val="000000"/>
              </a:solidFill>
            </a:endParaRPr>
          </a:p>
          <a:p>
            <a:pPr algn="ctr"/>
            <a:r>
              <a:rPr lang="ja-JP" altLang="en-US" dirty="0" smtClean="0">
                <a:solidFill>
                  <a:srgbClr val="000000"/>
                </a:solidFill>
              </a:rPr>
              <a:t>ブラウザ</a:t>
            </a:r>
            <a:endParaRPr lang="en-US" altLang="ja-JP" dirty="0" smtClean="0">
              <a:solidFill>
                <a:srgbClr val="000000"/>
              </a:solidFill>
            </a:endParaRPr>
          </a:p>
          <a:p>
            <a:pPr algn="ctr"/>
            <a:r>
              <a:rPr kumimoji="1" lang="ja-JP" altLang="en-US" dirty="0" smtClean="0">
                <a:solidFill>
                  <a:srgbClr val="000000"/>
                </a:solidFill>
              </a:rPr>
              <a:t>プログラム</a:t>
            </a:r>
            <a:endParaRPr kumimoji="1" lang="ja-JP" altLang="en-US" dirty="0">
              <a:solidFill>
                <a:srgbClr val="000000"/>
              </a:solidFill>
            </a:endParaRPr>
          </a:p>
        </p:txBody>
      </p:sp>
      <p:sp>
        <p:nvSpPr>
          <p:cNvPr id="34" name="テキスト ボックス 33"/>
          <p:cNvSpPr txBox="1"/>
          <p:nvPr/>
        </p:nvSpPr>
        <p:spPr>
          <a:xfrm>
            <a:off x="692759" y="1616313"/>
            <a:ext cx="1021433" cy="369332"/>
          </a:xfrm>
          <a:prstGeom prst="rect">
            <a:avLst/>
          </a:prstGeom>
          <a:noFill/>
        </p:spPr>
        <p:txBody>
          <a:bodyPr wrap="none" rtlCol="0">
            <a:spAutoFit/>
          </a:bodyPr>
          <a:lstStyle/>
          <a:p>
            <a:r>
              <a:rPr kumimoji="1" lang="ja-JP" altLang="en-US" dirty="0" smtClean="0"/>
              <a:t>ユーザ</a:t>
            </a:r>
            <a:r>
              <a:rPr kumimoji="1" lang="en-US" altLang="ja-JP" dirty="0" smtClean="0"/>
              <a:t>1</a:t>
            </a:r>
            <a:endParaRPr kumimoji="1" lang="ja-JP" altLang="en-US" dirty="0"/>
          </a:p>
        </p:txBody>
      </p:sp>
      <p:sp>
        <p:nvSpPr>
          <p:cNvPr id="37" name="テキスト ボックス 36"/>
          <p:cNvSpPr txBox="1"/>
          <p:nvPr/>
        </p:nvSpPr>
        <p:spPr>
          <a:xfrm>
            <a:off x="4235357" y="2005657"/>
            <a:ext cx="1364442" cy="923330"/>
          </a:xfrm>
          <a:prstGeom prst="rect">
            <a:avLst/>
          </a:prstGeom>
          <a:noFill/>
        </p:spPr>
        <p:txBody>
          <a:bodyPr wrap="square" rtlCol="0">
            <a:spAutoFit/>
          </a:bodyPr>
          <a:lstStyle/>
          <a:p>
            <a:pPr algn="ctr"/>
            <a:r>
              <a:rPr kumimoji="1" lang="ja-JP" altLang="en-US" dirty="0" smtClean="0"/>
              <a:t>ウェブ</a:t>
            </a:r>
            <a:r>
              <a:rPr kumimoji="1" lang="en-US" altLang="ja-JP" dirty="0" smtClean="0"/>
              <a:t/>
            </a:r>
            <a:br>
              <a:rPr kumimoji="1" lang="en-US" altLang="ja-JP" dirty="0" smtClean="0"/>
            </a:br>
            <a:r>
              <a:rPr kumimoji="1" lang="ja-JP" altLang="en-US" dirty="0" smtClean="0"/>
              <a:t>サーバ</a:t>
            </a:r>
            <a:endParaRPr kumimoji="1" lang="en-US" altLang="ja-JP" dirty="0" smtClean="0"/>
          </a:p>
          <a:p>
            <a:pPr algn="ctr"/>
            <a:r>
              <a:rPr lang="ja-JP" altLang="en-US" dirty="0" smtClean="0"/>
              <a:t>プログラム</a:t>
            </a:r>
            <a:endParaRPr kumimoji="1" lang="ja-JP" altLang="en-US" dirty="0"/>
          </a:p>
        </p:txBody>
      </p:sp>
      <p:cxnSp>
        <p:nvCxnSpPr>
          <p:cNvPr id="40" name="直線矢印コネクタ 39"/>
          <p:cNvCxnSpPr>
            <a:stCxn id="29" idx="0"/>
          </p:cNvCxnSpPr>
          <p:nvPr/>
        </p:nvCxnSpPr>
        <p:spPr>
          <a:xfrm rot="5400000" flipH="1" flipV="1">
            <a:off x="4730499" y="3174718"/>
            <a:ext cx="491461" cy="1"/>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41" name="正方形/長方形 40"/>
          <p:cNvSpPr/>
          <p:nvPr/>
        </p:nvSpPr>
        <p:spPr>
          <a:xfrm>
            <a:off x="6325545" y="1985645"/>
            <a:ext cx="1902107" cy="2765959"/>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vert="horz" rtlCol="0" anchor="ctr"/>
          <a:lstStyle/>
          <a:p>
            <a:pPr algn="ctr"/>
            <a:endParaRPr kumimoji="1" lang="ja-JP" altLang="en-US" dirty="0">
              <a:solidFill>
                <a:schemeClr val="tx1"/>
              </a:solidFill>
            </a:endParaRPr>
          </a:p>
        </p:txBody>
      </p:sp>
      <p:sp>
        <p:nvSpPr>
          <p:cNvPr id="42" name="テキスト ボックス 41"/>
          <p:cNvSpPr txBox="1"/>
          <p:nvPr/>
        </p:nvSpPr>
        <p:spPr>
          <a:xfrm>
            <a:off x="6325545" y="2005657"/>
            <a:ext cx="1727943" cy="369332"/>
          </a:xfrm>
          <a:prstGeom prst="rect">
            <a:avLst/>
          </a:prstGeom>
          <a:noFill/>
        </p:spPr>
        <p:txBody>
          <a:bodyPr wrap="square" rtlCol="0">
            <a:spAutoFit/>
          </a:bodyPr>
          <a:lstStyle/>
          <a:p>
            <a:pPr algn="ctr"/>
            <a:r>
              <a:rPr kumimoji="1" lang="ja-JP" altLang="en-US" dirty="0" smtClean="0"/>
              <a:t>データベース</a:t>
            </a:r>
            <a:endParaRPr kumimoji="1" lang="ja-JP" altLang="en-US" dirty="0"/>
          </a:p>
        </p:txBody>
      </p:sp>
      <p:sp>
        <p:nvSpPr>
          <p:cNvPr id="43" name="正方形/長方形 42"/>
          <p:cNvSpPr/>
          <p:nvPr/>
        </p:nvSpPr>
        <p:spPr>
          <a:xfrm>
            <a:off x="6463959" y="3081801"/>
            <a:ext cx="1589529" cy="52000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smtClean="0">
                <a:solidFill>
                  <a:schemeClr val="tx1"/>
                </a:solidFill>
              </a:rPr>
              <a:t>商品情報</a:t>
            </a:r>
            <a:endParaRPr kumimoji="1" lang="ja-JP" altLang="en-US" dirty="0">
              <a:solidFill>
                <a:schemeClr val="tx1"/>
              </a:solidFill>
            </a:endParaRPr>
          </a:p>
        </p:txBody>
      </p:sp>
      <p:sp>
        <p:nvSpPr>
          <p:cNvPr id="44" name="正方形/長方形 43"/>
          <p:cNvSpPr/>
          <p:nvPr/>
        </p:nvSpPr>
        <p:spPr>
          <a:xfrm>
            <a:off x="6463959" y="3720317"/>
            <a:ext cx="1589529" cy="52000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購入履歴</a:t>
            </a:r>
            <a:endParaRPr kumimoji="1" lang="ja-JP" altLang="en-US" dirty="0">
              <a:solidFill>
                <a:schemeClr val="tx1"/>
              </a:solidFill>
            </a:endParaRPr>
          </a:p>
        </p:txBody>
      </p:sp>
      <p:cxnSp>
        <p:nvCxnSpPr>
          <p:cNvPr id="46" name="直線矢印コネクタ 45"/>
          <p:cNvCxnSpPr/>
          <p:nvPr/>
        </p:nvCxnSpPr>
        <p:spPr>
          <a:xfrm>
            <a:off x="5624539" y="2457459"/>
            <a:ext cx="701006" cy="1588"/>
          </a:xfrm>
          <a:prstGeom prst="straightConnector1">
            <a:avLst/>
          </a:prstGeom>
          <a:ln>
            <a:solidFill>
              <a:srgbClr val="000000"/>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48" name="フリーフォーム 47"/>
          <p:cNvSpPr/>
          <p:nvPr/>
        </p:nvSpPr>
        <p:spPr>
          <a:xfrm>
            <a:off x="2111264" y="2457459"/>
            <a:ext cx="1971063" cy="773797"/>
          </a:xfrm>
          <a:custGeom>
            <a:avLst/>
            <a:gdLst>
              <a:gd name="connsiteX0" fmla="*/ 0 w 1971063"/>
              <a:gd name="connsiteY0" fmla="*/ 0 h 773797"/>
              <a:gd name="connsiteX1" fmla="*/ 882442 w 1971063"/>
              <a:gd name="connsiteY1" fmla="*/ 717446 h 773797"/>
              <a:gd name="connsiteX2" fmla="*/ 1971063 w 1971063"/>
              <a:gd name="connsiteY2" fmla="*/ 338106 h 773797"/>
            </a:gdLst>
            <a:ahLst/>
            <a:cxnLst>
              <a:cxn ang="0">
                <a:pos x="connsiteX0" y="connsiteY0"/>
              </a:cxn>
              <a:cxn ang="0">
                <a:pos x="connsiteX1" y="connsiteY1"/>
              </a:cxn>
              <a:cxn ang="0">
                <a:pos x="connsiteX2" y="connsiteY2"/>
              </a:cxn>
            </a:cxnLst>
            <a:rect l="l" t="t" r="r" b="b"/>
            <a:pathLst>
              <a:path w="1971063" h="773797">
                <a:moveTo>
                  <a:pt x="0" y="0"/>
                </a:moveTo>
                <a:cubicBezTo>
                  <a:pt x="276966" y="330547"/>
                  <a:pt x="553932" y="661095"/>
                  <a:pt x="882442" y="717446"/>
                </a:cubicBezTo>
                <a:cubicBezTo>
                  <a:pt x="1210953" y="773797"/>
                  <a:pt x="1591008" y="555951"/>
                  <a:pt x="1971063" y="338106"/>
                </a:cubicBezTo>
              </a:path>
            </a:pathLst>
          </a:custGeom>
          <a:ln>
            <a:solidFill>
              <a:srgbClr val="000000"/>
            </a:solidFill>
            <a:tailEnd type="triangl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50" name="フリーフォーム 49"/>
          <p:cNvSpPr/>
          <p:nvPr/>
        </p:nvSpPr>
        <p:spPr>
          <a:xfrm>
            <a:off x="2127758" y="3273863"/>
            <a:ext cx="1962816" cy="569008"/>
          </a:xfrm>
          <a:custGeom>
            <a:avLst/>
            <a:gdLst>
              <a:gd name="connsiteX0" fmla="*/ 0 w 1962816"/>
              <a:gd name="connsiteY0" fmla="*/ 569008 h 569008"/>
              <a:gd name="connsiteX1" fmla="*/ 890690 w 1962816"/>
              <a:gd name="connsiteY1" fmla="*/ 181423 h 569008"/>
              <a:gd name="connsiteX2" fmla="*/ 1962816 w 1962816"/>
              <a:gd name="connsiteY2" fmla="*/ 0 h 569008"/>
            </a:gdLst>
            <a:ahLst/>
            <a:cxnLst>
              <a:cxn ang="0">
                <a:pos x="connsiteX0" y="connsiteY0"/>
              </a:cxn>
              <a:cxn ang="0">
                <a:pos x="connsiteX1" y="connsiteY1"/>
              </a:cxn>
              <a:cxn ang="0">
                <a:pos x="connsiteX2" y="connsiteY2"/>
              </a:cxn>
            </a:cxnLst>
            <a:rect l="l" t="t" r="r" b="b"/>
            <a:pathLst>
              <a:path w="1962816" h="569008">
                <a:moveTo>
                  <a:pt x="0" y="569008"/>
                </a:moveTo>
                <a:cubicBezTo>
                  <a:pt x="281777" y="422633"/>
                  <a:pt x="563554" y="276258"/>
                  <a:pt x="890690" y="181423"/>
                </a:cubicBezTo>
                <a:cubicBezTo>
                  <a:pt x="1217826" y="86588"/>
                  <a:pt x="1962816" y="0"/>
                  <a:pt x="1962816" y="0"/>
                </a:cubicBezTo>
              </a:path>
            </a:pathLst>
          </a:custGeom>
          <a:ln>
            <a:solidFill>
              <a:srgbClr val="000000"/>
            </a:solidFill>
            <a:tailEnd type="triangl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51" name="フリーフォーム 50"/>
          <p:cNvSpPr/>
          <p:nvPr/>
        </p:nvSpPr>
        <p:spPr>
          <a:xfrm>
            <a:off x="2119511" y="3499267"/>
            <a:ext cx="1962816" cy="995078"/>
          </a:xfrm>
          <a:custGeom>
            <a:avLst/>
            <a:gdLst>
              <a:gd name="connsiteX0" fmla="*/ 0 w 1962816"/>
              <a:gd name="connsiteY0" fmla="*/ 995078 h 995078"/>
              <a:gd name="connsiteX1" fmla="*/ 849454 w 1962816"/>
              <a:gd name="connsiteY1" fmla="*/ 137442 h 995078"/>
              <a:gd name="connsiteX2" fmla="*/ 1962816 w 1962816"/>
              <a:gd name="connsiteY2" fmla="*/ 170428 h 995078"/>
            </a:gdLst>
            <a:ahLst/>
            <a:cxnLst>
              <a:cxn ang="0">
                <a:pos x="connsiteX0" y="connsiteY0"/>
              </a:cxn>
              <a:cxn ang="0">
                <a:pos x="connsiteX1" y="connsiteY1"/>
              </a:cxn>
              <a:cxn ang="0">
                <a:pos x="connsiteX2" y="connsiteY2"/>
              </a:cxn>
            </a:cxnLst>
            <a:rect l="l" t="t" r="r" b="b"/>
            <a:pathLst>
              <a:path w="1962816" h="995078">
                <a:moveTo>
                  <a:pt x="0" y="995078"/>
                </a:moveTo>
                <a:cubicBezTo>
                  <a:pt x="261159" y="634981"/>
                  <a:pt x="522318" y="274884"/>
                  <a:pt x="849454" y="137442"/>
                </a:cubicBezTo>
                <a:cubicBezTo>
                  <a:pt x="1176590" y="0"/>
                  <a:pt x="1962816" y="170428"/>
                  <a:pt x="1962816" y="170428"/>
                </a:cubicBezTo>
              </a:path>
            </a:pathLst>
          </a:custGeom>
          <a:ln>
            <a:solidFill>
              <a:srgbClr val="000000"/>
            </a:solidFill>
            <a:tailEnd type="triangl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35" name="爆発 2 34"/>
          <p:cNvSpPr/>
          <p:nvPr/>
        </p:nvSpPr>
        <p:spPr>
          <a:xfrm>
            <a:off x="2284454" y="2457459"/>
            <a:ext cx="1550459" cy="1630462"/>
          </a:xfrm>
          <a:prstGeom prst="irregularSeal2">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rgbClr val="000000"/>
              </a:solidFill>
            </a:endParaRPr>
          </a:p>
        </p:txBody>
      </p:sp>
      <p:sp>
        <p:nvSpPr>
          <p:cNvPr id="36" name="テキスト ボックス 35"/>
          <p:cNvSpPr txBox="1"/>
          <p:nvPr/>
        </p:nvSpPr>
        <p:spPr>
          <a:xfrm>
            <a:off x="2490632" y="2955474"/>
            <a:ext cx="1107996" cy="646331"/>
          </a:xfrm>
          <a:prstGeom prst="rect">
            <a:avLst/>
          </a:prstGeom>
          <a:noFill/>
        </p:spPr>
        <p:txBody>
          <a:bodyPr wrap="none" rtlCol="0">
            <a:spAutoFit/>
          </a:bodyPr>
          <a:lstStyle/>
          <a:p>
            <a:r>
              <a:rPr kumimoji="1" lang="ja-JP" altLang="en-US" dirty="0" smtClean="0"/>
              <a:t>インター</a:t>
            </a:r>
            <a:endParaRPr kumimoji="1" lang="en-US" altLang="ja-JP" dirty="0" smtClean="0"/>
          </a:p>
          <a:p>
            <a:r>
              <a:rPr kumimoji="1" lang="ja-JP" altLang="en-US" dirty="0" smtClean="0"/>
              <a:t>ネット</a:t>
            </a:r>
            <a:endParaRPr kumimoji="1" lang="ja-JP" altLang="en-US" dirty="0"/>
          </a:p>
        </p:txBody>
      </p:sp>
      <p:sp>
        <p:nvSpPr>
          <p:cNvPr id="54" name="正方形/長方形 53"/>
          <p:cNvSpPr/>
          <p:nvPr/>
        </p:nvSpPr>
        <p:spPr>
          <a:xfrm>
            <a:off x="4289425" y="3360336"/>
            <a:ext cx="1265474" cy="1331156"/>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ページ</a:t>
            </a:r>
            <a:r>
              <a:rPr kumimoji="1" lang="en-US" altLang="ja-JP" dirty="0" smtClean="0">
                <a:solidFill>
                  <a:schemeClr val="tx1"/>
                </a:solidFill>
              </a:rPr>
              <a:t/>
            </a:r>
            <a:br>
              <a:rPr kumimoji="1" lang="en-US" altLang="ja-JP" dirty="0" smtClean="0">
                <a:solidFill>
                  <a:schemeClr val="tx1"/>
                </a:solidFill>
              </a:rPr>
            </a:br>
            <a:r>
              <a:rPr kumimoji="1" lang="ja-JP" altLang="en-US" dirty="0" smtClean="0">
                <a:solidFill>
                  <a:schemeClr val="tx1"/>
                </a:solidFill>
              </a:rPr>
              <a:t>デザイン，</a:t>
            </a:r>
            <a:endParaRPr kumimoji="1" lang="en-US" altLang="ja-JP" dirty="0" smtClean="0">
              <a:solidFill>
                <a:schemeClr val="tx1"/>
              </a:solidFill>
            </a:endParaRPr>
          </a:p>
          <a:p>
            <a:pPr algn="ctr"/>
            <a:r>
              <a:rPr lang="ja-JP" altLang="en-US" dirty="0" smtClean="0">
                <a:solidFill>
                  <a:schemeClr val="tx1"/>
                </a:solidFill>
              </a:rPr>
              <a:t>入力欄などの</a:t>
            </a:r>
            <a:r>
              <a:rPr kumimoji="1" lang="ja-JP" altLang="en-US" dirty="0" smtClean="0">
                <a:solidFill>
                  <a:schemeClr val="tx1"/>
                </a:solidFill>
              </a:rPr>
              <a:t>記述</a:t>
            </a:r>
            <a:endParaRPr kumimoji="1" lang="ja-JP" altLang="en-US" dirty="0">
              <a:solidFill>
                <a:schemeClr val="tx1"/>
              </a:solidFill>
            </a:endParaRPr>
          </a:p>
        </p:txBody>
      </p:sp>
      <p:sp>
        <p:nvSpPr>
          <p:cNvPr id="55" name="正方形/長方形 54"/>
          <p:cNvSpPr/>
          <p:nvPr/>
        </p:nvSpPr>
        <p:spPr>
          <a:xfrm>
            <a:off x="4235358" y="3300224"/>
            <a:ext cx="1265474" cy="1331156"/>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ページ</a:t>
            </a:r>
            <a:r>
              <a:rPr kumimoji="1" lang="en-US" altLang="ja-JP" dirty="0" smtClean="0">
                <a:solidFill>
                  <a:schemeClr val="tx1"/>
                </a:solidFill>
              </a:rPr>
              <a:t/>
            </a:r>
            <a:br>
              <a:rPr kumimoji="1" lang="en-US" altLang="ja-JP" dirty="0" smtClean="0">
                <a:solidFill>
                  <a:schemeClr val="tx1"/>
                </a:solidFill>
              </a:rPr>
            </a:br>
            <a:r>
              <a:rPr kumimoji="1" lang="ja-JP" altLang="en-US" dirty="0" smtClean="0">
                <a:solidFill>
                  <a:schemeClr val="tx1"/>
                </a:solidFill>
              </a:rPr>
              <a:t>デザイン，</a:t>
            </a:r>
            <a:endParaRPr kumimoji="1" lang="en-US" altLang="ja-JP" dirty="0" smtClean="0">
              <a:solidFill>
                <a:schemeClr val="tx1"/>
              </a:solidFill>
            </a:endParaRPr>
          </a:p>
          <a:p>
            <a:pPr algn="ctr"/>
            <a:r>
              <a:rPr lang="ja-JP" altLang="en-US" dirty="0" smtClean="0">
                <a:solidFill>
                  <a:schemeClr val="tx1"/>
                </a:solidFill>
              </a:rPr>
              <a:t>入力欄などの</a:t>
            </a:r>
            <a:r>
              <a:rPr kumimoji="1" lang="ja-JP" altLang="en-US" dirty="0" smtClean="0">
                <a:solidFill>
                  <a:schemeClr val="tx1"/>
                </a:solidFill>
              </a:rPr>
              <a:t>記述</a:t>
            </a:r>
            <a:endParaRPr kumimoji="1" lang="ja-JP" altLang="en-US" dirty="0">
              <a:solidFill>
                <a:schemeClr val="tx1"/>
              </a:solidFill>
            </a:endParaRPr>
          </a:p>
        </p:txBody>
      </p:sp>
      <p:sp>
        <p:nvSpPr>
          <p:cNvPr id="56" name="正方形/長方形 55"/>
          <p:cNvSpPr/>
          <p:nvPr/>
        </p:nvSpPr>
        <p:spPr>
          <a:xfrm>
            <a:off x="4181291" y="3240112"/>
            <a:ext cx="1265474" cy="1331156"/>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ページ</a:t>
            </a:r>
            <a:r>
              <a:rPr kumimoji="1" lang="en-US" altLang="ja-JP" dirty="0" smtClean="0">
                <a:solidFill>
                  <a:schemeClr val="tx1"/>
                </a:solidFill>
              </a:rPr>
              <a:t/>
            </a:r>
            <a:br>
              <a:rPr kumimoji="1" lang="en-US" altLang="ja-JP" dirty="0" smtClean="0">
                <a:solidFill>
                  <a:schemeClr val="tx1"/>
                </a:solidFill>
              </a:rPr>
            </a:br>
            <a:r>
              <a:rPr kumimoji="1" lang="ja-JP" altLang="en-US" dirty="0" smtClean="0">
                <a:solidFill>
                  <a:schemeClr val="tx1"/>
                </a:solidFill>
              </a:rPr>
              <a:t>デザイン，</a:t>
            </a:r>
            <a:endParaRPr kumimoji="1" lang="en-US" altLang="ja-JP" dirty="0" smtClean="0">
              <a:solidFill>
                <a:schemeClr val="tx1"/>
              </a:solidFill>
            </a:endParaRPr>
          </a:p>
          <a:p>
            <a:pPr algn="ctr"/>
            <a:r>
              <a:rPr lang="ja-JP" altLang="en-US" dirty="0" smtClean="0">
                <a:solidFill>
                  <a:schemeClr val="tx1"/>
                </a:solidFill>
              </a:rPr>
              <a:t>入力欄などの</a:t>
            </a:r>
            <a:r>
              <a:rPr kumimoji="1" lang="ja-JP" altLang="en-US" dirty="0" smtClean="0">
                <a:solidFill>
                  <a:schemeClr val="tx1"/>
                </a:solidFill>
              </a:rPr>
              <a:t>記述</a:t>
            </a:r>
            <a:endParaRPr kumimoji="1" lang="ja-JP" altLang="en-US" dirty="0">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データベースについて</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データベースの構造（教科書参照）</a:t>
            </a:r>
            <a:endParaRPr kumimoji="1" lang="en-US" altLang="ja-JP" dirty="0" smtClean="0"/>
          </a:p>
          <a:p>
            <a:pPr lvl="1"/>
            <a:r>
              <a:rPr lang="ja-JP" altLang="en-US" dirty="0" smtClean="0"/>
              <a:t>階層型データベース・・木構造になっている．</a:t>
            </a:r>
            <a:endParaRPr lang="en-US" altLang="ja-JP" dirty="0" smtClean="0"/>
          </a:p>
          <a:p>
            <a:pPr lvl="1"/>
            <a:r>
              <a:rPr kumimoji="1" lang="ja-JP" altLang="en-US" dirty="0" smtClean="0"/>
              <a:t>ネットワーク型データベース・・網目状になっている．</a:t>
            </a:r>
            <a:endParaRPr kumimoji="1" lang="en-US" altLang="ja-JP" dirty="0" smtClean="0"/>
          </a:p>
          <a:p>
            <a:pPr lvl="1"/>
            <a:r>
              <a:rPr lang="ja-JP" altLang="en-US" dirty="0" smtClean="0">
                <a:solidFill>
                  <a:srgbClr val="FF0000"/>
                </a:solidFill>
              </a:rPr>
              <a:t>リレーショナル型</a:t>
            </a:r>
            <a:r>
              <a:rPr lang="ja-JP" altLang="en-US" dirty="0" smtClean="0"/>
              <a:t>データベース・・複数の表を組み合わせた処理ができるようなデータベース．</a:t>
            </a:r>
            <a:endParaRPr lang="en-US" altLang="ja-JP" dirty="0" smtClean="0"/>
          </a:p>
          <a:p>
            <a:r>
              <a:rPr kumimoji="1" lang="ja-JP" altLang="en-US" dirty="0" smtClean="0"/>
              <a:t>データベースの管理</a:t>
            </a:r>
            <a:endParaRPr kumimoji="1" lang="en-US" altLang="ja-JP" dirty="0" smtClean="0"/>
          </a:p>
          <a:p>
            <a:pPr lvl="1"/>
            <a:r>
              <a:rPr lang="ja-JP" altLang="en-US" dirty="0" smtClean="0"/>
              <a:t>データベース定義・・表の項目を決めるような作業．名簿なら，氏名，住所，電話番号．．など．</a:t>
            </a:r>
            <a:endParaRPr lang="en-US" altLang="ja-JP" dirty="0" smtClean="0"/>
          </a:p>
          <a:p>
            <a:pPr lvl="1"/>
            <a:r>
              <a:rPr kumimoji="1" lang="ja-JP" altLang="en-US" dirty="0" smtClean="0"/>
              <a:t>データベース操作・・データベースにデータを入れたり，１列分のデータを削除したりする．</a:t>
            </a:r>
            <a:endParaRPr kumimoji="1" lang="en-US" altLang="ja-JP" dirty="0" smtClean="0"/>
          </a:p>
          <a:p>
            <a:pPr lvl="1"/>
            <a:r>
              <a:rPr lang="ja-JP" altLang="en-US" dirty="0" smtClean="0"/>
              <a:t>データベース制御・・データの正しさを検証したり，障害回復などを行う．</a:t>
            </a:r>
            <a:endParaRPr kumimoji="1" lang="ja-JP" altLang="en-US" dirty="0"/>
          </a:p>
        </p:txBody>
      </p:sp>
      <p:sp>
        <p:nvSpPr>
          <p:cNvPr id="4" name="メモ 3"/>
          <p:cNvSpPr/>
          <p:nvPr/>
        </p:nvSpPr>
        <p:spPr>
          <a:xfrm>
            <a:off x="1154742" y="2409244"/>
            <a:ext cx="2460527"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536167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データベースの利用</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「台帳」としてのデータの管理</a:t>
            </a:r>
            <a:endParaRPr kumimoji="1" lang="en-US" altLang="ja-JP" dirty="0" smtClean="0"/>
          </a:p>
          <a:p>
            <a:pPr lvl="1"/>
            <a:r>
              <a:rPr lang="ja-JP" altLang="en-US" dirty="0" smtClean="0"/>
              <a:t>社員名簿，顧客名簿，商品リスト，売上，・・・</a:t>
            </a:r>
            <a:endParaRPr lang="en-US" altLang="ja-JP" dirty="0" smtClean="0"/>
          </a:p>
          <a:p>
            <a:r>
              <a:rPr lang="ja-JP" altLang="en-US" dirty="0" smtClean="0"/>
              <a:t>商売だけでなく，いろいろなものに使われている</a:t>
            </a:r>
            <a:endParaRPr lang="en-US" altLang="ja-JP" dirty="0" smtClean="0"/>
          </a:p>
          <a:p>
            <a:pPr lvl="1"/>
            <a:r>
              <a:rPr lang="ja-JP" altLang="en-US" dirty="0" smtClean="0"/>
              <a:t>ウェブサイトの構築には広く用いられている</a:t>
            </a:r>
            <a:endParaRPr lang="en-US" altLang="ja-JP" dirty="0" smtClean="0"/>
          </a:p>
          <a:p>
            <a:pPr lvl="2"/>
            <a:r>
              <a:rPr lang="ja-JP" altLang="en-US" dirty="0" smtClean="0"/>
              <a:t>ブログの各項目．記事内容，更新日，コメント・・</a:t>
            </a:r>
            <a:endParaRPr lang="en-US" altLang="ja-JP" dirty="0" smtClean="0"/>
          </a:p>
          <a:p>
            <a:pPr lvl="2"/>
            <a:r>
              <a:rPr lang="ja-JP" altLang="en-US" dirty="0" smtClean="0"/>
              <a:t>ニュースサイトの各ニュース記事</a:t>
            </a:r>
            <a:endParaRPr lang="en-US" altLang="ja-JP" dirty="0" smtClean="0"/>
          </a:p>
          <a:p>
            <a:pPr lvl="2"/>
            <a:r>
              <a:rPr lang="en-US" altLang="ja-JP" dirty="0" smtClean="0"/>
              <a:t>Wikipedia </a:t>
            </a:r>
            <a:r>
              <a:rPr lang="ja-JP" altLang="en-US" dirty="0" smtClean="0"/>
              <a:t>の各項目　などなど．</a:t>
            </a:r>
            <a:endParaRPr lang="en-US" altLang="ja-JP" dirty="0" smtClean="0"/>
          </a:p>
          <a:p>
            <a:r>
              <a:rPr lang="ja-JP" altLang="en-US" dirty="0" smtClean="0"/>
              <a:t>その他の利用方法</a:t>
            </a:r>
            <a:endParaRPr lang="en-US" altLang="ja-JP" dirty="0" smtClean="0"/>
          </a:p>
          <a:p>
            <a:pPr lvl="1"/>
            <a:r>
              <a:rPr lang="ja-JP" altLang="en-US" dirty="0" smtClean="0">
                <a:solidFill>
                  <a:srgbClr val="FF0000"/>
                </a:solidFill>
              </a:rPr>
              <a:t>データマイニング</a:t>
            </a:r>
            <a:r>
              <a:rPr lang="ja-JP" altLang="en-US" dirty="0" smtClean="0"/>
              <a:t>・・データベースの内容から法則を探し出し，不正の防止や，よりよいサービス提供などに役立てる．</a:t>
            </a:r>
            <a:endParaRPr lang="en-US" altLang="ja-JP" dirty="0"/>
          </a:p>
          <a:p>
            <a:pPr lvl="2"/>
            <a:r>
              <a:rPr lang="ja-JP" altLang="en-US" dirty="0" smtClean="0"/>
              <a:t>教科書の例</a:t>
            </a:r>
            <a:endParaRPr lang="en-US" altLang="ja-JP" dirty="0" smtClean="0"/>
          </a:p>
          <a:p>
            <a:pPr lvl="2"/>
            <a:endParaRPr lang="en-US" altLang="ja-JP" dirty="0" smtClean="0"/>
          </a:p>
          <a:p>
            <a:pPr lvl="2"/>
            <a:endParaRPr lang="en-US" altLang="ja-JP" dirty="0" smtClean="0"/>
          </a:p>
        </p:txBody>
      </p:sp>
      <p:sp>
        <p:nvSpPr>
          <p:cNvPr id="4" name="メモ 3"/>
          <p:cNvSpPr/>
          <p:nvPr/>
        </p:nvSpPr>
        <p:spPr>
          <a:xfrm>
            <a:off x="1166182" y="4514557"/>
            <a:ext cx="2494850"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654112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ファイル種類のイメージ</a:t>
            </a:r>
            <a:endParaRPr lang="ja-JP" altLang="en-US" dirty="0"/>
          </a:p>
        </p:txBody>
      </p:sp>
      <p:graphicFrame>
        <p:nvGraphicFramePr>
          <p:cNvPr id="5" name="コンテンツ プレースホルダ 4"/>
          <p:cNvGraphicFramePr>
            <a:graphicFrameLocks noGrp="1"/>
          </p:cNvGraphicFramePr>
          <p:nvPr>
            <p:ph idx="1"/>
          </p:nvPr>
        </p:nvGraphicFramePr>
        <p:xfrm>
          <a:off x="2648149" y="3722452"/>
          <a:ext cx="3399249" cy="1551730"/>
        </p:xfrm>
        <a:graphic>
          <a:graphicData uri="http://schemas.openxmlformats.org/drawingml/2006/table">
            <a:tbl>
              <a:tblPr firstRow="1" bandRow="1">
                <a:tableStyleId>{5C22544A-7EE6-4342-B048-85BDC9FD1C3A}</a:tableStyleId>
              </a:tblPr>
              <a:tblGrid>
                <a:gridCol w="521683"/>
                <a:gridCol w="940070"/>
                <a:gridCol w="713814"/>
                <a:gridCol w="1223682"/>
              </a:tblGrid>
              <a:tr h="310346">
                <a:tc>
                  <a:txBody>
                    <a:bodyPr/>
                    <a:lstStyle/>
                    <a:p>
                      <a:r>
                        <a:rPr kumimoji="1" lang="ja-JP" altLang="en-US" sz="1200" dirty="0" smtClean="0"/>
                        <a:t>日時</a:t>
                      </a:r>
                      <a:endParaRPr kumimoji="1" lang="ja-JP" altLang="en-US" sz="12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r>
                        <a:rPr kumimoji="1" lang="ja-JP" altLang="en-US" sz="1200" dirty="0" smtClean="0"/>
                        <a:t>商品名称</a:t>
                      </a:r>
                      <a:endParaRPr kumimoji="1" lang="ja-JP" altLang="en-US" sz="1200" dirty="0"/>
                    </a:p>
                  </a:txBody>
                  <a:tcPr>
                    <a:lnT w="12700" cap="flat" cmpd="sng" algn="ctr">
                      <a:solidFill>
                        <a:scrgbClr r="0" g="0" b="0"/>
                      </a:solidFill>
                      <a:prstDash val="solid"/>
                      <a:round/>
                      <a:headEnd type="none" w="med" len="med"/>
                      <a:tailEnd type="none" w="med" len="med"/>
                    </a:lnT>
                  </a:tcPr>
                </a:tc>
                <a:tc>
                  <a:txBody>
                    <a:bodyPr/>
                    <a:lstStyle/>
                    <a:p>
                      <a:r>
                        <a:rPr kumimoji="1" lang="ja-JP" altLang="en-US" sz="1200" dirty="0" smtClean="0"/>
                        <a:t>個数</a:t>
                      </a:r>
                      <a:endParaRPr kumimoji="1" lang="ja-JP" altLang="en-US" sz="1200" dirty="0"/>
                    </a:p>
                  </a:txBody>
                  <a:tcPr>
                    <a:lnR w="12700" cap="flat" cmpd="sng" algn="ctr">
                      <a:solidFill>
                        <a:prstClr val="white"/>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r>
                        <a:rPr kumimoji="1" lang="ja-JP" altLang="en-US" sz="1200" dirty="0" smtClean="0"/>
                        <a:t>価格</a:t>
                      </a:r>
                      <a:endParaRPr kumimoji="1" lang="ja-JP" altLang="en-US" sz="1200" dirty="0"/>
                    </a:p>
                  </a:txBody>
                  <a:tcPr>
                    <a:lnL w="12700" cap="flat" cmpd="sng" algn="ctr">
                      <a:solidFill>
                        <a:prstClr val="white"/>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10346">
                <a:tc>
                  <a:txBody>
                    <a:bodyPr/>
                    <a:lstStyle/>
                    <a:p>
                      <a:r>
                        <a:rPr kumimoji="1" lang="en-US" altLang="ja-JP" sz="1200" dirty="0" smtClean="0"/>
                        <a:t>7/6</a:t>
                      </a:r>
                      <a:endParaRPr kumimoji="1" lang="ja-JP" altLang="en-US" sz="1200" dirty="0"/>
                    </a:p>
                  </a:txBody>
                  <a:tcPr>
                    <a:lnL w="12700" cap="flat" cmpd="sng" algn="ctr">
                      <a:solidFill>
                        <a:scrgbClr r="0" g="0" b="0"/>
                      </a:solidFill>
                      <a:prstDash val="solid"/>
                      <a:round/>
                      <a:headEnd type="none" w="med" len="med"/>
                      <a:tailEnd type="none" w="med" len="med"/>
                    </a:lnL>
                  </a:tcPr>
                </a:tc>
                <a:tc>
                  <a:txBody>
                    <a:bodyPr/>
                    <a:lstStyle/>
                    <a:p>
                      <a:r>
                        <a:rPr kumimoji="1" lang="ja-JP" altLang="en-US" sz="1200" dirty="0" smtClean="0"/>
                        <a:t>笹</a:t>
                      </a:r>
                      <a:endParaRPr kumimoji="1" lang="ja-JP" altLang="en-US" sz="1200" dirty="0"/>
                    </a:p>
                  </a:txBody>
                  <a:tcPr/>
                </a:tc>
                <a:tc>
                  <a:txBody>
                    <a:bodyPr/>
                    <a:lstStyle/>
                    <a:p>
                      <a:r>
                        <a:rPr kumimoji="1" lang="en-US" altLang="ja-JP" sz="1200" dirty="0" smtClean="0"/>
                        <a:t>1</a:t>
                      </a:r>
                      <a:endParaRPr kumimoji="1" lang="ja-JP" altLang="en-US" sz="1200" dirty="0"/>
                    </a:p>
                  </a:txBody>
                  <a:tcPr>
                    <a:lnR w="12700" cap="flat" cmpd="sng" algn="ctr">
                      <a:solidFill>
                        <a:prstClr val="white"/>
                      </a:solidFill>
                      <a:prstDash val="solid"/>
                      <a:round/>
                      <a:headEnd type="none" w="med" len="med"/>
                      <a:tailEnd type="none" w="med" len="med"/>
                    </a:lnR>
                  </a:tcPr>
                </a:tc>
                <a:tc>
                  <a:txBody>
                    <a:bodyPr/>
                    <a:lstStyle/>
                    <a:p>
                      <a:r>
                        <a:rPr kumimoji="1" lang="en-US" altLang="ja-JP" sz="1200" dirty="0" smtClean="0"/>
                        <a:t>1000</a:t>
                      </a:r>
                      <a:endParaRPr kumimoji="1" lang="ja-JP" altLang="en-US" sz="1200" dirty="0"/>
                    </a:p>
                  </a:txBody>
                  <a:tcPr>
                    <a:lnL w="12700" cap="flat" cmpd="sng" algn="ctr">
                      <a:solidFill>
                        <a:prstClr val="white"/>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r>
              <a:tr h="310346">
                <a:tc>
                  <a:txBody>
                    <a:bodyPr/>
                    <a:lstStyle/>
                    <a:p>
                      <a:r>
                        <a:rPr kumimoji="1" lang="en-US" altLang="ja-JP" sz="1200" dirty="0" smtClean="0"/>
                        <a:t>7/7</a:t>
                      </a:r>
                      <a:endParaRPr kumimoji="1" lang="ja-JP" altLang="en-US" sz="1200" dirty="0"/>
                    </a:p>
                  </a:txBody>
                  <a:tcPr>
                    <a:lnL w="12700" cap="flat" cmpd="sng" algn="ctr">
                      <a:solidFill>
                        <a:scrgbClr r="0" g="0" b="0"/>
                      </a:solidFill>
                      <a:prstDash val="solid"/>
                      <a:round/>
                      <a:headEnd type="none" w="med" len="med"/>
                      <a:tailEnd type="none" w="med" len="med"/>
                    </a:lnL>
                  </a:tcPr>
                </a:tc>
                <a:tc>
                  <a:txBody>
                    <a:bodyPr/>
                    <a:lstStyle/>
                    <a:p>
                      <a:r>
                        <a:rPr kumimoji="1" lang="ja-JP" altLang="en-US" sz="1200" dirty="0" smtClean="0"/>
                        <a:t>短冊</a:t>
                      </a:r>
                      <a:endParaRPr kumimoji="1" lang="ja-JP" altLang="en-US" sz="1200" dirty="0"/>
                    </a:p>
                  </a:txBody>
                  <a:tcPr/>
                </a:tc>
                <a:tc>
                  <a:txBody>
                    <a:bodyPr/>
                    <a:lstStyle/>
                    <a:p>
                      <a:r>
                        <a:rPr kumimoji="1" lang="en-US" altLang="ja-JP" sz="1200" dirty="0" smtClean="0"/>
                        <a:t>30</a:t>
                      </a:r>
                      <a:endParaRPr kumimoji="1" lang="ja-JP" altLang="en-US" sz="1200" dirty="0"/>
                    </a:p>
                  </a:txBody>
                  <a:tcPr>
                    <a:lnR w="12700" cap="flat" cmpd="sng" algn="ctr">
                      <a:solidFill>
                        <a:prstClr val="white"/>
                      </a:solidFill>
                      <a:prstDash val="solid"/>
                      <a:round/>
                      <a:headEnd type="none" w="med" len="med"/>
                      <a:tailEnd type="none" w="med" len="med"/>
                    </a:lnR>
                  </a:tcPr>
                </a:tc>
                <a:tc>
                  <a:txBody>
                    <a:bodyPr/>
                    <a:lstStyle/>
                    <a:p>
                      <a:r>
                        <a:rPr kumimoji="1" lang="en-US" altLang="ja-JP" sz="1200" dirty="0" smtClean="0"/>
                        <a:t>3000</a:t>
                      </a:r>
                      <a:endParaRPr kumimoji="1" lang="ja-JP" altLang="en-US" sz="1200" dirty="0"/>
                    </a:p>
                  </a:txBody>
                  <a:tcPr>
                    <a:lnL w="12700" cap="flat" cmpd="sng" algn="ctr">
                      <a:solidFill>
                        <a:prstClr val="white"/>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r>
              <a:tr h="310346">
                <a:tc>
                  <a:txBody>
                    <a:bodyPr/>
                    <a:lstStyle/>
                    <a:p>
                      <a:endParaRPr kumimoji="1" lang="ja-JP" altLang="en-US" sz="1200" dirty="0"/>
                    </a:p>
                  </a:txBody>
                  <a:tcPr>
                    <a:lnL w="12700" cap="flat" cmpd="sng" algn="ctr">
                      <a:solidFill>
                        <a:scrgbClr r="0" g="0" b="0"/>
                      </a:solidFill>
                      <a:prstDash val="solid"/>
                      <a:round/>
                      <a:headEnd type="none" w="med" len="med"/>
                      <a:tailEnd type="none" w="med" len="med"/>
                    </a:lnL>
                  </a:tcPr>
                </a:tc>
                <a:tc>
                  <a:txBody>
                    <a:bodyPr/>
                    <a:lstStyle/>
                    <a:p>
                      <a:endParaRPr kumimoji="1" lang="ja-JP" altLang="en-US" sz="1200"/>
                    </a:p>
                  </a:txBody>
                  <a:tcPr/>
                </a:tc>
                <a:tc>
                  <a:txBody>
                    <a:bodyPr/>
                    <a:lstStyle/>
                    <a:p>
                      <a:endParaRPr kumimoji="1" lang="ja-JP" altLang="en-US" sz="1200" dirty="0"/>
                    </a:p>
                  </a:txBody>
                  <a:tcPr>
                    <a:lnR w="12700" cap="flat" cmpd="sng" algn="ctr">
                      <a:solidFill>
                        <a:prstClr val="white"/>
                      </a:solidFill>
                      <a:prstDash val="solid"/>
                      <a:round/>
                      <a:headEnd type="none" w="med" len="med"/>
                      <a:tailEnd type="none" w="med" len="med"/>
                    </a:lnR>
                  </a:tcPr>
                </a:tc>
                <a:tc>
                  <a:txBody>
                    <a:bodyPr/>
                    <a:lstStyle/>
                    <a:p>
                      <a:endParaRPr kumimoji="1" lang="ja-JP" altLang="en-US" sz="1200" dirty="0"/>
                    </a:p>
                  </a:txBody>
                  <a:tcPr>
                    <a:lnL w="12700" cap="flat" cmpd="sng" algn="ctr">
                      <a:solidFill>
                        <a:prstClr val="white"/>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r>
              <a:tr h="310346">
                <a:tc>
                  <a:txBody>
                    <a:bodyPr/>
                    <a:lstStyle/>
                    <a:p>
                      <a:endParaRPr kumimoji="1" lang="ja-JP" altLang="en-US" sz="12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endParaRPr kumimoji="1" lang="ja-JP" altLang="en-US" sz="1200"/>
                    </a:p>
                  </a:txBody>
                  <a:tcPr>
                    <a:lnB w="12700" cap="flat" cmpd="sng" algn="ctr">
                      <a:solidFill>
                        <a:scrgbClr r="0" g="0" b="0"/>
                      </a:solidFill>
                      <a:prstDash val="solid"/>
                      <a:round/>
                      <a:headEnd type="none" w="med" len="med"/>
                      <a:tailEnd type="none" w="med" len="med"/>
                    </a:lnB>
                  </a:tcPr>
                </a:tc>
                <a:tc>
                  <a:txBody>
                    <a:bodyPr/>
                    <a:lstStyle/>
                    <a:p>
                      <a:endParaRPr kumimoji="1" lang="ja-JP" altLang="en-US" sz="1200" dirty="0"/>
                    </a:p>
                  </a:txBody>
                  <a:tcPr>
                    <a:lnR w="12700" cap="flat" cmpd="sng" algn="ctr">
                      <a:solidFill>
                        <a:prstClr val="white"/>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endParaRPr kumimoji="1" lang="ja-JP" altLang="en-US" sz="1200" dirty="0"/>
                    </a:p>
                  </a:txBody>
                  <a:tcPr>
                    <a:lnL w="12700" cap="flat" cmpd="sng" algn="ctr">
                      <a:solidFill>
                        <a:prstClr val="white"/>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bl>
          </a:graphicData>
        </a:graphic>
      </p:graphicFrame>
      <p:sp>
        <p:nvSpPr>
          <p:cNvPr id="6" name="テキスト ボックス 5"/>
          <p:cNvSpPr txBox="1"/>
          <p:nvPr/>
        </p:nvSpPr>
        <p:spPr>
          <a:xfrm>
            <a:off x="2978924" y="5274182"/>
            <a:ext cx="2723823" cy="369332"/>
          </a:xfrm>
          <a:prstGeom prst="rect">
            <a:avLst/>
          </a:prstGeom>
          <a:noFill/>
        </p:spPr>
        <p:txBody>
          <a:bodyPr wrap="none" rtlCol="0">
            <a:spAutoFit/>
          </a:bodyPr>
          <a:lstStyle/>
          <a:p>
            <a:r>
              <a:rPr kumimoji="1" lang="ja-JP" altLang="en-US" dirty="0" smtClean="0"/>
              <a:t>台帳（マスタファイル）</a:t>
            </a:r>
            <a:endParaRPr kumimoji="1" lang="ja-JP" altLang="en-US" dirty="0"/>
          </a:p>
        </p:txBody>
      </p:sp>
      <p:sp>
        <p:nvSpPr>
          <p:cNvPr id="7" name="正方形/長方形 6"/>
          <p:cNvSpPr/>
          <p:nvPr/>
        </p:nvSpPr>
        <p:spPr>
          <a:xfrm>
            <a:off x="1461550" y="1900493"/>
            <a:ext cx="1186599" cy="113102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u="sng" dirty="0" smtClean="0">
                <a:solidFill>
                  <a:schemeClr val="tx1"/>
                </a:solidFill>
              </a:rPr>
              <a:t>注文票</a:t>
            </a:r>
            <a:endParaRPr lang="en-US" altLang="ja-JP" u="sng" dirty="0" smtClean="0">
              <a:solidFill>
                <a:schemeClr val="tx1"/>
              </a:solidFill>
            </a:endParaRPr>
          </a:p>
          <a:p>
            <a:pPr algn="ctr"/>
            <a:r>
              <a:rPr lang="ja-JP" altLang="en-US" dirty="0" smtClean="0">
                <a:solidFill>
                  <a:schemeClr val="tx1"/>
                </a:solidFill>
              </a:rPr>
              <a:t>こより</a:t>
            </a:r>
            <a:endParaRPr lang="en-US" altLang="ja-JP" dirty="0" smtClean="0">
              <a:solidFill>
                <a:schemeClr val="tx1"/>
              </a:solidFill>
            </a:endParaRPr>
          </a:p>
          <a:p>
            <a:pPr algn="ctr"/>
            <a:r>
              <a:rPr lang="ja-JP" altLang="en-US" dirty="0" smtClean="0">
                <a:solidFill>
                  <a:schemeClr val="tx1"/>
                </a:solidFill>
              </a:rPr>
              <a:t>３０本</a:t>
            </a:r>
          </a:p>
        </p:txBody>
      </p:sp>
      <p:sp>
        <p:nvSpPr>
          <p:cNvPr id="9" name="テキスト ボックス 8"/>
          <p:cNvSpPr txBox="1"/>
          <p:nvPr/>
        </p:nvSpPr>
        <p:spPr>
          <a:xfrm>
            <a:off x="146826" y="3031518"/>
            <a:ext cx="3877985" cy="369332"/>
          </a:xfrm>
          <a:prstGeom prst="rect">
            <a:avLst/>
          </a:prstGeom>
          <a:noFill/>
        </p:spPr>
        <p:txBody>
          <a:bodyPr wrap="none" rtlCol="0">
            <a:spAutoFit/>
          </a:bodyPr>
          <a:lstStyle/>
          <a:p>
            <a:r>
              <a:rPr kumimoji="1" lang="ja-JP" altLang="en-US" dirty="0" smtClean="0"/>
              <a:t>伝票（トランザクションファイル）</a:t>
            </a:r>
            <a:endParaRPr kumimoji="1" lang="ja-JP" altLang="en-US" dirty="0"/>
          </a:p>
        </p:txBody>
      </p:sp>
      <p:sp>
        <p:nvSpPr>
          <p:cNvPr id="10" name="直方体 9"/>
          <p:cNvSpPr/>
          <p:nvPr/>
        </p:nvSpPr>
        <p:spPr>
          <a:xfrm>
            <a:off x="6239621" y="1242602"/>
            <a:ext cx="2771822" cy="1668726"/>
          </a:xfrm>
          <a:prstGeom prst="cube">
            <a:avLst>
              <a:gd name="adj" fmla="val 61111"/>
            </a:avLst>
          </a:prstGeom>
          <a:no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平行四辺形 10"/>
          <p:cNvSpPr/>
          <p:nvPr/>
        </p:nvSpPr>
        <p:spPr>
          <a:xfrm>
            <a:off x="6973192" y="1956775"/>
            <a:ext cx="1270554" cy="287921"/>
          </a:xfrm>
          <a:prstGeom prst="parallelogram">
            <a:avLst>
              <a:gd name="adj" fmla="val 109142"/>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13" name="直線コネクタ 12"/>
          <p:cNvCxnSpPr/>
          <p:nvPr/>
        </p:nvCxnSpPr>
        <p:spPr>
          <a:xfrm rot="5400000">
            <a:off x="6973441" y="1534629"/>
            <a:ext cx="584054" cy="1588"/>
          </a:xfrm>
          <a:prstGeom prst="line">
            <a:avLst/>
          </a:prstGeom>
          <a:ln w="127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5" name="直線コネクタ 14"/>
          <p:cNvCxnSpPr/>
          <p:nvPr/>
        </p:nvCxnSpPr>
        <p:spPr>
          <a:xfrm>
            <a:off x="7264674" y="1826656"/>
            <a:ext cx="1122501" cy="1588"/>
          </a:xfrm>
          <a:prstGeom prst="line">
            <a:avLst/>
          </a:prstGeom>
          <a:ln w="127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直線コネクタ 16"/>
          <p:cNvCxnSpPr/>
          <p:nvPr/>
        </p:nvCxnSpPr>
        <p:spPr>
          <a:xfrm rot="10800000" flipV="1">
            <a:off x="6829764" y="1826655"/>
            <a:ext cx="436501" cy="418041"/>
          </a:xfrm>
          <a:prstGeom prst="line">
            <a:avLst/>
          </a:prstGeom>
          <a:ln w="127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4" name="テキスト ボックス 23"/>
          <p:cNvSpPr txBox="1"/>
          <p:nvPr/>
        </p:nvSpPr>
        <p:spPr>
          <a:xfrm>
            <a:off x="5133458" y="3031518"/>
            <a:ext cx="3877985" cy="369332"/>
          </a:xfrm>
          <a:prstGeom prst="rect">
            <a:avLst/>
          </a:prstGeom>
          <a:noFill/>
        </p:spPr>
        <p:txBody>
          <a:bodyPr wrap="none" rtlCol="0">
            <a:spAutoFit/>
          </a:bodyPr>
          <a:lstStyle/>
          <a:p>
            <a:r>
              <a:rPr lang="ja-JP" altLang="en-US" dirty="0" smtClean="0"/>
              <a:t>保管</a:t>
            </a:r>
            <a:r>
              <a:rPr kumimoji="1" lang="ja-JP" altLang="en-US" dirty="0" smtClean="0"/>
              <a:t>伝票（ヒストリカルファイル）</a:t>
            </a:r>
            <a:endParaRPr kumimoji="1" lang="ja-JP" altLang="en-US" dirty="0"/>
          </a:p>
        </p:txBody>
      </p:sp>
      <p:sp>
        <p:nvSpPr>
          <p:cNvPr id="25" name="曲折矢印 24"/>
          <p:cNvSpPr/>
          <p:nvPr/>
        </p:nvSpPr>
        <p:spPr>
          <a:xfrm rot="5400000">
            <a:off x="3004598" y="2009239"/>
            <a:ext cx="1388719" cy="1746082"/>
          </a:xfrm>
          <a:prstGeom prst="bentArrow">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27" name="右矢印 26"/>
          <p:cNvSpPr/>
          <p:nvPr/>
        </p:nvSpPr>
        <p:spPr>
          <a:xfrm>
            <a:off x="4437431" y="1986420"/>
            <a:ext cx="1392054" cy="756931"/>
          </a:xfrm>
          <a:prstGeom prst="rightArrow">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9" name="メモ 28"/>
          <p:cNvSpPr/>
          <p:nvPr/>
        </p:nvSpPr>
        <p:spPr>
          <a:xfrm>
            <a:off x="6546887" y="4820764"/>
            <a:ext cx="2139913" cy="1260815"/>
          </a:xfrm>
          <a:prstGeom prst="foldedCorner">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rgbClr val="000000"/>
                </a:solidFill>
              </a:rPr>
              <a:t>30x100=3000</a:t>
            </a:r>
            <a:endParaRPr kumimoji="1" lang="ja-JP" altLang="en-US" dirty="0">
              <a:solidFill>
                <a:srgbClr val="000000"/>
              </a:solidFill>
            </a:endParaRPr>
          </a:p>
        </p:txBody>
      </p:sp>
      <p:sp>
        <p:nvSpPr>
          <p:cNvPr id="30" name="テキスト ボックス 29"/>
          <p:cNvSpPr txBox="1"/>
          <p:nvPr/>
        </p:nvSpPr>
        <p:spPr>
          <a:xfrm>
            <a:off x="6056788" y="6203594"/>
            <a:ext cx="2954655" cy="369332"/>
          </a:xfrm>
          <a:prstGeom prst="rect">
            <a:avLst/>
          </a:prstGeom>
          <a:noFill/>
        </p:spPr>
        <p:txBody>
          <a:bodyPr wrap="none" rtlCol="0">
            <a:spAutoFit/>
          </a:bodyPr>
          <a:lstStyle/>
          <a:p>
            <a:r>
              <a:rPr kumimoji="1" lang="ja-JP" altLang="en-US" dirty="0" smtClean="0"/>
              <a:t>計算メモ（</a:t>
            </a:r>
            <a:r>
              <a:rPr lang="ja-JP" altLang="en-US" dirty="0" smtClean="0"/>
              <a:t>一時</a:t>
            </a:r>
            <a:r>
              <a:rPr kumimoji="1" lang="ja-JP" altLang="en-US" dirty="0" smtClean="0"/>
              <a:t>ファイル）</a:t>
            </a:r>
            <a:endParaRPr kumimoji="1" lang="ja-JP" altLang="en-US" dirty="0"/>
          </a:p>
        </p:txBody>
      </p:sp>
    </p:spTree>
    <p:extLst>
      <p:ext uri="{BB962C8B-B14F-4D97-AF65-F5344CB8AC3E}">
        <p14:creationId xmlns:p14="http://schemas.microsoft.com/office/powerpoint/2010/main" val="39759343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ファイルの種類</a:t>
            </a:r>
            <a:r>
              <a:rPr lang="en-US" altLang="ja-JP" dirty="0" smtClean="0"/>
              <a:t>(</a:t>
            </a:r>
            <a:r>
              <a:rPr lang="ja-JP" altLang="en-US" dirty="0" smtClean="0"/>
              <a:t>２</a:t>
            </a:r>
            <a:r>
              <a:rPr lang="en-US" altLang="ja-JP" dirty="0" smtClean="0"/>
              <a:t>)</a:t>
            </a:r>
            <a:endParaRPr lang="ja-JP" altLang="en-US" dirty="0"/>
          </a:p>
        </p:txBody>
      </p:sp>
      <p:sp>
        <p:nvSpPr>
          <p:cNvPr id="3" name="コンテンツ プレースホルダ 2"/>
          <p:cNvSpPr>
            <a:spLocks noGrp="1"/>
          </p:cNvSpPr>
          <p:nvPr>
            <p:ph idx="1"/>
          </p:nvPr>
        </p:nvSpPr>
        <p:spPr/>
        <p:txBody>
          <a:bodyPr/>
          <a:lstStyle/>
          <a:p>
            <a:r>
              <a:rPr lang="ja-JP" altLang="en-US" dirty="0" smtClean="0"/>
              <a:t>ファイルの利用期間による分類</a:t>
            </a:r>
            <a:endParaRPr lang="en-US" altLang="ja-JP" dirty="0" smtClean="0"/>
          </a:p>
          <a:p>
            <a:pPr lvl="1"/>
            <a:r>
              <a:rPr lang="ja-JP" altLang="en-US" dirty="0" smtClean="0">
                <a:solidFill>
                  <a:srgbClr val="FF0000"/>
                </a:solidFill>
              </a:rPr>
              <a:t>永久ファイル</a:t>
            </a:r>
            <a:r>
              <a:rPr lang="ja-JP" altLang="en-US" dirty="0" smtClean="0"/>
              <a:t>（パーマネントファイル）</a:t>
            </a:r>
            <a:endParaRPr lang="en-US" altLang="ja-JP" dirty="0" smtClean="0"/>
          </a:p>
          <a:p>
            <a:pPr lvl="2"/>
            <a:r>
              <a:rPr lang="ja-JP" altLang="en-US" dirty="0" smtClean="0"/>
              <a:t>そのシステムが使われている間は保存され，</a:t>
            </a:r>
            <a:r>
              <a:rPr lang="en-US" altLang="ja-JP" dirty="0" smtClean="0"/>
              <a:t/>
            </a:r>
            <a:br>
              <a:rPr lang="en-US" altLang="ja-JP" dirty="0" smtClean="0"/>
            </a:br>
            <a:r>
              <a:rPr lang="ja-JP" altLang="en-US" dirty="0" smtClean="0"/>
              <a:t>繰り返し利用される．</a:t>
            </a:r>
            <a:endParaRPr lang="en-US" altLang="ja-JP" dirty="0" smtClean="0"/>
          </a:p>
          <a:p>
            <a:pPr lvl="2"/>
            <a:r>
              <a:rPr lang="ja-JP" altLang="en-US" dirty="0" smtClean="0"/>
              <a:t>マスタファイルは一般に永久ファイルである．</a:t>
            </a:r>
            <a:endParaRPr lang="en-US" altLang="ja-JP" dirty="0" smtClean="0"/>
          </a:p>
          <a:p>
            <a:pPr lvl="1"/>
            <a:r>
              <a:rPr lang="ja-JP" altLang="en-US" dirty="0" smtClean="0">
                <a:solidFill>
                  <a:srgbClr val="FF0000"/>
                </a:solidFill>
              </a:rPr>
              <a:t>一時ファイル</a:t>
            </a:r>
            <a:r>
              <a:rPr lang="ja-JP" altLang="en-US" dirty="0" smtClean="0"/>
              <a:t>（テンポラリファイル）</a:t>
            </a:r>
            <a:endParaRPr lang="en-US" altLang="ja-JP" dirty="0" smtClean="0"/>
          </a:p>
          <a:p>
            <a:pPr lvl="2"/>
            <a:r>
              <a:rPr lang="ja-JP" altLang="en-US" dirty="0" smtClean="0"/>
              <a:t>処理中に，一時的に必要になるファイル．</a:t>
            </a:r>
            <a:endParaRPr lang="en-US" altLang="ja-JP" dirty="0" smtClean="0"/>
          </a:p>
          <a:p>
            <a:pPr lvl="2"/>
            <a:r>
              <a:rPr lang="ja-JP" altLang="en-US" dirty="0" smtClean="0"/>
              <a:t>必要なときに作成され，</a:t>
            </a:r>
            <a:r>
              <a:rPr lang="en-US" altLang="ja-JP" dirty="0" smtClean="0"/>
              <a:t/>
            </a:r>
            <a:br>
              <a:rPr lang="en-US" altLang="ja-JP" dirty="0" smtClean="0"/>
            </a:br>
            <a:r>
              <a:rPr lang="ja-JP" altLang="en-US" dirty="0" smtClean="0"/>
              <a:t>必要がなくなった時点で消去される．</a:t>
            </a:r>
            <a:endParaRPr lang="en-US" altLang="ja-JP" dirty="0" smtClean="0"/>
          </a:p>
          <a:p>
            <a:pPr lvl="2"/>
            <a:r>
              <a:rPr lang="ja-JP" altLang="en-US" dirty="0" smtClean="0"/>
              <a:t>作業中のメモ書きのようなもの．</a:t>
            </a:r>
            <a:endParaRPr lang="en-US" altLang="ja-JP" dirty="0" smtClean="0"/>
          </a:p>
          <a:p>
            <a:pPr lvl="2"/>
            <a:endParaRPr lang="en-US" altLang="ja-JP" dirty="0" smtClean="0"/>
          </a:p>
        </p:txBody>
      </p:sp>
      <p:sp>
        <p:nvSpPr>
          <p:cNvPr id="4" name="メモ 3"/>
          <p:cNvSpPr/>
          <p:nvPr/>
        </p:nvSpPr>
        <p:spPr>
          <a:xfrm>
            <a:off x="1175446" y="1562542"/>
            <a:ext cx="597867"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メモ 4"/>
          <p:cNvSpPr/>
          <p:nvPr/>
        </p:nvSpPr>
        <p:spPr>
          <a:xfrm>
            <a:off x="1175446" y="3049991"/>
            <a:ext cx="597867"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5"/>
                                        </p:tgtEl>
                                        <p:attrNameLst>
                                          <p:attrName>ppt_x</p:attrName>
                                        </p:attrNameLst>
                                      </p:cBhvr>
                                      <p:tavLst>
                                        <p:tav tm="0">
                                          <p:val>
                                            <p:strVal val="ppt_x"/>
                                          </p:val>
                                        </p:tav>
                                        <p:tav tm="100000">
                                          <p:val>
                                            <p:strVal val="ppt_x"/>
                                          </p:val>
                                        </p:tav>
                                      </p:tavLst>
                                    </p:anim>
                                    <p:anim calcmode="lin" valueType="num">
                                      <p:cBhvr additive="base">
                                        <p:cTn id="13" dur="500"/>
                                        <p:tgtEl>
                                          <p:spTgt spid="5"/>
                                        </p:tgtEl>
                                        <p:attrNameLst>
                                          <p:attrName>ppt_y</p:attrName>
                                        </p:attrNameLst>
                                      </p:cBhvr>
                                      <p:tavLst>
                                        <p:tav tm="0">
                                          <p:val>
                                            <p:strVal val="ppt_y"/>
                                          </p:val>
                                        </p:tav>
                                        <p:tav tm="100000">
                                          <p:val>
                                            <p:strVal val="1+ppt_h/2"/>
                                          </p:val>
                                        </p:tav>
                                      </p:tavLst>
                                    </p:anim>
                                    <p:set>
                                      <p:cBhvr>
                                        <p:cTn id="14"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ファイルの種類</a:t>
            </a:r>
            <a:r>
              <a:rPr lang="en-US" altLang="ja-JP" dirty="0" smtClean="0"/>
              <a:t>(</a:t>
            </a:r>
            <a:r>
              <a:rPr lang="ja-JP" altLang="en-US" dirty="0" smtClean="0"/>
              <a:t>３</a:t>
            </a:r>
            <a:r>
              <a:rPr lang="en-US" altLang="ja-JP" dirty="0" smtClean="0"/>
              <a:t>)</a:t>
            </a:r>
            <a:endParaRPr lang="ja-JP" altLang="en-US" dirty="0"/>
          </a:p>
        </p:txBody>
      </p:sp>
      <p:sp>
        <p:nvSpPr>
          <p:cNvPr id="3" name="コンテンツ プレースホルダ 2"/>
          <p:cNvSpPr>
            <a:spLocks noGrp="1"/>
          </p:cNvSpPr>
          <p:nvPr>
            <p:ph idx="1"/>
          </p:nvPr>
        </p:nvSpPr>
        <p:spPr/>
        <p:txBody>
          <a:bodyPr/>
          <a:lstStyle/>
          <a:p>
            <a:r>
              <a:rPr lang="ja-JP" altLang="en-US" dirty="0" smtClean="0"/>
              <a:t>利用者による分類</a:t>
            </a:r>
            <a:endParaRPr lang="en-US" altLang="ja-JP" dirty="0" smtClean="0"/>
          </a:p>
          <a:p>
            <a:pPr lvl="1"/>
            <a:r>
              <a:rPr lang="ja-JP" altLang="en-US" dirty="0" smtClean="0">
                <a:solidFill>
                  <a:srgbClr val="FF0000"/>
                </a:solidFill>
              </a:rPr>
              <a:t>システムファイル</a:t>
            </a:r>
            <a:r>
              <a:rPr lang="ja-JP" altLang="en-US" dirty="0" smtClean="0"/>
              <a:t>・・システム（オペレーティングシステム）が使用するファイル．</a:t>
            </a:r>
            <a:endParaRPr lang="en-US" altLang="ja-JP" dirty="0" smtClean="0"/>
          </a:p>
          <a:p>
            <a:pPr lvl="2"/>
            <a:r>
              <a:rPr lang="en-US" altLang="ja-JP" dirty="0" smtClean="0"/>
              <a:t>OS</a:t>
            </a:r>
            <a:r>
              <a:rPr lang="ja-JP" altLang="en-US" dirty="0" smtClean="0"/>
              <a:t>のプログラムそのもの</a:t>
            </a:r>
            <a:endParaRPr lang="en-US" altLang="ja-JP" dirty="0" smtClean="0"/>
          </a:p>
          <a:p>
            <a:pPr lvl="2"/>
            <a:r>
              <a:rPr lang="en-US" altLang="ja-JP" dirty="0" smtClean="0"/>
              <a:t>OS</a:t>
            </a:r>
            <a:r>
              <a:rPr lang="ja-JP" altLang="en-US" dirty="0" smtClean="0"/>
              <a:t>の制御用・管理用の情報　など．</a:t>
            </a:r>
            <a:endParaRPr lang="en-US" altLang="ja-JP" dirty="0" smtClean="0"/>
          </a:p>
          <a:p>
            <a:pPr lvl="2"/>
            <a:r>
              <a:rPr lang="ja-JP" altLang="en-US" dirty="0" smtClean="0"/>
              <a:t>普通，ユーザは操作してはいけない（操作できない）</a:t>
            </a:r>
            <a:endParaRPr lang="en-US" altLang="ja-JP" dirty="0" smtClean="0"/>
          </a:p>
          <a:p>
            <a:pPr lvl="1"/>
            <a:r>
              <a:rPr lang="ja-JP" altLang="en-US" dirty="0" smtClean="0">
                <a:solidFill>
                  <a:srgbClr val="FF0000"/>
                </a:solidFill>
              </a:rPr>
              <a:t>ユーザファイル</a:t>
            </a:r>
            <a:r>
              <a:rPr lang="ja-JP" altLang="en-US" dirty="0" smtClean="0"/>
              <a:t>・・計算機の利用者のファイル．</a:t>
            </a:r>
            <a:endParaRPr lang="en-US" altLang="ja-JP" dirty="0" smtClean="0"/>
          </a:p>
          <a:p>
            <a:pPr lvl="2"/>
            <a:r>
              <a:rPr lang="ja-JP" altLang="en-US" dirty="0" smtClean="0"/>
              <a:t>利用者が使用する情報を格納したファイル</a:t>
            </a:r>
            <a:endParaRPr lang="en-US" altLang="ja-JP" dirty="0" smtClean="0"/>
          </a:p>
          <a:p>
            <a:pPr lvl="2"/>
            <a:r>
              <a:rPr lang="ja-JP" altLang="en-US" dirty="0" smtClean="0"/>
              <a:t>利用者が作ったり，インストールしたプログラム</a:t>
            </a:r>
            <a:endParaRPr lang="en-US" altLang="ja-JP" dirty="0" smtClean="0"/>
          </a:p>
          <a:p>
            <a:pPr lvl="1"/>
            <a:endParaRPr lang="ja-JP" altLang="en-US" dirty="0"/>
          </a:p>
        </p:txBody>
      </p:sp>
      <p:sp>
        <p:nvSpPr>
          <p:cNvPr id="4" name="メモ 3"/>
          <p:cNvSpPr/>
          <p:nvPr/>
        </p:nvSpPr>
        <p:spPr>
          <a:xfrm>
            <a:off x="1175446" y="1562542"/>
            <a:ext cx="1192784"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メモ 4"/>
          <p:cNvSpPr/>
          <p:nvPr/>
        </p:nvSpPr>
        <p:spPr>
          <a:xfrm>
            <a:off x="1175446" y="3519111"/>
            <a:ext cx="918207"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5"/>
                                        </p:tgtEl>
                                        <p:attrNameLst>
                                          <p:attrName>ppt_x</p:attrName>
                                        </p:attrNameLst>
                                      </p:cBhvr>
                                      <p:tavLst>
                                        <p:tav tm="0">
                                          <p:val>
                                            <p:strVal val="ppt_x"/>
                                          </p:val>
                                        </p:tav>
                                        <p:tav tm="100000">
                                          <p:val>
                                            <p:strVal val="ppt_x"/>
                                          </p:val>
                                        </p:tav>
                                      </p:tavLst>
                                    </p:anim>
                                    <p:anim calcmode="lin" valueType="num">
                                      <p:cBhvr additive="base">
                                        <p:cTn id="13" dur="500"/>
                                        <p:tgtEl>
                                          <p:spTgt spid="5"/>
                                        </p:tgtEl>
                                        <p:attrNameLst>
                                          <p:attrName>ppt_y</p:attrName>
                                        </p:attrNameLst>
                                      </p:cBhvr>
                                      <p:tavLst>
                                        <p:tav tm="0">
                                          <p:val>
                                            <p:strVal val="ppt_y"/>
                                          </p:val>
                                        </p:tav>
                                        <p:tav tm="100000">
                                          <p:val>
                                            <p:strVal val="1+ppt_h/2"/>
                                          </p:val>
                                        </p:tav>
                                      </p:tavLst>
                                    </p:anim>
                                    <p:set>
                                      <p:cBhvr>
                                        <p:cTn id="14"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ファイルの入力</a:t>
            </a:r>
            <a:r>
              <a:rPr lang="en-US" altLang="ja-JP" dirty="0" smtClean="0"/>
              <a:t>(1)</a:t>
            </a:r>
            <a:endParaRPr lang="ja-JP" altLang="en-US" dirty="0"/>
          </a:p>
        </p:txBody>
      </p:sp>
      <p:sp>
        <p:nvSpPr>
          <p:cNvPr id="3" name="コンテンツ プレースホルダ 2"/>
          <p:cNvSpPr>
            <a:spLocks noGrp="1"/>
          </p:cNvSpPr>
          <p:nvPr>
            <p:ph idx="1"/>
          </p:nvPr>
        </p:nvSpPr>
        <p:spPr/>
        <p:txBody>
          <a:bodyPr>
            <a:normAutofit/>
          </a:bodyPr>
          <a:lstStyle/>
          <a:p>
            <a:r>
              <a:rPr lang="ja-JP" altLang="en-US" dirty="0" smtClean="0">
                <a:solidFill>
                  <a:srgbClr val="FF0000"/>
                </a:solidFill>
              </a:rPr>
              <a:t>入力変換・媒体変換</a:t>
            </a:r>
            <a:endParaRPr lang="en-US" altLang="ja-JP" dirty="0" smtClean="0">
              <a:solidFill>
                <a:srgbClr val="FF0000"/>
              </a:solidFill>
            </a:endParaRPr>
          </a:p>
          <a:p>
            <a:pPr lvl="1"/>
            <a:r>
              <a:rPr lang="ja-JP" altLang="en-US" dirty="0" smtClean="0"/>
              <a:t>入力装置から，補助記憶装置にデータを入力する．</a:t>
            </a:r>
            <a:endParaRPr lang="en-US" altLang="ja-JP" dirty="0" smtClean="0"/>
          </a:p>
          <a:p>
            <a:pPr lvl="1"/>
            <a:r>
              <a:rPr lang="ja-JP" altLang="en-US" dirty="0" smtClean="0"/>
              <a:t>誤りがないかどうかチェックする必要がある．</a:t>
            </a:r>
            <a:endParaRPr lang="en-US" altLang="ja-JP" dirty="0" smtClean="0"/>
          </a:p>
          <a:p>
            <a:r>
              <a:rPr lang="ja-JP" altLang="en-US" dirty="0" smtClean="0">
                <a:solidFill>
                  <a:srgbClr val="FF0000"/>
                </a:solidFill>
              </a:rPr>
              <a:t>データチェック</a:t>
            </a:r>
            <a:r>
              <a:rPr lang="ja-JP" altLang="en-US" dirty="0" smtClean="0"/>
              <a:t>の方法</a:t>
            </a:r>
            <a:r>
              <a:rPr lang="en-US" altLang="ja-JP" dirty="0" smtClean="0"/>
              <a:t>(1)</a:t>
            </a:r>
          </a:p>
          <a:p>
            <a:pPr lvl="1"/>
            <a:r>
              <a:rPr lang="ja-JP" altLang="en-US" dirty="0" smtClean="0">
                <a:solidFill>
                  <a:srgbClr val="FF0000"/>
                </a:solidFill>
              </a:rPr>
              <a:t>サイトチェック</a:t>
            </a:r>
            <a:r>
              <a:rPr lang="ja-JP" altLang="en-US" dirty="0" smtClean="0"/>
              <a:t>：目視検査．人手で</a:t>
            </a:r>
            <a:r>
              <a:rPr lang="en-US" altLang="ja-JP" dirty="0" smtClean="0"/>
              <a:t/>
            </a:r>
            <a:br>
              <a:rPr lang="en-US" altLang="ja-JP" dirty="0" smtClean="0"/>
            </a:br>
            <a:r>
              <a:rPr lang="ja-JP" altLang="en-US" dirty="0" smtClean="0"/>
              <a:t>読みあわせをするなど．</a:t>
            </a:r>
            <a:endParaRPr lang="en-US" altLang="ja-JP" dirty="0" smtClean="0"/>
          </a:p>
          <a:p>
            <a:pPr lvl="1"/>
            <a:r>
              <a:rPr lang="ja-JP" altLang="en-US" dirty="0" smtClean="0">
                <a:solidFill>
                  <a:srgbClr val="FF0000"/>
                </a:solidFill>
              </a:rPr>
              <a:t>ニューメリックチェック</a:t>
            </a:r>
            <a:r>
              <a:rPr lang="ja-JP" altLang="en-US" dirty="0" smtClean="0"/>
              <a:t>：数字検査．</a:t>
            </a:r>
            <a:r>
              <a:rPr lang="en-US" altLang="ja-JP" dirty="0" smtClean="0"/>
              <a:t/>
            </a:r>
            <a:br>
              <a:rPr lang="en-US" altLang="ja-JP" dirty="0" smtClean="0"/>
            </a:br>
            <a:r>
              <a:rPr lang="ja-JP" altLang="en-US" dirty="0" smtClean="0"/>
              <a:t>数字が入るべきところに数字以外の</a:t>
            </a:r>
            <a:r>
              <a:rPr lang="en-US" altLang="ja-JP" dirty="0" smtClean="0"/>
              <a:t/>
            </a:r>
            <a:br>
              <a:rPr lang="en-US" altLang="ja-JP" dirty="0" smtClean="0"/>
            </a:br>
            <a:r>
              <a:rPr lang="ja-JP" altLang="en-US" dirty="0" smtClean="0"/>
              <a:t>文字が入っているかどうかなど．</a:t>
            </a:r>
            <a:endParaRPr lang="en-US" altLang="ja-JP" dirty="0" smtClean="0"/>
          </a:p>
          <a:p>
            <a:pPr lvl="1"/>
            <a:r>
              <a:rPr lang="ja-JP" altLang="en-US" dirty="0" smtClean="0">
                <a:solidFill>
                  <a:srgbClr val="FF0000"/>
                </a:solidFill>
              </a:rPr>
              <a:t>リミットチェック</a:t>
            </a:r>
            <a:r>
              <a:rPr lang="ja-JP" altLang="en-US" dirty="0" smtClean="0"/>
              <a:t>：限界検査．数値の範囲を調べる．</a:t>
            </a:r>
            <a:r>
              <a:rPr lang="en-US" altLang="ja-JP" dirty="0" smtClean="0"/>
              <a:t/>
            </a:r>
            <a:br>
              <a:rPr lang="en-US" altLang="ja-JP" dirty="0" smtClean="0"/>
            </a:br>
            <a:r>
              <a:rPr lang="ja-JP" altLang="en-US" dirty="0" smtClean="0"/>
              <a:t>たとえば，月なら</a:t>
            </a:r>
            <a:r>
              <a:rPr lang="en-US" altLang="ja-JP" dirty="0" smtClean="0"/>
              <a:t>1~12</a:t>
            </a:r>
            <a:r>
              <a:rPr lang="ja-JP" altLang="en-US" dirty="0" smtClean="0"/>
              <a:t>でなければおかしいなど．</a:t>
            </a:r>
            <a:endParaRPr lang="en-US" altLang="ja-JP" dirty="0" smtClean="0"/>
          </a:p>
          <a:p>
            <a:pPr lvl="1"/>
            <a:r>
              <a:rPr lang="ja-JP" altLang="en-US" dirty="0" smtClean="0">
                <a:solidFill>
                  <a:srgbClr val="FF0000"/>
                </a:solidFill>
              </a:rPr>
              <a:t>シーケンスチェック</a:t>
            </a:r>
            <a:r>
              <a:rPr lang="ja-JP" altLang="en-US" dirty="0" smtClean="0"/>
              <a:t>：順番検査．たとえば，カードの学籍番号が順番になっているかどうかなどを調べる．</a:t>
            </a:r>
            <a:endParaRPr lang="ja-JP" altLang="en-US" dirty="0"/>
          </a:p>
        </p:txBody>
      </p:sp>
      <p:pic>
        <p:nvPicPr>
          <p:cNvPr id="4" name="図 3"/>
          <p:cNvPicPr>
            <a:picLocks noChangeAspect="1"/>
          </p:cNvPicPr>
          <p:nvPr/>
        </p:nvPicPr>
        <p:blipFill>
          <a:blip r:embed="rId2"/>
          <a:stretch>
            <a:fillRect/>
          </a:stretch>
        </p:blipFill>
        <p:spPr>
          <a:xfrm>
            <a:off x="6226797" y="2430965"/>
            <a:ext cx="2540000" cy="1778000"/>
          </a:xfrm>
          <a:prstGeom prst="rect">
            <a:avLst/>
          </a:prstGeom>
        </p:spPr>
      </p:pic>
      <p:sp>
        <p:nvSpPr>
          <p:cNvPr id="5" name="テキスト ボックス 4"/>
          <p:cNvSpPr txBox="1"/>
          <p:nvPr/>
        </p:nvSpPr>
        <p:spPr>
          <a:xfrm>
            <a:off x="6478169" y="4024299"/>
            <a:ext cx="2492990" cy="369332"/>
          </a:xfrm>
          <a:prstGeom prst="rect">
            <a:avLst/>
          </a:prstGeom>
          <a:noFill/>
        </p:spPr>
        <p:txBody>
          <a:bodyPr wrap="none" rtlCol="0">
            <a:spAutoFit/>
          </a:bodyPr>
          <a:lstStyle/>
          <a:p>
            <a:r>
              <a:rPr kumimoji="1" lang="ja-JP" altLang="en-US" dirty="0" smtClean="0"/>
              <a:t>マークシートリーダー</a:t>
            </a:r>
            <a:endParaRPr kumimoji="1" lang="ja-JP" altLang="en-US" dirty="0"/>
          </a:p>
        </p:txBody>
      </p:sp>
      <p:sp>
        <p:nvSpPr>
          <p:cNvPr id="6" name="メモ 5"/>
          <p:cNvSpPr/>
          <p:nvPr/>
        </p:nvSpPr>
        <p:spPr>
          <a:xfrm>
            <a:off x="775021" y="2430965"/>
            <a:ext cx="2348297"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メモ 6"/>
          <p:cNvSpPr/>
          <p:nvPr/>
        </p:nvSpPr>
        <p:spPr>
          <a:xfrm>
            <a:off x="1141127" y="2857506"/>
            <a:ext cx="929643"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 name="メモ 7"/>
          <p:cNvSpPr/>
          <p:nvPr/>
        </p:nvSpPr>
        <p:spPr>
          <a:xfrm>
            <a:off x="1141127" y="3700736"/>
            <a:ext cx="2119480"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 name="メモ 9"/>
          <p:cNvSpPr/>
          <p:nvPr/>
        </p:nvSpPr>
        <p:spPr>
          <a:xfrm>
            <a:off x="1141127" y="4879254"/>
            <a:ext cx="1227103"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メモ 10"/>
          <p:cNvSpPr/>
          <p:nvPr/>
        </p:nvSpPr>
        <p:spPr>
          <a:xfrm>
            <a:off x="1141127" y="5668746"/>
            <a:ext cx="1536003"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85093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6"/>
                                        </p:tgtEl>
                                        <p:attrNameLst>
                                          <p:attrName>ppt_x</p:attrName>
                                        </p:attrNameLst>
                                      </p:cBhvr>
                                      <p:tavLst>
                                        <p:tav tm="0">
                                          <p:val>
                                            <p:strVal val="ppt_x"/>
                                          </p:val>
                                        </p:tav>
                                        <p:tav tm="100000">
                                          <p:val>
                                            <p:strVal val="ppt_x"/>
                                          </p:val>
                                        </p:tav>
                                      </p:tavLst>
                                    </p:anim>
                                    <p:anim calcmode="lin" valueType="num">
                                      <p:cBhvr additive="base">
                                        <p:cTn id="7" dur="500"/>
                                        <p:tgtEl>
                                          <p:spTgt spid="6"/>
                                        </p:tgtEl>
                                        <p:attrNameLst>
                                          <p:attrName>ppt_y</p:attrName>
                                        </p:attrNameLst>
                                      </p:cBhvr>
                                      <p:tavLst>
                                        <p:tav tm="0">
                                          <p:val>
                                            <p:strVal val="ppt_y"/>
                                          </p:val>
                                        </p:tav>
                                        <p:tav tm="100000">
                                          <p:val>
                                            <p:strVal val="1+ppt_h/2"/>
                                          </p:val>
                                        </p:tav>
                                      </p:tavLst>
                                    </p:anim>
                                    <p:set>
                                      <p:cBhvr>
                                        <p:cTn id="8" dur="1" fill="hold">
                                          <p:stCondLst>
                                            <p:cond delay="499"/>
                                          </p:stCondLst>
                                        </p:cTn>
                                        <p:tgtEl>
                                          <p:spTgt spid="6"/>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7"/>
                                        </p:tgtEl>
                                        <p:attrNameLst>
                                          <p:attrName>ppt_x</p:attrName>
                                        </p:attrNameLst>
                                      </p:cBhvr>
                                      <p:tavLst>
                                        <p:tav tm="0">
                                          <p:val>
                                            <p:strVal val="ppt_x"/>
                                          </p:val>
                                        </p:tav>
                                        <p:tav tm="100000">
                                          <p:val>
                                            <p:strVal val="ppt_x"/>
                                          </p:val>
                                        </p:tav>
                                      </p:tavLst>
                                    </p:anim>
                                    <p:anim calcmode="lin" valueType="num">
                                      <p:cBhvr additive="base">
                                        <p:cTn id="13" dur="500"/>
                                        <p:tgtEl>
                                          <p:spTgt spid="7"/>
                                        </p:tgtEl>
                                        <p:attrNameLst>
                                          <p:attrName>ppt_y</p:attrName>
                                        </p:attrNameLst>
                                      </p:cBhvr>
                                      <p:tavLst>
                                        <p:tav tm="0">
                                          <p:val>
                                            <p:strVal val="ppt_y"/>
                                          </p:val>
                                        </p:tav>
                                        <p:tav tm="100000">
                                          <p:val>
                                            <p:strVal val="1+ppt_h/2"/>
                                          </p:val>
                                        </p:tav>
                                      </p:tavLst>
                                    </p:anim>
                                    <p:set>
                                      <p:cBhvr>
                                        <p:cTn id="14" dur="1" fill="hold">
                                          <p:stCondLst>
                                            <p:cond delay="499"/>
                                          </p:stCondLst>
                                        </p:cTn>
                                        <p:tgtEl>
                                          <p:spTgt spid="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8"/>
                                        </p:tgtEl>
                                        <p:attrNameLst>
                                          <p:attrName>ppt_x</p:attrName>
                                        </p:attrNameLst>
                                      </p:cBhvr>
                                      <p:tavLst>
                                        <p:tav tm="0">
                                          <p:val>
                                            <p:strVal val="ppt_x"/>
                                          </p:val>
                                        </p:tav>
                                        <p:tav tm="100000">
                                          <p:val>
                                            <p:strVal val="ppt_x"/>
                                          </p:val>
                                        </p:tav>
                                      </p:tavLst>
                                    </p:anim>
                                    <p:anim calcmode="lin" valueType="num">
                                      <p:cBhvr additive="base">
                                        <p:cTn id="19" dur="500"/>
                                        <p:tgtEl>
                                          <p:spTgt spid="8"/>
                                        </p:tgtEl>
                                        <p:attrNameLst>
                                          <p:attrName>ppt_y</p:attrName>
                                        </p:attrNameLst>
                                      </p:cBhvr>
                                      <p:tavLst>
                                        <p:tav tm="0">
                                          <p:val>
                                            <p:strVal val="ppt_y"/>
                                          </p:val>
                                        </p:tav>
                                        <p:tav tm="100000">
                                          <p:val>
                                            <p:strVal val="1+ppt_h/2"/>
                                          </p:val>
                                        </p:tav>
                                      </p:tavLst>
                                    </p:anim>
                                    <p:set>
                                      <p:cBhvr>
                                        <p:cTn id="20" dur="1" fill="hold">
                                          <p:stCondLst>
                                            <p:cond delay="499"/>
                                          </p:stCondLst>
                                        </p:cTn>
                                        <p:tgtEl>
                                          <p:spTgt spid="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10"/>
                                        </p:tgtEl>
                                        <p:attrNameLst>
                                          <p:attrName>ppt_x</p:attrName>
                                        </p:attrNameLst>
                                      </p:cBhvr>
                                      <p:tavLst>
                                        <p:tav tm="0">
                                          <p:val>
                                            <p:strVal val="ppt_x"/>
                                          </p:val>
                                        </p:tav>
                                        <p:tav tm="100000">
                                          <p:val>
                                            <p:strVal val="ppt_x"/>
                                          </p:val>
                                        </p:tav>
                                      </p:tavLst>
                                    </p:anim>
                                    <p:anim calcmode="lin" valueType="num">
                                      <p:cBhvr additive="base">
                                        <p:cTn id="25" dur="500"/>
                                        <p:tgtEl>
                                          <p:spTgt spid="10"/>
                                        </p:tgtEl>
                                        <p:attrNameLst>
                                          <p:attrName>ppt_y</p:attrName>
                                        </p:attrNameLst>
                                      </p:cBhvr>
                                      <p:tavLst>
                                        <p:tav tm="0">
                                          <p:val>
                                            <p:strVal val="ppt_y"/>
                                          </p:val>
                                        </p:tav>
                                        <p:tav tm="100000">
                                          <p:val>
                                            <p:strVal val="1+ppt_h/2"/>
                                          </p:val>
                                        </p:tav>
                                      </p:tavLst>
                                    </p:anim>
                                    <p:set>
                                      <p:cBhvr>
                                        <p:cTn id="26" dur="1" fill="hold">
                                          <p:stCondLst>
                                            <p:cond delay="499"/>
                                          </p:stCondLst>
                                        </p:cTn>
                                        <p:tgtEl>
                                          <p:spTgt spid="1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500"/>
                                        <p:tgtEl>
                                          <p:spTgt spid="11"/>
                                        </p:tgtEl>
                                        <p:attrNameLst>
                                          <p:attrName>ppt_x</p:attrName>
                                        </p:attrNameLst>
                                      </p:cBhvr>
                                      <p:tavLst>
                                        <p:tav tm="0">
                                          <p:val>
                                            <p:strVal val="ppt_x"/>
                                          </p:val>
                                        </p:tav>
                                        <p:tav tm="100000">
                                          <p:val>
                                            <p:strVal val="ppt_x"/>
                                          </p:val>
                                        </p:tav>
                                      </p:tavLst>
                                    </p:anim>
                                    <p:anim calcmode="lin" valueType="num">
                                      <p:cBhvr additive="base">
                                        <p:cTn id="31" dur="500"/>
                                        <p:tgtEl>
                                          <p:spTgt spid="11"/>
                                        </p:tgtEl>
                                        <p:attrNameLst>
                                          <p:attrName>ppt_y</p:attrName>
                                        </p:attrNameLst>
                                      </p:cBhvr>
                                      <p:tavLst>
                                        <p:tav tm="0">
                                          <p:val>
                                            <p:strVal val="ppt_y"/>
                                          </p:val>
                                        </p:tav>
                                        <p:tav tm="100000">
                                          <p:val>
                                            <p:strVal val="1+ppt_h/2"/>
                                          </p:val>
                                        </p:tav>
                                      </p:tavLst>
                                    </p:anim>
                                    <p:set>
                                      <p:cBhvr>
                                        <p:cTn id="32"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ファイルの入力</a:t>
            </a:r>
            <a:r>
              <a:rPr lang="en-US" altLang="ja-JP" dirty="0" smtClean="0"/>
              <a:t>(2)</a:t>
            </a:r>
            <a:endParaRPr lang="ja-JP" altLang="en-US" dirty="0"/>
          </a:p>
        </p:txBody>
      </p:sp>
      <p:sp>
        <p:nvSpPr>
          <p:cNvPr id="3" name="コンテンツ プレースホルダ 2"/>
          <p:cNvSpPr>
            <a:spLocks noGrp="1"/>
          </p:cNvSpPr>
          <p:nvPr>
            <p:ph idx="1"/>
          </p:nvPr>
        </p:nvSpPr>
        <p:spPr/>
        <p:txBody>
          <a:bodyPr>
            <a:normAutofit/>
          </a:bodyPr>
          <a:lstStyle/>
          <a:p>
            <a:r>
              <a:rPr lang="ja-JP" altLang="en-US" dirty="0" smtClean="0">
                <a:solidFill>
                  <a:srgbClr val="FF0000"/>
                </a:solidFill>
              </a:rPr>
              <a:t>データチェック</a:t>
            </a:r>
            <a:r>
              <a:rPr lang="ja-JP" altLang="en-US" dirty="0" smtClean="0"/>
              <a:t>の方法</a:t>
            </a:r>
            <a:r>
              <a:rPr lang="en-US" altLang="ja-JP" dirty="0" smtClean="0"/>
              <a:t>(2)</a:t>
            </a:r>
          </a:p>
          <a:p>
            <a:pPr lvl="1"/>
            <a:r>
              <a:rPr lang="ja-JP" altLang="en-US" dirty="0" smtClean="0">
                <a:solidFill>
                  <a:srgbClr val="FF0000"/>
                </a:solidFill>
              </a:rPr>
              <a:t>トータルチェック</a:t>
            </a:r>
            <a:r>
              <a:rPr lang="ja-JP" altLang="en-US" dirty="0" smtClean="0"/>
              <a:t>：合計検査．合計の数値が合うかどうかを検査する．</a:t>
            </a:r>
            <a:endParaRPr lang="en-US" altLang="ja-JP" dirty="0" smtClean="0"/>
          </a:p>
          <a:p>
            <a:pPr lvl="1"/>
            <a:r>
              <a:rPr lang="ja-JP" altLang="en-US" dirty="0" smtClean="0">
                <a:solidFill>
                  <a:srgbClr val="FF0000"/>
                </a:solidFill>
              </a:rPr>
              <a:t>バランスチェック</a:t>
            </a:r>
            <a:r>
              <a:rPr lang="ja-JP" altLang="en-US" dirty="0" smtClean="0"/>
              <a:t>：平衡検査．一致するはずの項目同士を比べ，合っているかチェックする．</a:t>
            </a:r>
            <a:endParaRPr lang="en-US" altLang="ja-JP" dirty="0"/>
          </a:p>
          <a:p>
            <a:pPr lvl="1"/>
            <a:r>
              <a:rPr lang="ja-JP" altLang="en-US" dirty="0" smtClean="0">
                <a:solidFill>
                  <a:srgbClr val="FF0000"/>
                </a:solidFill>
              </a:rPr>
              <a:t>チェックディジットチェック</a:t>
            </a:r>
            <a:r>
              <a:rPr lang="ja-JP" altLang="en-US" dirty="0" smtClean="0"/>
              <a:t>：検査用の数字を付加しておき，それが正しいかどうかを調べる．</a:t>
            </a:r>
            <a:endParaRPr lang="en-US" altLang="ja-JP" dirty="0" smtClean="0"/>
          </a:p>
          <a:p>
            <a:pPr lvl="2"/>
            <a:r>
              <a:rPr lang="ja-JP" altLang="en-US" dirty="0" smtClean="0"/>
              <a:t>たとえば，センター試験の受験番号</a:t>
            </a:r>
            <a:r>
              <a:rPr lang="en-US" altLang="ja-JP" dirty="0" smtClean="0"/>
              <a:t> 1234X </a:t>
            </a:r>
            <a:r>
              <a:rPr lang="ja-JP" altLang="en-US" dirty="0" smtClean="0"/>
              <a:t>では，</a:t>
            </a:r>
            <a:r>
              <a:rPr lang="en-US" altLang="ja-JP" dirty="0" smtClean="0"/>
              <a:t>X</a:t>
            </a:r>
            <a:r>
              <a:rPr lang="ja-JP" altLang="en-US" dirty="0" smtClean="0"/>
              <a:t>がチェックディジットになっている．</a:t>
            </a:r>
            <a:endParaRPr lang="en-US" altLang="ja-JP" dirty="0" smtClean="0"/>
          </a:p>
          <a:p>
            <a:pPr lvl="2"/>
            <a:r>
              <a:rPr lang="ja-JP" altLang="en-US" dirty="0" smtClean="0"/>
              <a:t>全ての図書につけられている図書コード（</a:t>
            </a:r>
            <a:r>
              <a:rPr lang="en-US" altLang="ja-JP" dirty="0" smtClean="0"/>
              <a:t>ISBN</a:t>
            </a:r>
            <a:r>
              <a:rPr lang="ja-JP" altLang="en-US" dirty="0" smtClean="0"/>
              <a:t>コード）も最後の数字がチェックディジットになっている．</a:t>
            </a:r>
          </a:p>
        </p:txBody>
      </p:sp>
      <p:sp>
        <p:nvSpPr>
          <p:cNvPr id="4" name="メモ 3"/>
          <p:cNvSpPr/>
          <p:nvPr/>
        </p:nvSpPr>
        <p:spPr>
          <a:xfrm>
            <a:off x="1175446" y="1562542"/>
            <a:ext cx="1204225"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メモ 4"/>
          <p:cNvSpPr/>
          <p:nvPr/>
        </p:nvSpPr>
        <p:spPr>
          <a:xfrm>
            <a:off x="1175446" y="2340592"/>
            <a:ext cx="1204225"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メモ 5"/>
          <p:cNvSpPr/>
          <p:nvPr/>
        </p:nvSpPr>
        <p:spPr>
          <a:xfrm>
            <a:off x="1175446" y="3118642"/>
            <a:ext cx="2783045"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5"/>
                                        </p:tgtEl>
                                        <p:attrNameLst>
                                          <p:attrName>ppt_x</p:attrName>
                                        </p:attrNameLst>
                                      </p:cBhvr>
                                      <p:tavLst>
                                        <p:tav tm="0">
                                          <p:val>
                                            <p:strVal val="ppt_x"/>
                                          </p:val>
                                        </p:tav>
                                        <p:tav tm="100000">
                                          <p:val>
                                            <p:strVal val="ppt_x"/>
                                          </p:val>
                                        </p:tav>
                                      </p:tavLst>
                                    </p:anim>
                                    <p:anim calcmode="lin" valueType="num">
                                      <p:cBhvr additive="base">
                                        <p:cTn id="13" dur="500"/>
                                        <p:tgtEl>
                                          <p:spTgt spid="5"/>
                                        </p:tgtEl>
                                        <p:attrNameLst>
                                          <p:attrName>ppt_y</p:attrName>
                                        </p:attrNameLst>
                                      </p:cBhvr>
                                      <p:tavLst>
                                        <p:tav tm="0">
                                          <p:val>
                                            <p:strVal val="ppt_y"/>
                                          </p:val>
                                        </p:tav>
                                        <p:tav tm="100000">
                                          <p:val>
                                            <p:strVal val="1+ppt_h/2"/>
                                          </p:val>
                                        </p:tav>
                                      </p:tavLst>
                                    </p:anim>
                                    <p:set>
                                      <p:cBhvr>
                                        <p:cTn id="14" dur="1" fill="hold">
                                          <p:stCondLst>
                                            <p:cond delay="499"/>
                                          </p:stCondLst>
                                        </p:cTn>
                                        <p:tgtEl>
                                          <p:spTgt spid="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6"/>
                                        </p:tgtEl>
                                        <p:attrNameLst>
                                          <p:attrName>ppt_x</p:attrName>
                                        </p:attrNameLst>
                                      </p:cBhvr>
                                      <p:tavLst>
                                        <p:tav tm="0">
                                          <p:val>
                                            <p:strVal val="ppt_x"/>
                                          </p:val>
                                        </p:tav>
                                        <p:tav tm="100000">
                                          <p:val>
                                            <p:strVal val="ppt_x"/>
                                          </p:val>
                                        </p:tav>
                                      </p:tavLst>
                                    </p:anim>
                                    <p:anim calcmode="lin" valueType="num">
                                      <p:cBhvr additive="base">
                                        <p:cTn id="19" dur="500"/>
                                        <p:tgtEl>
                                          <p:spTgt spid="6"/>
                                        </p:tgtEl>
                                        <p:attrNameLst>
                                          <p:attrName>ppt_y</p:attrName>
                                        </p:attrNameLst>
                                      </p:cBhvr>
                                      <p:tavLst>
                                        <p:tav tm="0">
                                          <p:val>
                                            <p:strVal val="ppt_y"/>
                                          </p:val>
                                        </p:tav>
                                        <p:tav tm="100000">
                                          <p:val>
                                            <p:strVal val="1+ppt_h/2"/>
                                          </p:val>
                                        </p:tav>
                                      </p:tavLst>
                                    </p:anim>
                                    <p:set>
                                      <p:cBhvr>
                                        <p:cTn id="20"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ISBN</a:t>
            </a:r>
            <a:r>
              <a:rPr lang="ja-JP" altLang="en-US" dirty="0" smtClean="0"/>
              <a:t>コードの例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右の書籍の例</a:t>
            </a:r>
            <a:endParaRPr kumimoji="1" lang="en-US" altLang="ja-JP" dirty="0" smtClean="0"/>
          </a:p>
          <a:p>
            <a:pPr lvl="1"/>
            <a:r>
              <a:rPr lang="en-US" altLang="ja-JP" dirty="0" smtClean="0"/>
              <a:t>ISBN-13</a:t>
            </a:r>
            <a:r>
              <a:rPr lang="ja-JP" altLang="en-US" dirty="0"/>
              <a:t>　</a:t>
            </a:r>
            <a:r>
              <a:rPr lang="en-US" altLang="ja-JP" dirty="0" smtClean="0"/>
              <a:t>978-4</a:t>
            </a:r>
            <a:r>
              <a:rPr lang="en-US" altLang="ja-JP" dirty="0"/>
              <a:t>-274-21014-</a:t>
            </a:r>
            <a:r>
              <a:rPr lang="en-US" altLang="ja-JP" dirty="0" smtClean="0">
                <a:solidFill>
                  <a:srgbClr val="FF0000"/>
                </a:solidFill>
              </a:rPr>
              <a:t>3</a:t>
            </a:r>
          </a:p>
          <a:p>
            <a:r>
              <a:rPr lang="ja-JP" altLang="en-US" dirty="0" smtClean="0"/>
              <a:t>頭の数字から順に，</a:t>
            </a:r>
            <a:r>
              <a:rPr lang="en-US" altLang="ja-JP" dirty="0" smtClean="0"/>
              <a:t>1, 3, 1, 3, … </a:t>
            </a:r>
            <a:r>
              <a:rPr lang="ja-JP" altLang="en-US" dirty="0" smtClean="0"/>
              <a:t>を</a:t>
            </a:r>
            <a:r>
              <a:rPr lang="en-US" altLang="ja-JP" dirty="0" smtClean="0"/>
              <a:t/>
            </a:r>
            <a:br>
              <a:rPr lang="en-US" altLang="ja-JP" dirty="0" smtClean="0"/>
            </a:br>
            <a:r>
              <a:rPr lang="ja-JP" altLang="en-US" dirty="0" smtClean="0"/>
              <a:t>かけた和を計算する</a:t>
            </a:r>
            <a:endParaRPr lang="en-US" altLang="ja-JP" dirty="0" smtClean="0"/>
          </a:p>
          <a:p>
            <a:pPr lvl="1"/>
            <a:r>
              <a:rPr lang="en-US" altLang="ja-JP" dirty="0" smtClean="0"/>
              <a:t>9x1 + 7x3 + 8x1 + ..</a:t>
            </a:r>
            <a:r>
              <a:rPr lang="ja-JP" altLang="en-US" dirty="0" smtClean="0"/>
              <a:t>　</a:t>
            </a:r>
            <a:r>
              <a:rPr lang="en-US" altLang="ja-JP" dirty="0" smtClean="0"/>
              <a:t>= 97</a:t>
            </a:r>
          </a:p>
          <a:p>
            <a:r>
              <a:rPr lang="ja-JP" altLang="en-US" dirty="0" smtClean="0"/>
              <a:t>合計</a:t>
            </a:r>
            <a:r>
              <a:rPr lang="ja-JP" altLang="en-US" dirty="0" smtClean="0"/>
              <a:t>を</a:t>
            </a:r>
            <a:r>
              <a:rPr lang="en-US" altLang="ja-JP" smtClean="0"/>
              <a:t>10</a:t>
            </a:r>
            <a:r>
              <a:rPr lang="ja-JP" altLang="en-US" smtClean="0"/>
              <a:t>で</a:t>
            </a:r>
            <a:r>
              <a:rPr lang="ja-JP" altLang="en-US" dirty="0" smtClean="0"/>
              <a:t>割った余り（つまり，１の位）を求め，</a:t>
            </a:r>
            <a:r>
              <a:rPr lang="en-US" altLang="ja-JP" dirty="0" smtClean="0"/>
              <a:t/>
            </a:r>
            <a:br>
              <a:rPr lang="en-US" altLang="ja-JP" dirty="0" smtClean="0"/>
            </a:br>
            <a:r>
              <a:rPr lang="ja-JP" altLang="en-US" dirty="0" smtClean="0"/>
              <a:t>１０から引く</a:t>
            </a:r>
            <a:endParaRPr lang="en-US" altLang="ja-JP" dirty="0" smtClean="0"/>
          </a:p>
          <a:p>
            <a:pPr lvl="1"/>
            <a:r>
              <a:rPr lang="ja-JP" altLang="en-US" dirty="0" smtClean="0"/>
              <a:t>この場合，</a:t>
            </a:r>
            <a:r>
              <a:rPr lang="en-US" altLang="ja-JP" dirty="0" smtClean="0"/>
              <a:t>10 – 7 = </a:t>
            </a:r>
            <a:r>
              <a:rPr lang="en-US" altLang="ja-JP" dirty="0" smtClean="0">
                <a:solidFill>
                  <a:srgbClr val="FF0000"/>
                </a:solidFill>
              </a:rPr>
              <a:t>3</a:t>
            </a:r>
          </a:p>
          <a:p>
            <a:endParaRPr lang="en-US" altLang="ja-JP" dirty="0"/>
          </a:p>
          <a:p>
            <a:endParaRPr kumimoji="1" lang="ja-JP" altLang="en-US" dirty="0"/>
          </a:p>
        </p:txBody>
      </p:sp>
      <p:pic>
        <p:nvPicPr>
          <p:cNvPr id="5" name="図 4"/>
          <p:cNvPicPr>
            <a:picLocks noChangeAspect="1"/>
          </p:cNvPicPr>
          <p:nvPr/>
        </p:nvPicPr>
        <p:blipFill>
          <a:blip r:embed="rId2"/>
          <a:stretch>
            <a:fillRect/>
          </a:stretch>
        </p:blipFill>
        <p:spPr>
          <a:xfrm>
            <a:off x="6787134" y="664064"/>
            <a:ext cx="1714500" cy="2438400"/>
          </a:xfrm>
          <a:prstGeom prst="rect">
            <a:avLst/>
          </a:prstGeom>
        </p:spPr>
      </p:pic>
    </p:spTree>
    <p:extLst>
      <p:ext uri="{BB962C8B-B14F-4D97-AF65-F5344CB8AC3E}">
        <p14:creationId xmlns:p14="http://schemas.microsoft.com/office/powerpoint/2010/main" val="126781788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センター試験の受験番号の例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試験場コードと受験番号から計算</a:t>
            </a:r>
            <a:endParaRPr kumimoji="1" lang="ja-JP" altLang="en-US" dirty="0"/>
          </a:p>
        </p:txBody>
      </p:sp>
      <p:pic>
        <p:nvPicPr>
          <p:cNvPr id="4" name="図 3"/>
          <p:cNvPicPr>
            <a:picLocks noChangeAspect="1"/>
          </p:cNvPicPr>
          <p:nvPr/>
        </p:nvPicPr>
        <p:blipFill>
          <a:blip r:embed="rId2"/>
          <a:stretch>
            <a:fillRect/>
          </a:stretch>
        </p:blipFill>
        <p:spPr>
          <a:xfrm>
            <a:off x="0" y="1554410"/>
            <a:ext cx="9144000" cy="3464760"/>
          </a:xfrm>
          <a:prstGeom prst="rect">
            <a:avLst/>
          </a:prstGeom>
          <a:ln>
            <a:solidFill>
              <a:srgbClr val="FF0000"/>
            </a:solidFill>
          </a:ln>
        </p:spPr>
      </p:pic>
    </p:spTree>
    <p:extLst>
      <p:ext uri="{BB962C8B-B14F-4D97-AF65-F5344CB8AC3E}">
        <p14:creationId xmlns:p14="http://schemas.microsoft.com/office/powerpoint/2010/main" val="949035226"/>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インスピレーション">
      <a:majorFont>
        <a:latin typeface="News Gothic MT"/>
        <a:ea typeface=""/>
        <a:cs typeface=""/>
        <a:font script="Jpan" typeface="メイリオ"/>
      </a:majorFont>
      <a:minorFont>
        <a:latin typeface="News Gothic MT"/>
        <a:ea typeface=""/>
        <a:cs typeface=""/>
        <a:font script="Jpan" typeface="メイリオ"/>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リゾート.thmx</Template>
  <TotalTime>1293</TotalTime>
  <Words>1279</Words>
  <Application>Microsoft Macintosh PowerPoint</Application>
  <PresentationFormat>画面に合わせる (4:3)</PresentationFormat>
  <Paragraphs>297</Paragraphs>
  <Slides>22</Slides>
  <Notes>0</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リゾート</vt:lpstr>
      <vt:lpstr>コンピュータ基礎(11)</vt:lpstr>
      <vt:lpstr>ファイルの種類(１)</vt:lpstr>
      <vt:lpstr>ファイル種類のイメージ</vt:lpstr>
      <vt:lpstr>ファイルの種類(２)</vt:lpstr>
      <vt:lpstr>ファイルの種類(３)</vt:lpstr>
      <vt:lpstr>ファイルの入力(1)</vt:lpstr>
      <vt:lpstr>ファイルの入力(2)</vt:lpstr>
      <vt:lpstr>ISBNコードの例</vt:lpstr>
      <vt:lpstr>センター試験の受験番号の例</vt:lpstr>
      <vt:lpstr>ファイルとレコード</vt:lpstr>
      <vt:lpstr>ファイルのアクセス方法(2)</vt:lpstr>
      <vt:lpstr>ファイル編成(1)</vt:lpstr>
      <vt:lpstr>ファイル編成(２)</vt:lpstr>
      <vt:lpstr>ファイル編成(３)</vt:lpstr>
      <vt:lpstr>ファイル編成(4)</vt:lpstr>
      <vt:lpstr>パソコンでは</vt:lpstr>
      <vt:lpstr>ファイルの最適化</vt:lpstr>
      <vt:lpstr>データベース(1)</vt:lpstr>
      <vt:lpstr>データベース(2)</vt:lpstr>
      <vt:lpstr>データベースの利用例</vt:lpstr>
      <vt:lpstr>データベースについて</vt:lpstr>
      <vt:lpstr>データベースの利用</vt:lpstr>
    </vt:vector>
  </TitlesOfParts>
  <Company>大阪大学</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情報社会と コミュニケーションネットワーク</dc:title>
  <dc:creator>日浦 慎作</dc:creator>
  <cp:lastModifiedBy>日浦 慎作</cp:lastModifiedBy>
  <cp:revision>58</cp:revision>
  <dcterms:created xsi:type="dcterms:W3CDTF">2010-07-07T05:31:26Z</dcterms:created>
  <dcterms:modified xsi:type="dcterms:W3CDTF">2011-07-06T04:44:04Z</dcterms:modified>
</cp:coreProperties>
</file>