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5" r:id="rId1"/>
  </p:sldMasterIdLst>
  <p:notesMasterIdLst>
    <p:notesMasterId r:id="rId23"/>
  </p:notesMasterIdLst>
  <p:sldIdLst>
    <p:sldId id="256" r:id="rId2"/>
    <p:sldId id="280" r:id="rId3"/>
    <p:sldId id="282" r:id="rId4"/>
    <p:sldId id="281" r:id="rId5"/>
    <p:sldId id="304" r:id="rId6"/>
    <p:sldId id="298" r:id="rId7"/>
    <p:sldId id="283" r:id="rId8"/>
    <p:sldId id="284" r:id="rId9"/>
    <p:sldId id="285" r:id="rId10"/>
    <p:sldId id="286" r:id="rId11"/>
    <p:sldId id="288" r:id="rId12"/>
    <p:sldId id="293" r:id="rId13"/>
    <p:sldId id="294" r:id="rId14"/>
    <p:sldId id="295" r:id="rId15"/>
    <p:sldId id="297" r:id="rId16"/>
    <p:sldId id="279" r:id="rId17"/>
    <p:sldId id="300" r:id="rId18"/>
    <p:sldId id="301" r:id="rId19"/>
    <p:sldId id="302" r:id="rId20"/>
    <p:sldId id="303" r:id="rId21"/>
    <p:sldId id="305" r:id="rId2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DF"/>
    <a:srgbClr val="FE56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間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91" d="100"/>
          <a:sy n="191" d="100"/>
        </p:scale>
        <p:origin x="-784" y="-112"/>
      </p:cViewPr>
      <p:guideLst>
        <p:guide orient="horz" pos="35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image" Target="../media/image9.png"/><Relationship Id="rId2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F80BD-48A9-BC47-8389-D501CFBD0E5F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5F211-8658-A242-B46D-3672D235F5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944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99CB88-5E1A-4FAC-892A-60949ACB1F6F}" type="datetimeFigureOut">
              <a:rPr lang="en-US" altLang="ja-JP" smtClean="0"/>
              <a:pPr/>
              <a:t>11/06/21</a:t>
            </a:fld>
            <a:endParaRPr 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99CB88-5E1A-4FAC-892A-60949ACB1F6F}" type="datetimeFigureOut">
              <a:rPr lang="en-US" altLang="ja-JP" smtClean="0"/>
              <a:pPr/>
              <a:t>11/06/21</a:t>
            </a:fld>
            <a:endParaRPr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つの角を丸めた四角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BB7D2C-969C-4044-8AE9-730685547536}" type="datetimeFigureOut">
              <a:rPr lang="ja-JP" altLang="en-US" smtClean="0"/>
              <a:pPr/>
              <a:t>11/06/21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FC77A448-D91D-B345-9D65-93362F79EBC3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10" name="フリーフォーム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フリーフォーム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132588"/>
            <a:ext cx="8229600" cy="77334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vert="horz" lIns="0" rIns="0" bIns="0" anchor="b">
            <a:normAutofit/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025107"/>
            <a:ext cx="8229600" cy="568049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grpSp>
        <p:nvGrpSpPr>
          <p:cNvPr id="2" name="図形グループ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フリーフォーム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フリーフォーム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rtl="0" eaLnBrk="1" latinLnBrk="0" hangingPunct="1">
        <a:spcBef>
          <a:spcPct val="0"/>
        </a:spcBef>
        <a:buNone/>
        <a:defRPr kumimoji="1" sz="5000" b="0" kern="1200">
          <a:ln>
            <a:noFill/>
          </a:ln>
          <a:solidFill>
            <a:srgbClr val="FE5619"/>
          </a:solidFill>
          <a:effectLst/>
          <a:latin typeface="メイリオ"/>
          <a:ea typeface="メイリオ"/>
          <a:cs typeface="メイリオ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1" sz="2600" kern="1200">
          <a:solidFill>
            <a:schemeClr val="tx1"/>
          </a:solidFill>
          <a:latin typeface="メイリオ"/>
          <a:ea typeface="メイリオ"/>
          <a:cs typeface="メイリオ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1" sz="2400" kern="1200">
          <a:solidFill>
            <a:schemeClr val="tx1"/>
          </a:solidFill>
          <a:latin typeface="メイリオ"/>
          <a:ea typeface="メイリオ"/>
          <a:cs typeface="メイリオ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1" sz="2100" kern="1200">
          <a:solidFill>
            <a:schemeClr val="tx1"/>
          </a:solidFill>
          <a:latin typeface="メイリオ"/>
          <a:ea typeface="メイリオ"/>
          <a:cs typeface="メイリオ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メイリオ"/>
          <a:ea typeface="メイリオ"/>
          <a:cs typeface="メイリオ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メイリオ"/>
          <a:ea typeface="メイリオ"/>
          <a:cs typeface="メイリオ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9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12.png"/><Relationship Id="rId10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2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5406" y="1371600"/>
            <a:ext cx="8199642" cy="18288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コンピュータ基礎</a:t>
            </a:r>
            <a:r>
              <a:rPr lang="en-US" altLang="ja-JP" dirty="0" smtClean="0"/>
              <a:t>(8)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  <a:p>
            <a:r>
              <a:rPr lang="ja-JP" altLang="en-US" dirty="0" smtClean="0"/>
              <a:t>８章　情報システム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拡大していくと・・・</a:t>
            </a:r>
          </a:p>
        </p:txBody>
      </p:sp>
      <p:sp>
        <p:nvSpPr>
          <p:cNvPr id="1536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5334000"/>
            <a:ext cx="7772400" cy="1295400"/>
          </a:xfrm>
        </p:spPr>
        <p:txBody>
          <a:bodyPr/>
          <a:lstStyle/>
          <a:p>
            <a:r>
              <a:rPr lang="ja-JP" altLang="en-US"/>
              <a:t>画像は点の集合で出来ている</a:t>
            </a:r>
            <a:endParaRPr lang="en-US" altLang="ja-JP"/>
          </a:p>
          <a:p>
            <a:pPr lvl="1"/>
            <a:r>
              <a:rPr lang="ja-JP" altLang="en-US"/>
              <a:t>１つ１つの点を画素と呼ぶ</a:t>
            </a: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744538" y="1371600"/>
          <a:ext cx="142875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Image" r:id="rId3" imgW="4879633" imgH="6506177" progId="">
                  <p:embed/>
                </p:oleObj>
              </mc:Choice>
              <mc:Fallback>
                <p:oleObj name="Image" r:id="rId3" imgW="4879633" imgH="650617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8" y="1371600"/>
                        <a:ext cx="142875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3276600" y="1371600"/>
          <a:ext cx="104457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Image" r:id="rId5" imgW="1322947" imgH="2219324" progId="">
                  <p:embed/>
                </p:oleObj>
              </mc:Choice>
              <mc:Fallback>
                <p:oleObj name="Image" r:id="rId5" imgW="1322947" imgH="2219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371600"/>
                        <a:ext cx="104457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9" name="Picture 6" descr="JZE2U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13716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1066800" y="2819400"/>
          <a:ext cx="21336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Image" r:id="rId8" imgW="2846453" imgH="3253089" progId="">
                  <p:embed/>
                </p:oleObj>
              </mc:Choice>
              <mc:Fallback>
                <p:oleObj name="Image" r:id="rId8" imgW="2846453" imgH="32530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819400"/>
                        <a:ext cx="21336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0" name="Line 8"/>
          <p:cNvSpPr>
            <a:spLocks noChangeShapeType="1"/>
          </p:cNvSpPr>
          <p:nvPr/>
        </p:nvSpPr>
        <p:spPr bwMode="auto">
          <a:xfrm>
            <a:off x="1600200" y="1905000"/>
            <a:ext cx="228600" cy="91440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3276600" y="3505200"/>
          <a:ext cx="259080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Image" r:id="rId10" imgW="1390008" imgH="926672" progId="">
                  <p:embed/>
                </p:oleObj>
              </mc:Choice>
              <mc:Fallback>
                <p:oleObj name="Image" r:id="rId10" imgW="1390008" imgH="92667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505200"/>
                        <a:ext cx="2590800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1" name="Line 10"/>
          <p:cNvSpPr>
            <a:spLocks noChangeShapeType="1"/>
          </p:cNvSpPr>
          <p:nvPr/>
        </p:nvSpPr>
        <p:spPr bwMode="auto">
          <a:xfrm>
            <a:off x="3581400" y="1600200"/>
            <a:ext cx="685800" cy="205740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6705600" y="3048000"/>
          <a:ext cx="2119313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Image" r:id="rId12" imgW="3558066" imgH="3964702" progId="">
                  <p:embed/>
                </p:oleObj>
              </mc:Choice>
              <mc:Fallback>
                <p:oleObj name="Image" r:id="rId12" imgW="3558066" imgH="39647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048000"/>
                        <a:ext cx="2119313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7391400" y="1676400"/>
            <a:ext cx="381000" cy="1600200"/>
          </a:xfrm>
          <a:prstGeom prst="line">
            <a:avLst/>
          </a:prstGeom>
          <a:noFill/>
          <a:ln w="38100">
            <a:solidFill>
              <a:srgbClr val="FF0303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468313" y="476250"/>
            <a:ext cx="6191250" cy="568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627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画像の記憶容量</a:t>
            </a:r>
          </a:p>
        </p:txBody>
      </p:sp>
      <p:sp>
        <p:nvSpPr>
          <p:cNvPr id="1843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5334000"/>
            <a:ext cx="7772400" cy="685800"/>
          </a:xfrm>
        </p:spPr>
        <p:txBody>
          <a:bodyPr/>
          <a:lstStyle/>
          <a:p>
            <a:r>
              <a:rPr lang="ja-JP" altLang="en-US"/>
              <a:t>画像は「生」のままだと，大容量データ</a:t>
            </a:r>
          </a:p>
        </p:txBody>
      </p:sp>
      <p:pic>
        <p:nvPicPr>
          <p:cNvPr id="18436" name="Picture 5" descr="ge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32004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762000" y="4876800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1736725" y="4681538"/>
            <a:ext cx="14605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1000</a:t>
            </a:r>
            <a:r>
              <a:rPr lang="ja-JP" altLang="en-US"/>
              <a:t>画素</a:t>
            </a:r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>
            <a:off x="4191000" y="1600200"/>
            <a:ext cx="0" cy="304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 rot="-5400000">
            <a:off x="3460750" y="2927350"/>
            <a:ext cx="14605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1000</a:t>
            </a:r>
            <a:r>
              <a:rPr lang="ja-JP" altLang="en-US"/>
              <a:t>画素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4876800" y="1587500"/>
            <a:ext cx="22621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latin typeface="メイリオ"/>
                <a:ea typeface="メイリオ"/>
                <a:cs typeface="メイリオ"/>
              </a:rPr>
              <a:t>　縦　　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　横</a:t>
            </a:r>
            <a:r>
              <a:rPr lang="ja-JP" altLang="en-US" dirty="0">
                <a:latin typeface="メイリオ"/>
                <a:ea typeface="メイリオ"/>
                <a:cs typeface="メイリオ"/>
              </a:rPr>
              <a:t>　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　色</a:t>
            </a:r>
            <a:endParaRPr lang="en-US" altLang="ja-JP" dirty="0">
              <a:latin typeface="メイリオ"/>
              <a:ea typeface="メイリオ"/>
              <a:cs typeface="メイリオ"/>
            </a:endParaRPr>
          </a:p>
          <a:p>
            <a:r>
              <a:rPr lang="en-US" altLang="ja-JP" dirty="0">
                <a:latin typeface="メイリオ"/>
                <a:ea typeface="メイリオ"/>
                <a:cs typeface="メイリオ"/>
              </a:rPr>
              <a:t>1000 × 1000 × 3</a:t>
            </a:r>
          </a:p>
          <a:p>
            <a:r>
              <a:rPr lang="en-US" altLang="ja-JP" dirty="0">
                <a:latin typeface="メイリオ"/>
                <a:ea typeface="メイリオ"/>
                <a:cs typeface="メイリオ"/>
              </a:rPr>
              <a:t>= 3,000,000</a:t>
            </a:r>
          </a:p>
          <a:p>
            <a:r>
              <a:rPr lang="ja-JP" altLang="en-US" dirty="0">
                <a:latin typeface="メイリオ"/>
                <a:ea typeface="メイリオ"/>
                <a:cs typeface="メイリオ"/>
              </a:rPr>
              <a:t>（３ＭＢ）</a:t>
            </a:r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4572000" y="3573463"/>
            <a:ext cx="381635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latin typeface="メイリオ"/>
                <a:ea typeface="メイリオ"/>
                <a:cs typeface="メイリオ"/>
              </a:rPr>
              <a:t>「メガピクセル」</a:t>
            </a:r>
            <a:r>
              <a:rPr lang="en-US" altLang="ja-JP">
                <a:latin typeface="メイリオ"/>
                <a:ea typeface="メイリオ"/>
                <a:cs typeface="メイリオ"/>
              </a:rPr>
              <a:t>≒100</a:t>
            </a:r>
            <a:r>
              <a:rPr lang="ja-JP" altLang="en-US">
                <a:latin typeface="メイリオ"/>
                <a:ea typeface="メイリオ"/>
                <a:cs typeface="メイリオ"/>
              </a:rPr>
              <a:t>万画素</a:t>
            </a:r>
            <a:endParaRPr lang="en-US" altLang="ja-JP">
              <a:latin typeface="メイリオ"/>
              <a:ea typeface="メイリオ"/>
              <a:cs typeface="メイリオ"/>
            </a:endParaRPr>
          </a:p>
          <a:p>
            <a:pPr>
              <a:spcBef>
                <a:spcPct val="50000"/>
              </a:spcBef>
            </a:pPr>
            <a:r>
              <a:rPr lang="en-US" altLang="ja-JP">
                <a:latin typeface="メイリオ"/>
                <a:ea typeface="メイリオ"/>
                <a:cs typeface="メイリオ"/>
              </a:rPr>
              <a:t>≒</a:t>
            </a:r>
            <a:r>
              <a:rPr lang="ja-JP" altLang="en-US">
                <a:latin typeface="メイリオ"/>
                <a:ea typeface="メイリオ"/>
                <a:cs typeface="メイリオ"/>
              </a:rPr>
              <a:t>縦・横</a:t>
            </a:r>
            <a:r>
              <a:rPr lang="en-US" altLang="ja-JP">
                <a:latin typeface="メイリオ"/>
                <a:ea typeface="メイリオ"/>
                <a:cs typeface="メイリオ"/>
              </a:rPr>
              <a:t> </a:t>
            </a:r>
            <a:r>
              <a:rPr lang="ja-JP" altLang="en-US">
                <a:latin typeface="メイリオ"/>
                <a:ea typeface="メイリオ"/>
                <a:cs typeface="メイリオ"/>
              </a:rPr>
              <a:t>各</a:t>
            </a:r>
            <a:r>
              <a:rPr lang="en-US" altLang="ja-JP">
                <a:latin typeface="メイリオ"/>
                <a:ea typeface="メイリオ"/>
                <a:cs typeface="メイリオ"/>
              </a:rPr>
              <a:t> 1000</a:t>
            </a:r>
            <a:r>
              <a:rPr lang="ja-JP" altLang="en-US">
                <a:latin typeface="メイリオ"/>
                <a:ea typeface="メイリオ"/>
                <a:cs typeface="メイリオ"/>
              </a:rPr>
              <a:t>画素</a:t>
            </a:r>
          </a:p>
        </p:txBody>
      </p:sp>
    </p:spTree>
    <p:extLst>
      <p:ext uri="{BB962C8B-B14F-4D97-AF65-F5344CB8AC3E}">
        <p14:creationId xmlns:p14="http://schemas.microsoft.com/office/powerpoint/2010/main" val="71848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圧縮について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大容量のデータを少さくして記憶・転送する</a:t>
            </a:r>
            <a:endParaRPr lang="en-US" altLang="ja-JP" dirty="0" smtClean="0"/>
          </a:p>
          <a:p>
            <a:r>
              <a:rPr lang="ja-JP" altLang="en-US" dirty="0" smtClean="0"/>
              <a:t>圧縮の原理については２年生以降の講義を．</a:t>
            </a:r>
            <a:endParaRPr lang="en-US" altLang="ja-JP" dirty="0" smtClean="0"/>
          </a:p>
          <a:p>
            <a:r>
              <a:rPr lang="ja-JP" altLang="en-US" dirty="0" smtClean="0"/>
              <a:t>基本的なアイディア</a:t>
            </a:r>
            <a:endParaRPr lang="en-US" altLang="ja-JP" dirty="0" smtClean="0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4599859" y="3114383"/>
          <a:ext cx="21336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Image" r:id="rId3" imgW="2846453" imgH="3253089" progId="">
                  <p:embed/>
                </p:oleObj>
              </mc:Choice>
              <mc:Fallback>
                <p:oleObj name="Image" r:id="rId3" imgW="2846453" imgH="32530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9859" y="3114383"/>
                        <a:ext cx="21336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1723924" y="3114383"/>
          <a:ext cx="2119313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Image" r:id="rId5" imgW="3558066" imgH="3964702" progId="">
                  <p:embed/>
                </p:oleObj>
              </mc:Choice>
              <mc:Fallback>
                <p:oleObj name="Image" r:id="rId5" imgW="3558066" imgH="39647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3924" y="3114383"/>
                        <a:ext cx="2119313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3023421" y="3449499"/>
            <a:ext cx="114710" cy="14748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138131" y="3449499"/>
            <a:ext cx="114710" cy="14748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60574" y="2659315"/>
            <a:ext cx="509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同じ値が続く（左が白なら右も白になる確率が高い）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rot="5400000">
            <a:off x="2985060" y="3181718"/>
            <a:ext cx="420852" cy="1147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6360347" y="4830916"/>
            <a:ext cx="114710" cy="14748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475057" y="4830916"/>
            <a:ext cx="114710" cy="147484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 rot="10800000" flipV="1">
            <a:off x="6475057" y="4293418"/>
            <a:ext cx="567286" cy="5374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042343" y="3618722"/>
            <a:ext cx="2101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隣同士の色は</a:t>
            </a:r>
            <a:endParaRPr kumimoji="1" lang="en-US" altLang="ja-JP" dirty="0" smtClean="0"/>
          </a:p>
          <a:p>
            <a:r>
              <a:rPr lang="ja-JP" altLang="en-US" dirty="0" smtClean="0"/>
              <a:t>似通っている．</a:t>
            </a:r>
            <a:endParaRPr lang="en-US" altLang="ja-JP" dirty="0" smtClean="0"/>
          </a:p>
          <a:p>
            <a:r>
              <a:rPr kumimoji="1" lang="ja-JP" altLang="en-US" dirty="0" smtClean="0"/>
              <a:t>なだらかに変化する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93083" y="5685700"/>
            <a:ext cx="411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白と黒の比率が同じではない（白が多い）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2366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可逆圧縮と非可逆圧縮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可逆圧縮</a:t>
            </a:r>
            <a:r>
              <a:rPr lang="en-US" altLang="ja-JP" dirty="0" smtClean="0">
                <a:solidFill>
                  <a:srgbClr val="FF0000"/>
                </a:solidFill>
              </a:rPr>
              <a:t>(Lossless</a:t>
            </a:r>
            <a:r>
              <a:rPr lang="ja-JP" altLang="en-US" dirty="0" smtClean="0">
                <a:solidFill>
                  <a:srgbClr val="FF0000"/>
                </a:solidFill>
              </a:rPr>
              <a:t>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圧縮されたデータから，元のデータがわずかの狂いもなく復元出来る方法．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文書ファイルなどの圧縮に用いられることが多い．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非可逆圧縮（不可逆圧縮）</a:t>
            </a:r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en-US" altLang="ja-JP" dirty="0" err="1" smtClean="0">
                <a:solidFill>
                  <a:srgbClr val="FF0000"/>
                </a:solidFill>
              </a:rPr>
              <a:t>Lossy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ja-JP" altLang="en-US" dirty="0" smtClean="0"/>
              <a:t>復号したデータが，元のデータに一致しない圧縮方法．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圧縮率を上げるほど，誤差が増えていく．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画像：画質が落ちる．　音声：音質が悪くなる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画像や音声の性質だけでなく，人の知覚の性質も利用して圧縮が行われる．「目立たないごまかし」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デジタルカメラ</a:t>
            </a:r>
            <a:r>
              <a:rPr lang="en-US" altLang="ja-JP" dirty="0" smtClean="0"/>
              <a:t>(JPEG)</a:t>
            </a:r>
            <a:r>
              <a:rPr lang="ja-JP" altLang="en-US" dirty="0" smtClean="0"/>
              <a:t>やビデオカメラ</a:t>
            </a:r>
            <a:r>
              <a:rPr lang="en-US" altLang="ja-JP" dirty="0" smtClean="0"/>
              <a:t>(MPEG)</a:t>
            </a:r>
            <a:r>
              <a:rPr lang="ja-JP" altLang="en-US" dirty="0" smtClean="0"/>
              <a:t>，</a:t>
            </a:r>
            <a:r>
              <a:rPr lang="en-US" altLang="ja-JP" dirty="0" smtClean="0"/>
              <a:t>iPod </a:t>
            </a:r>
            <a:r>
              <a:rPr lang="ja-JP" altLang="en-US" dirty="0" smtClean="0"/>
              <a:t>などの携帯音楽プレーヤ</a:t>
            </a:r>
            <a:r>
              <a:rPr lang="en-US" altLang="ja-JP" dirty="0" smtClean="0"/>
              <a:t>(MP3)</a:t>
            </a:r>
            <a:r>
              <a:rPr lang="ja-JP" altLang="en-US" dirty="0" smtClean="0"/>
              <a:t>，デジタルテレビ放送，携帯電話の音声，</a:t>
            </a:r>
            <a:r>
              <a:rPr lang="en-US" altLang="ja-JP" dirty="0" smtClean="0"/>
              <a:t>DVD</a:t>
            </a:r>
            <a:r>
              <a:rPr lang="ja-JP" altLang="en-US" dirty="0" smtClean="0"/>
              <a:t>の記録方式などで利用される．</a:t>
            </a:r>
            <a:endParaRPr lang="ja-JP" altLang="en-US" dirty="0"/>
          </a:p>
        </p:txBody>
      </p:sp>
      <p:sp>
        <p:nvSpPr>
          <p:cNvPr id="4" name="メモ 3"/>
          <p:cNvSpPr/>
          <p:nvPr/>
        </p:nvSpPr>
        <p:spPr>
          <a:xfrm>
            <a:off x="775020" y="1093423"/>
            <a:ext cx="701052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775020" y="2808962"/>
            <a:ext cx="1060676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958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画像形式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25107"/>
            <a:ext cx="8229600" cy="5832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静止画</a:t>
            </a:r>
            <a:endParaRPr lang="en-US" altLang="ja-JP" dirty="0" smtClean="0"/>
          </a:p>
          <a:p>
            <a:r>
              <a:rPr lang="en-US" altLang="ja-JP" dirty="0" smtClean="0"/>
              <a:t>JPEG(Joint Photographic Experts Group)</a:t>
            </a:r>
          </a:p>
          <a:p>
            <a:pPr lvl="1"/>
            <a:r>
              <a:rPr lang="ja-JP" altLang="en-US" dirty="0" smtClean="0"/>
              <a:t>画像の非可逆圧縮形式の主流．デジカメ等の標準．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動画</a:t>
            </a:r>
            <a:endParaRPr lang="en-US" altLang="ja-JP" dirty="0" smtClean="0"/>
          </a:p>
          <a:p>
            <a:r>
              <a:rPr lang="en-US" altLang="ja-JP" dirty="0"/>
              <a:t>MPEG(Motion Picture Experts Group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非可逆</a:t>
            </a:r>
            <a:r>
              <a:rPr lang="ja-JP" altLang="en-US" dirty="0"/>
              <a:t>圧縮の標準規格．</a:t>
            </a:r>
            <a:r>
              <a:rPr lang="en-US" altLang="ja-JP" dirty="0"/>
              <a:t>MPEG1, 2, 4 </a:t>
            </a:r>
            <a:r>
              <a:rPr lang="ja-JP" altLang="en-US" dirty="0"/>
              <a:t>などがある</a:t>
            </a:r>
            <a:r>
              <a:rPr lang="ja-JP" altLang="en-US" dirty="0" smtClean="0"/>
              <a:t>．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音声</a:t>
            </a:r>
            <a:endParaRPr lang="en-US" altLang="ja-JP" dirty="0" smtClean="0"/>
          </a:p>
          <a:p>
            <a:r>
              <a:rPr lang="en-US" altLang="ja-JP" dirty="0" smtClean="0"/>
              <a:t>MP3 </a:t>
            </a:r>
            <a:r>
              <a:rPr lang="en-US" altLang="ja-JP" dirty="0"/>
              <a:t>(MPEG Audio Layer-3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pPr lvl="1"/>
            <a:r>
              <a:rPr lang="ja-JP" altLang="en-US" dirty="0" smtClean="0"/>
              <a:t>非可逆圧縮の標準規格．携帯音楽プレーヤで使われる．</a:t>
            </a:r>
            <a:endParaRPr lang="en-US" altLang="ja-JP" dirty="0" smtClean="0"/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819924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画像の生成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コンピュータグラフィックス</a:t>
            </a:r>
            <a:r>
              <a:rPr lang="en-US" altLang="ja-JP" dirty="0" smtClean="0"/>
              <a:t>(CG)</a:t>
            </a:r>
          </a:p>
          <a:p>
            <a:pPr lvl="1"/>
            <a:r>
              <a:rPr lang="ja-JP" altLang="en-US" dirty="0" smtClean="0"/>
              <a:t>物体の形や反射特性と，光源の配置などを設定すると，その間の</a:t>
            </a:r>
            <a:r>
              <a:rPr lang="ja-JP" altLang="en-US" u="sng" dirty="0" smtClean="0"/>
              <a:t>光の反射を計算機シミュレーション</a:t>
            </a:r>
            <a:r>
              <a:rPr lang="ja-JP" altLang="en-US" dirty="0" smtClean="0"/>
              <a:t>して画像を生成する．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計算に時間をかけるほど，精密なシミュレーションが可能なため，現実感の高い画像を作ることができる．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映画や</a:t>
            </a:r>
            <a:r>
              <a:rPr lang="en-US" altLang="ja-JP" dirty="0" smtClean="0"/>
              <a:t>CM,</a:t>
            </a:r>
            <a:r>
              <a:rPr lang="ja-JP" altLang="en-US" dirty="0" smtClean="0"/>
              <a:t>ゲームなど，あらゆる映像作品に用いられている．</a:t>
            </a:r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630" y="3960395"/>
            <a:ext cx="3863473" cy="289760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80" y="4323849"/>
            <a:ext cx="4505158" cy="2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29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システムの稼働率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信頼性の尺度：</a:t>
            </a:r>
            <a:r>
              <a:rPr lang="en-US" altLang="ja-JP" dirty="0" smtClean="0">
                <a:solidFill>
                  <a:srgbClr val="FF0000"/>
                </a:solidFill>
              </a:rPr>
              <a:t>MTBF</a:t>
            </a:r>
            <a:r>
              <a:rPr lang="ja-JP" altLang="en-US" dirty="0" smtClean="0">
                <a:solidFill>
                  <a:srgbClr val="FF0000"/>
                </a:solidFill>
              </a:rPr>
              <a:t>（平均故障間隔）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dirty="0" smtClean="0"/>
              <a:t>Mean Time </a:t>
            </a:r>
            <a:r>
              <a:rPr lang="en-US" altLang="ja-JP" u="sng" dirty="0" smtClean="0"/>
              <a:t>Between Failures</a:t>
            </a:r>
            <a:endParaRPr lang="en-US" altLang="ja-JP" dirty="0" smtClean="0"/>
          </a:p>
          <a:p>
            <a:r>
              <a:rPr lang="ja-JP" altLang="en-US" dirty="0" smtClean="0"/>
              <a:t>保守性の尺度：</a:t>
            </a:r>
            <a:r>
              <a:rPr lang="en-US" altLang="ja-JP" dirty="0" smtClean="0">
                <a:solidFill>
                  <a:srgbClr val="FF0000"/>
                </a:solidFill>
              </a:rPr>
              <a:t>MTTR</a:t>
            </a:r>
            <a:r>
              <a:rPr lang="ja-JP" altLang="en-US" dirty="0" smtClean="0">
                <a:solidFill>
                  <a:srgbClr val="FF0000"/>
                </a:solidFill>
              </a:rPr>
              <a:t>（平均修理時間）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dirty="0" smtClean="0"/>
              <a:t>Mean Time </a:t>
            </a:r>
            <a:r>
              <a:rPr lang="en-US" altLang="ja-JP" u="sng" dirty="0" smtClean="0"/>
              <a:t>To Repair</a:t>
            </a:r>
          </a:p>
          <a:p>
            <a:r>
              <a:rPr lang="ja-JP" altLang="en-US" dirty="0" smtClean="0">
                <a:solidFill>
                  <a:srgbClr val="FF0000"/>
                </a:solidFill>
              </a:rPr>
              <a:t>稼働率</a:t>
            </a:r>
            <a:r>
              <a:rPr lang="ja-JP" altLang="en-US" dirty="0" smtClean="0"/>
              <a:t>：システムが動いている時間の割合．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MTBF : T1, T2, </a:t>
            </a:r>
            <a:r>
              <a:rPr lang="ja-JP" altLang="en-US" dirty="0" smtClean="0"/>
              <a:t>・・の</a:t>
            </a:r>
            <a:r>
              <a:rPr lang="ja-JP" altLang="en-US" u="sng" dirty="0" smtClean="0"/>
              <a:t>平均</a:t>
            </a:r>
            <a:endParaRPr lang="en-US" altLang="ja-JP" u="sng" dirty="0" smtClean="0"/>
          </a:p>
          <a:p>
            <a:r>
              <a:rPr lang="en-US" altLang="ja-JP" dirty="0" smtClean="0"/>
              <a:t>MTTR</a:t>
            </a:r>
            <a:r>
              <a:rPr lang="ja-JP" altLang="en-US" dirty="0" smtClean="0"/>
              <a:t>：</a:t>
            </a:r>
            <a:r>
              <a:rPr lang="en-US" altLang="ja-JP" dirty="0" smtClean="0"/>
              <a:t>R1, R2, </a:t>
            </a:r>
            <a:r>
              <a:rPr lang="ja-JP" altLang="en-US" dirty="0" smtClean="0"/>
              <a:t>・・の</a:t>
            </a:r>
            <a:r>
              <a:rPr lang="ja-JP" altLang="en-US" u="sng" dirty="0" smtClean="0"/>
              <a:t>平均</a:t>
            </a:r>
            <a:endParaRPr lang="en-US" altLang="ja-JP" u="sng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稼働率　　　　　</a:t>
            </a:r>
            <a:r>
              <a:rPr lang="en-US" altLang="ja-JP" dirty="0" smtClean="0">
                <a:solidFill>
                  <a:srgbClr val="FF0000"/>
                </a:solidFill>
              </a:rPr>
              <a:t>MTBF</a:t>
            </a:r>
          </a:p>
          <a:p>
            <a:pPr>
              <a:buNone/>
            </a:pPr>
            <a:r>
              <a:rPr lang="ja-JP" altLang="ja-JP" dirty="0" smtClean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　　　　　</a:t>
            </a:r>
            <a:r>
              <a:rPr lang="en-US" altLang="ja-JP" dirty="0" smtClean="0">
                <a:solidFill>
                  <a:srgbClr val="FF0000"/>
                </a:solidFill>
              </a:rPr>
              <a:t>MTBF+MTTR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457200" y="4049039"/>
            <a:ext cx="8229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2540114" y="4052215"/>
            <a:ext cx="1171091" cy="1588"/>
          </a:xfrm>
          <a:prstGeom prst="line">
            <a:avLst/>
          </a:prstGeom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6292556" y="4053803"/>
            <a:ext cx="907182" cy="1588"/>
          </a:xfrm>
          <a:prstGeom prst="line">
            <a:avLst/>
          </a:prstGeom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474138" y="342899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故障中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（修理中）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69886" y="342899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故障中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（修理中）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73161" y="36582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稼働中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43131" y="36582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稼働中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29575" y="36582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稼働中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79372" y="4075327"/>
            <a:ext cx="4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92647" y="4075327"/>
            <a:ext cx="4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en-US" altLang="ja-JP" baseline="-25000" dirty="0" smtClean="0"/>
              <a:t>2</a:t>
            </a:r>
            <a:endParaRPr kumimoji="1" lang="ja-JP" altLang="en-US" baseline="-25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936820" y="4075327"/>
            <a:ext cx="4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en-US" altLang="ja-JP" baseline="-25000" dirty="0" smtClean="0"/>
              <a:t>3</a:t>
            </a:r>
            <a:endParaRPr kumimoji="1" lang="ja-JP" altLang="en-US" baseline="-25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46326" y="4075327"/>
            <a:ext cx="43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48251" y="4075327"/>
            <a:ext cx="43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</a:t>
            </a:r>
            <a:r>
              <a:rPr kumimoji="1" lang="en-US" altLang="ja-JP" baseline="-25000" dirty="0" smtClean="0"/>
              <a:t>2</a:t>
            </a:r>
            <a:endParaRPr kumimoji="1" lang="ja-JP" altLang="en-US" baseline="-25000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2812270" y="6193128"/>
            <a:ext cx="2226723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メモ 19"/>
          <p:cNvSpPr/>
          <p:nvPr/>
        </p:nvSpPr>
        <p:spPr>
          <a:xfrm>
            <a:off x="3082212" y="1093423"/>
            <a:ext cx="354681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メモ 21"/>
          <p:cNvSpPr/>
          <p:nvPr/>
        </p:nvSpPr>
        <p:spPr>
          <a:xfrm>
            <a:off x="3082212" y="1997738"/>
            <a:ext cx="354681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メモ 22"/>
          <p:cNvSpPr/>
          <p:nvPr/>
        </p:nvSpPr>
        <p:spPr>
          <a:xfrm>
            <a:off x="784579" y="2928651"/>
            <a:ext cx="1017655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48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直列・並列による稼働率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直列システム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１つの計算機が途中まで処理し，続きをもう１台のシステムが処理する場合など．</a:t>
            </a:r>
            <a:endParaRPr lang="en-US" altLang="ja-JP" dirty="0" smtClean="0"/>
          </a:p>
          <a:p>
            <a:pPr marL="393192" lvl="1" indent="0">
              <a:buNone/>
            </a:pPr>
            <a:r>
              <a:rPr lang="en-US" altLang="ja-JP" dirty="0"/>
              <a:t>	</a:t>
            </a:r>
          </a:p>
          <a:p>
            <a:pPr lvl="1"/>
            <a:r>
              <a:rPr lang="ja-JP" altLang="en-US" dirty="0" smtClean="0"/>
              <a:t>全体システムの稼働率は，個々の稼働率の積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pq</a:t>
            </a:r>
            <a:r>
              <a:rPr lang="ja-JP" altLang="en-US" dirty="0" smtClean="0"/>
              <a:t>．</a:t>
            </a:r>
            <a:endParaRPr lang="en-US" altLang="ja-JP" dirty="0" smtClean="0"/>
          </a:p>
          <a:p>
            <a:r>
              <a:rPr lang="ja-JP" altLang="en-US" dirty="0" smtClean="0"/>
              <a:t>並列システム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２つの計算機のどちらかで処理を行えば良い方式．</a:t>
            </a:r>
            <a:endParaRPr lang="en-US" altLang="ja-JP" dirty="0" smtClean="0"/>
          </a:p>
          <a:p>
            <a:pPr lvl="2"/>
            <a:endParaRPr lang="en-US" altLang="ja-JP" dirty="0"/>
          </a:p>
          <a:p>
            <a:pPr lvl="2"/>
            <a:endParaRPr lang="en-US" altLang="ja-JP" dirty="0" smtClean="0"/>
          </a:p>
          <a:p>
            <a:pPr marL="667512" lvl="2" indent="0">
              <a:buNone/>
            </a:pPr>
            <a:endParaRPr lang="en-US" altLang="ja-JP" dirty="0" smtClean="0"/>
          </a:p>
          <a:p>
            <a:pPr lvl="1"/>
            <a:r>
              <a:rPr lang="ja-JP" altLang="en-US" dirty="0" smtClean="0"/>
              <a:t>どちらかが動けば良い．稼働率は</a:t>
            </a:r>
            <a:r>
              <a:rPr lang="en-US" altLang="ja-JP" dirty="0" smtClean="0"/>
              <a:t> 1- (1-p)(1-q)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640269" y="2332789"/>
            <a:ext cx="1757947" cy="421106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稼働率</a:t>
            </a:r>
            <a:r>
              <a:rPr lang="en-US" altLang="ja-JP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 p</a:t>
            </a:r>
            <a:endParaRPr kumimoji="1" lang="ja-JP" altLang="en-US" dirty="0">
              <a:solidFill>
                <a:schemeClr val="tx1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173585" y="2332789"/>
            <a:ext cx="1757947" cy="421106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稼働率</a:t>
            </a:r>
            <a:r>
              <a:rPr kumimoji="1" lang="en-US" altLang="ja-JP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 q</a:t>
            </a:r>
            <a:endParaRPr kumimoji="1" lang="ja-JP" altLang="en-US" dirty="0">
              <a:solidFill>
                <a:schemeClr val="tx1"/>
              </a:solidFill>
              <a:latin typeface="メイリオ"/>
              <a:ea typeface="メイリオ"/>
              <a:cs typeface="メイリオ"/>
            </a:endParaRPr>
          </a:p>
        </p:txBody>
      </p:sp>
      <p:cxnSp>
        <p:nvCxnSpPr>
          <p:cNvPr id="7" name="直線コネクタ 6"/>
          <p:cNvCxnSpPr>
            <a:stCxn id="4" idx="1"/>
          </p:cNvCxnSpPr>
          <p:nvPr/>
        </p:nvCxnSpPr>
        <p:spPr>
          <a:xfrm flipH="1" flipV="1">
            <a:off x="2038690" y="2540000"/>
            <a:ext cx="601579" cy="33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>
            <a:stCxn id="5" idx="1"/>
            <a:endCxn id="4" idx="3"/>
          </p:cNvCxnSpPr>
          <p:nvPr/>
        </p:nvCxnSpPr>
        <p:spPr>
          <a:xfrm flipH="1">
            <a:off x="4398216" y="2543342"/>
            <a:ext cx="77536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>
            <a:endCxn id="5" idx="3"/>
          </p:cNvCxnSpPr>
          <p:nvPr/>
        </p:nvCxnSpPr>
        <p:spPr>
          <a:xfrm flipH="1" flipV="1">
            <a:off x="6931532" y="2543342"/>
            <a:ext cx="601580" cy="33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2640269" y="4117484"/>
            <a:ext cx="1757947" cy="421106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稼働率</a:t>
            </a:r>
            <a:r>
              <a:rPr lang="en-US" altLang="ja-JP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 p</a:t>
            </a:r>
            <a:endParaRPr kumimoji="1" lang="ja-JP" altLang="en-US" dirty="0">
              <a:solidFill>
                <a:schemeClr val="tx1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640269" y="4692326"/>
            <a:ext cx="1757947" cy="421106"/>
          </a:xfrm>
          <a:prstGeom prst="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稼働率</a:t>
            </a:r>
            <a:r>
              <a:rPr kumimoji="1" lang="en-US" altLang="ja-JP" dirty="0" smtClean="0">
                <a:solidFill>
                  <a:schemeClr val="tx1"/>
                </a:solidFill>
                <a:latin typeface="メイリオ"/>
                <a:ea typeface="メイリオ"/>
                <a:cs typeface="メイリオ"/>
              </a:rPr>
              <a:t> q</a:t>
            </a:r>
            <a:endParaRPr kumimoji="1" lang="ja-JP" altLang="en-US" dirty="0">
              <a:solidFill>
                <a:schemeClr val="tx1"/>
              </a:solidFill>
              <a:latin typeface="メイリオ"/>
              <a:ea typeface="メイリオ"/>
              <a:cs typeface="メイリオ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flipH="1" flipV="1">
            <a:off x="1824795" y="4618801"/>
            <a:ext cx="601579" cy="33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 flipV="1">
            <a:off x="4632164" y="4615459"/>
            <a:ext cx="601580" cy="33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カギ線コネクタ 20"/>
          <p:cNvCxnSpPr>
            <a:stCxn id="14" idx="1"/>
            <a:endCxn id="15" idx="1"/>
          </p:cNvCxnSpPr>
          <p:nvPr/>
        </p:nvCxnSpPr>
        <p:spPr>
          <a:xfrm rot="10800000" flipV="1">
            <a:off x="2640269" y="4328037"/>
            <a:ext cx="12700" cy="574842"/>
          </a:xfrm>
          <a:prstGeom prst="bentConnector3">
            <a:avLst>
              <a:gd name="adj1" fmla="val 180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カギ線コネクタ 21"/>
          <p:cNvCxnSpPr>
            <a:stCxn id="14" idx="3"/>
            <a:endCxn id="15" idx="3"/>
          </p:cNvCxnSpPr>
          <p:nvPr/>
        </p:nvCxnSpPr>
        <p:spPr>
          <a:xfrm>
            <a:off x="4398216" y="4328037"/>
            <a:ext cx="12700" cy="574842"/>
          </a:xfrm>
          <a:prstGeom prst="bentConnector3">
            <a:avLst>
              <a:gd name="adj1" fmla="val 180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631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信頼性設計</a:t>
            </a:r>
            <a:r>
              <a:rPr kumimoji="1" lang="en-US" altLang="ja-JP" dirty="0" smtClean="0"/>
              <a:t>(1)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コンピュータが正しく動き続けるような設計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シンプレックスシステム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ja-JP" altLang="en-US" dirty="0" smtClean="0"/>
              <a:t>故障に対する対策のないシステム．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どこか一箇所が故障すると全体が止まってしまう．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直列システムの構成となっている．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94" y="3948363"/>
            <a:ext cx="7565785" cy="1659689"/>
          </a:xfrm>
          <a:prstGeom prst="rect">
            <a:avLst/>
          </a:prstGeom>
        </p:spPr>
      </p:pic>
      <p:sp>
        <p:nvSpPr>
          <p:cNvPr id="5" name="メモ 4"/>
          <p:cNvSpPr/>
          <p:nvPr/>
        </p:nvSpPr>
        <p:spPr>
          <a:xfrm>
            <a:off x="775019" y="2024335"/>
            <a:ext cx="367314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453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信頼性設計</a:t>
            </a:r>
            <a:r>
              <a:rPr kumimoji="1" lang="en-US" altLang="ja-JP" dirty="0" smtClean="0"/>
              <a:t>(2)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デュプレックスシステム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一方のシステムで処理を行う．もう一方は待機．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故障が発生したときに切り替える．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切替装置から先は，並列システムとなっている．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切り替える間はシステムが停止してしまう．</a:t>
            </a:r>
            <a:endParaRPr kumimoji="1"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62" y="3535794"/>
            <a:ext cx="7928811" cy="3089598"/>
          </a:xfrm>
          <a:prstGeom prst="rect">
            <a:avLst/>
          </a:prstGeom>
        </p:spPr>
      </p:pic>
      <p:sp>
        <p:nvSpPr>
          <p:cNvPr id="5" name="メモ 4"/>
          <p:cNvSpPr/>
          <p:nvPr/>
        </p:nvSpPr>
        <p:spPr>
          <a:xfrm>
            <a:off x="775019" y="1106721"/>
            <a:ext cx="367314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262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オンラインとオフライン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オフラインシステム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補助記憶装置に収められたデータに対する処理．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入出力装置とのやりとりをしない．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例えば，一日の売上を整理する処理など．</a:t>
            </a:r>
            <a:endParaRPr lang="en-US" altLang="ja-JP" dirty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オンラインシステム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コンピュータが周辺装置と結ばれている状態．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データは入出力装置から直接入力され，その処理結果も通信回線を通じて出力されるようなもの．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例えば，ネットショッピングのシステムなど．</a:t>
            </a:r>
            <a:endParaRPr lang="en-US" altLang="ja-JP" dirty="0" smtClean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28341" b="31899"/>
          <a:stretch/>
        </p:blipFill>
        <p:spPr>
          <a:xfrm>
            <a:off x="740479" y="5382488"/>
            <a:ext cx="2448761" cy="83339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8102" t="24326" r="15190" b="24462"/>
          <a:stretch/>
        </p:blipFill>
        <p:spPr>
          <a:xfrm>
            <a:off x="3597411" y="5382488"/>
            <a:ext cx="1558845" cy="897532"/>
          </a:xfrm>
          <a:prstGeom prst="rect">
            <a:avLst/>
          </a:prstGeom>
        </p:spPr>
      </p:pic>
      <p:sp>
        <p:nvSpPr>
          <p:cNvPr id="6" name="メモ 5"/>
          <p:cNvSpPr/>
          <p:nvPr/>
        </p:nvSpPr>
        <p:spPr>
          <a:xfrm>
            <a:off x="775019" y="1093423"/>
            <a:ext cx="1638558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/>
          <p:cNvSpPr/>
          <p:nvPr/>
        </p:nvSpPr>
        <p:spPr>
          <a:xfrm>
            <a:off x="775019" y="2895404"/>
            <a:ext cx="1638558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01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信頼性設計</a:t>
            </a:r>
            <a:r>
              <a:rPr kumimoji="1" lang="en-US" altLang="ja-JP" dirty="0" smtClean="0"/>
              <a:t>(3)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デュアルシステム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２系統のコンピュータで同時に同じ処理を行い，結果を照合し，誤りがないようにする．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故障が生じると，自動的に異常があった方を切り離す．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照合の方法や設計が難しい．</a:t>
            </a:r>
            <a:endParaRPr lang="en-US" altLang="ja-JP" dirty="0" smtClean="0"/>
          </a:p>
          <a:p>
            <a:pPr lvl="2"/>
            <a:r>
              <a:rPr kumimoji="1" lang="ja-JP" altLang="en-US" dirty="0" smtClean="0"/>
              <a:t>例：スペースシャトルのコンピュータ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	</a:t>
            </a:r>
            <a:r>
              <a:rPr kumimoji="1" lang="ja-JP" altLang="en-US" dirty="0" smtClean="0"/>
              <a:t>５系統（４系統の多数決＋バックアップ１台）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594" y="4161589"/>
            <a:ext cx="6664827" cy="2204298"/>
          </a:xfrm>
          <a:prstGeom prst="rect">
            <a:avLst/>
          </a:prstGeom>
        </p:spPr>
      </p:pic>
      <p:sp>
        <p:nvSpPr>
          <p:cNvPr id="5" name="メモ 4"/>
          <p:cNvSpPr/>
          <p:nvPr/>
        </p:nvSpPr>
        <p:spPr>
          <a:xfrm>
            <a:off x="775019" y="1106721"/>
            <a:ext cx="2961704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139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信頼性に関する考え方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フォールトトレラント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一部が故障しても，その部分を切り離すなどにより，全体の動作に支障がないような設計．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システムを多重化するなど．</a:t>
            </a:r>
            <a:endParaRPr kumimoji="1" lang="en-US" altLang="ja-JP" dirty="0" smtClean="0"/>
          </a:p>
          <a:p>
            <a:r>
              <a:rPr lang="ja-JP" altLang="en-US" dirty="0" smtClean="0"/>
              <a:t>フェールセーフ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もし故障が生じても，致命的な故障にならない，被害を最小限に抑えようという考え方．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たとえば，信号機は故障すると赤になるように設計されている．</a:t>
            </a:r>
            <a:endParaRPr kumimoji="1" lang="en-US" altLang="ja-JP" dirty="0" smtClean="0"/>
          </a:p>
          <a:p>
            <a:r>
              <a:rPr lang="ja-JP" altLang="en-US" dirty="0" smtClean="0"/>
              <a:t>フールプルーフ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人間はミスをする，という考え方に基づく設計．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「本当に削除して良いですか？</a:t>
            </a:r>
            <a:r>
              <a:rPr lang="en-US" altLang="ja-JP" dirty="0" smtClean="0"/>
              <a:t>y/n</a:t>
            </a:r>
            <a:r>
              <a:rPr lang="ja-JP" altLang="en-US" dirty="0" smtClean="0"/>
              <a:t>」と聞くなど</a:t>
            </a:r>
            <a:endParaRPr kumimoji="1" lang="en-US" altLang="ja-JP" dirty="0"/>
          </a:p>
        </p:txBody>
      </p:sp>
      <p:sp>
        <p:nvSpPr>
          <p:cNvPr id="4" name="メモ 3"/>
          <p:cNvSpPr/>
          <p:nvPr/>
        </p:nvSpPr>
        <p:spPr>
          <a:xfrm>
            <a:off x="775018" y="1106721"/>
            <a:ext cx="3340695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775019" y="2822260"/>
            <a:ext cx="2396542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82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バッチ処理とリアルタイム処理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処理のタイミングを決める方法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バッチ処理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ja-JP" altLang="en-US" dirty="0" smtClean="0"/>
              <a:t>一括処理とも言う．蓄積されたデータに対し，個々の処理（ジョブ）を決められた手順で順番に処理する．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オフライン処理と強い関係がある．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リアルタイム処理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ja-JP" altLang="en-US" dirty="0" smtClean="0"/>
              <a:t>データの発生やユーザの操作が生じると，即座に処理を行う．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オンライン処理と強い関係がある．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「オンラインリアルタイムシステム」</a:t>
            </a:r>
            <a:endParaRPr kumimoji="1" lang="ja-JP" altLang="en-US" dirty="0"/>
          </a:p>
        </p:txBody>
      </p:sp>
      <p:sp>
        <p:nvSpPr>
          <p:cNvPr id="4" name="メモ 3"/>
          <p:cNvSpPr/>
          <p:nvPr/>
        </p:nvSpPr>
        <p:spPr>
          <a:xfrm>
            <a:off x="775019" y="1558880"/>
            <a:ext cx="1026853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775019" y="3267769"/>
            <a:ext cx="2057443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71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集中処理と分散処理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集中処理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大型計算機にデータを集めて処理する．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銀行の情報処理などで古くから多く使われている．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分散処理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ja-JP" altLang="en-US" dirty="0" smtClean="0"/>
              <a:t>多くのコンピュータを互いに接続し，データを分散させて処理する．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故障などに強くすることができる．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最近，広く用いられるようになってきた．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32" y="5157282"/>
            <a:ext cx="2727325" cy="113638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46" y="4497615"/>
            <a:ext cx="5305454" cy="2360385"/>
          </a:xfrm>
          <a:prstGeom prst="rect">
            <a:avLst/>
          </a:prstGeom>
        </p:spPr>
      </p:pic>
      <p:sp>
        <p:nvSpPr>
          <p:cNvPr id="6" name="メモ 5"/>
          <p:cNvSpPr/>
          <p:nvPr/>
        </p:nvSpPr>
        <p:spPr>
          <a:xfrm>
            <a:off x="775019" y="1093423"/>
            <a:ext cx="740947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/>
          <p:cNvSpPr/>
          <p:nvPr/>
        </p:nvSpPr>
        <p:spPr>
          <a:xfrm>
            <a:off x="775019" y="2423298"/>
            <a:ext cx="740947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93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並列処理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マルチプロセッサシステム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多くの処理装置を用いて処理速度を上げる方法．</a:t>
            </a:r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r>
              <a:rPr lang="ja-JP" altLang="en-US" dirty="0" smtClean="0"/>
              <a:t>２つ使うと，倍になるかというと，そうでもない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仕事を振り分けるための時間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一方が休んでしまうこともある</a:t>
            </a:r>
            <a:endParaRPr lang="en-US" altLang="ja-JP" dirty="0" smtClean="0"/>
          </a:p>
          <a:p>
            <a:r>
              <a:rPr lang="ja-JP" altLang="en-US" dirty="0" smtClean="0"/>
              <a:t>ネットワークを介した並列処理を，グリッドコンピューティングなどと呼ぶ．</a:t>
            </a: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11" y="1931736"/>
            <a:ext cx="5287879" cy="1900331"/>
          </a:xfrm>
          <a:prstGeom prst="rect">
            <a:avLst/>
          </a:prstGeom>
        </p:spPr>
      </p:pic>
      <p:sp>
        <p:nvSpPr>
          <p:cNvPr id="5" name="メモ 4"/>
          <p:cNvSpPr/>
          <p:nvPr/>
        </p:nvSpPr>
        <p:spPr>
          <a:xfrm>
            <a:off x="775019" y="1093423"/>
            <a:ext cx="2615957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/>
          <p:cNvSpPr/>
          <p:nvPr/>
        </p:nvSpPr>
        <p:spPr>
          <a:xfrm>
            <a:off x="6091989" y="5282530"/>
            <a:ext cx="130166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22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クライアントサーバシステム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クライアントとサーバ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サーバ：サービスを提供するコンピュータ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クライアント：サービスを受けるコンピュータ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ファイルサーバ，プリントサーバ，ウェブサーバ等．</a:t>
            </a:r>
            <a:endParaRPr lang="en-US" altLang="ja-JP" dirty="0" smtClean="0"/>
          </a:p>
          <a:p>
            <a:r>
              <a:rPr kumimoji="1" lang="ja-JP" altLang="en-US" dirty="0" smtClean="0"/>
              <a:t>ピアツーピアシステム</a:t>
            </a:r>
            <a:r>
              <a:rPr kumimoji="1" lang="en-US" altLang="ja-JP" dirty="0" smtClean="0"/>
              <a:t> (peer to peer system)</a:t>
            </a:r>
          </a:p>
          <a:p>
            <a:pPr lvl="1"/>
            <a:r>
              <a:rPr lang="ja-JP" altLang="en-US" dirty="0" smtClean="0"/>
              <a:t>複数のコンピュータが対等の関係にある．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例えば，複数のコンピュータ同士のファイル共有など．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ゲーム機の無線</a:t>
            </a:r>
            <a:r>
              <a:rPr lang="en-US" altLang="ja-JP" dirty="0" smtClean="0"/>
              <a:t>LAN</a:t>
            </a:r>
            <a:r>
              <a:rPr lang="ja-JP" altLang="en-US" dirty="0" smtClean="0"/>
              <a:t>対戦も，ピアツーピアのものが多い．</a:t>
            </a:r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853" y="4561973"/>
            <a:ext cx="5056046" cy="2376237"/>
          </a:xfrm>
          <a:prstGeom prst="rect">
            <a:avLst/>
          </a:prstGeom>
        </p:spPr>
      </p:pic>
      <p:sp>
        <p:nvSpPr>
          <p:cNvPr id="5" name="メモ 4"/>
          <p:cNvSpPr/>
          <p:nvPr/>
        </p:nvSpPr>
        <p:spPr>
          <a:xfrm>
            <a:off x="1154010" y="1552230"/>
            <a:ext cx="939801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メモ 5"/>
          <p:cNvSpPr/>
          <p:nvPr/>
        </p:nvSpPr>
        <p:spPr>
          <a:xfrm>
            <a:off x="1154010" y="1984439"/>
            <a:ext cx="1824730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メモ 6"/>
          <p:cNvSpPr/>
          <p:nvPr/>
        </p:nvSpPr>
        <p:spPr>
          <a:xfrm>
            <a:off x="828211" y="2855508"/>
            <a:ext cx="1984305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484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対話型処理と</a:t>
            </a:r>
            <a:r>
              <a:rPr kumimoji="1" lang="en-US" altLang="ja-JP" dirty="0" smtClean="0"/>
              <a:t>GUI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対話型処理とは？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コンピュータの利用者が，ディスプレイやキーボード，マウス等を使い操作しながら処理をすすめる．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皆さんのコンピュータの利用方法は，たいていこれ．</a:t>
            </a:r>
            <a:endParaRPr lang="en-US" altLang="ja-JP" dirty="0"/>
          </a:p>
          <a:p>
            <a:r>
              <a:rPr kumimoji="1" lang="ja-JP" altLang="en-US" dirty="0" smtClean="0"/>
              <a:t>使い勝手は？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ヒューマンインタフェース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という．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アイコンやメニューなど，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視覚的（絵や図形）で操作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するものを</a:t>
            </a:r>
            <a:r>
              <a:rPr kumimoji="1" lang="en-US" altLang="ja-JP" dirty="0" smtClean="0"/>
              <a:t>GUI</a:t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グラフィカルユーザ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インタフェース）という．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72" y="3017234"/>
            <a:ext cx="4213959" cy="3688366"/>
          </a:xfrm>
          <a:prstGeom prst="rect">
            <a:avLst/>
          </a:prstGeom>
        </p:spPr>
      </p:pic>
      <p:sp>
        <p:nvSpPr>
          <p:cNvPr id="5" name="メモ 4"/>
          <p:cNvSpPr/>
          <p:nvPr/>
        </p:nvSpPr>
        <p:spPr>
          <a:xfrm>
            <a:off x="2696572" y="4823723"/>
            <a:ext cx="661159" cy="369331"/>
          </a:xfrm>
          <a:prstGeom prst="foldedCorner">
            <a:avLst/>
          </a:prstGeom>
          <a:solidFill>
            <a:srgbClr val="FDFF9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684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マルチメディア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メディアとは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Media </a:t>
            </a:r>
            <a:r>
              <a:rPr lang="ja-JP" altLang="en-US" dirty="0" smtClean="0"/>
              <a:t>は</a:t>
            </a:r>
            <a:r>
              <a:rPr lang="en-US" altLang="ja-JP" dirty="0" smtClean="0"/>
              <a:t> Medium </a:t>
            </a:r>
            <a:r>
              <a:rPr lang="ja-JP" altLang="en-US" dirty="0" smtClean="0"/>
              <a:t>（媒体）の複数形．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文字・音声・画像など様々な手段で情報を伝達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画像や音声データは容量が大きいが，ネットワークの高速化や計算機の高性能化により可能に．</a:t>
            </a:r>
            <a:endParaRPr lang="en-US" altLang="ja-JP" dirty="0" smtClean="0"/>
          </a:p>
          <a:p>
            <a:r>
              <a:rPr lang="ja-JP" altLang="en-US" dirty="0" smtClean="0"/>
              <a:t>画像の規格について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静止画向け，動画像向け，図形向けなど様々なものがある．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誰でも使えるような，公的な統一規格の他に，メーカが提唱したのちに広く使われ，「事実上の標準（デファクトスタンダード）」になったものも多い．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1156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画像とは・・</a:t>
            </a:r>
          </a:p>
        </p:txBody>
      </p:sp>
      <p:sp>
        <p:nvSpPr>
          <p:cNvPr id="1434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5410200"/>
            <a:ext cx="7772400" cy="609600"/>
          </a:xfrm>
        </p:spPr>
        <p:txBody>
          <a:bodyPr/>
          <a:lstStyle/>
          <a:p>
            <a:r>
              <a:rPr lang="ja-JP" altLang="en-US"/>
              <a:t>写真，図面等を電子化したもの</a:t>
            </a: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762000" y="1600200"/>
          <a:ext cx="2382838" cy="317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3" imgW="4879633" imgH="6506177" progId="">
                  <p:embed/>
                </p:oleObj>
              </mc:Choice>
              <mc:Fallback>
                <p:oleObj name="Image" r:id="rId3" imgW="4879633" imgH="650617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600200"/>
                        <a:ext cx="2382838" cy="317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1524000" y="4800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写真</a:t>
            </a: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3276600" y="1600200"/>
          <a:ext cx="1906588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5" imgW="1322947" imgH="2219324" progId="">
                  <p:embed/>
                </p:oleObj>
              </mc:Choice>
              <mc:Fallback>
                <p:oleObj name="Image" r:id="rId5" imgW="1322947" imgH="2219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600200"/>
                        <a:ext cx="1906588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3854450" y="4800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文書</a:t>
            </a:r>
          </a:p>
        </p:txBody>
      </p:sp>
      <p:pic>
        <p:nvPicPr>
          <p:cNvPr id="14344" name="Picture 11" descr="JZE2U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1981200"/>
            <a:ext cx="3303588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Text Box 12"/>
          <p:cNvSpPr txBox="1">
            <a:spLocks noChangeArrowheads="1"/>
          </p:cNvSpPr>
          <p:nvPr/>
        </p:nvSpPr>
        <p:spPr bwMode="auto">
          <a:xfrm>
            <a:off x="6781800" y="4800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図面</a:t>
            </a:r>
          </a:p>
        </p:txBody>
      </p:sp>
    </p:spTree>
    <p:extLst>
      <p:ext uri="{BB962C8B-B14F-4D97-AF65-F5344CB8AC3E}">
        <p14:creationId xmlns:p14="http://schemas.microsoft.com/office/powerpoint/2010/main" val="134319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リゾート">
  <a:themeElements>
    <a:clrScheme name="リゾート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リゾート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リゾート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リゾート.thmx</Template>
  <TotalTime>844</TotalTime>
  <Words>1208</Words>
  <Application>Microsoft Macintosh PowerPoint</Application>
  <PresentationFormat>画面に合わせる (4:3)</PresentationFormat>
  <Paragraphs>182</Paragraphs>
  <Slides>21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3" baseType="lpstr">
      <vt:lpstr>リゾート</vt:lpstr>
      <vt:lpstr>Image</vt:lpstr>
      <vt:lpstr>コンピュータ基礎(8)</vt:lpstr>
      <vt:lpstr>オンラインとオフライン</vt:lpstr>
      <vt:lpstr>バッチ処理とリアルタイム処理</vt:lpstr>
      <vt:lpstr>集中処理と分散処理</vt:lpstr>
      <vt:lpstr>並列処理</vt:lpstr>
      <vt:lpstr>クライアントサーバシステム</vt:lpstr>
      <vt:lpstr>対話型処理とGUI</vt:lpstr>
      <vt:lpstr>マルチメディア</vt:lpstr>
      <vt:lpstr>画像とは・・</vt:lpstr>
      <vt:lpstr>拡大していくと・・・</vt:lpstr>
      <vt:lpstr>画像の記憶容量</vt:lpstr>
      <vt:lpstr>圧縮について</vt:lpstr>
      <vt:lpstr>可逆圧縮と非可逆圧縮</vt:lpstr>
      <vt:lpstr>画像形式</vt:lpstr>
      <vt:lpstr>画像の生成</vt:lpstr>
      <vt:lpstr>システムの稼働率</vt:lpstr>
      <vt:lpstr>直列・並列による稼働率</vt:lpstr>
      <vt:lpstr>信頼性設計(1)</vt:lpstr>
      <vt:lpstr>信頼性設計(2)</vt:lpstr>
      <vt:lpstr>信頼性設計(3)</vt:lpstr>
      <vt:lpstr>信頼性に関する考え方</vt:lpstr>
    </vt:vector>
  </TitlesOfParts>
  <Company>大阪大学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情報社会と コミュニケーションネットワーク</dc:title>
  <dc:creator>日浦 慎作</dc:creator>
  <cp:lastModifiedBy>日浦 慎作</cp:lastModifiedBy>
  <cp:revision>53</cp:revision>
  <dcterms:created xsi:type="dcterms:W3CDTF">2010-06-01T12:47:36Z</dcterms:created>
  <dcterms:modified xsi:type="dcterms:W3CDTF">2011-06-21T11:39:15Z</dcterms:modified>
</cp:coreProperties>
</file>