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notesMasterIdLst>
    <p:notesMasterId r:id="rId21"/>
  </p:notesMasterIdLst>
  <p:sldIdLst>
    <p:sldId id="256" r:id="rId2"/>
    <p:sldId id="273" r:id="rId3"/>
    <p:sldId id="263" r:id="rId4"/>
    <p:sldId id="264" r:id="rId5"/>
    <p:sldId id="260" r:id="rId6"/>
    <p:sldId id="262" r:id="rId7"/>
    <p:sldId id="261" r:id="rId8"/>
    <p:sldId id="271" r:id="rId9"/>
    <p:sldId id="272" r:id="rId10"/>
    <p:sldId id="274" r:id="rId11"/>
    <p:sldId id="265" r:id="rId12"/>
    <p:sldId id="266" r:id="rId13"/>
    <p:sldId id="267" r:id="rId14"/>
    <p:sldId id="268" r:id="rId15"/>
    <p:sldId id="276" r:id="rId16"/>
    <p:sldId id="280" r:id="rId17"/>
    <p:sldId id="278" r:id="rId18"/>
    <p:sldId id="281" r:id="rId19"/>
    <p:sldId id="282" r:id="rId2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DF"/>
    <a:srgbClr val="FE5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1" d="100"/>
          <a:sy n="191" d="100"/>
        </p:scale>
        <p:origin x="-784" y="-112"/>
      </p:cViewPr>
      <p:guideLst>
        <p:guide orient="horz" pos="35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80BD-48A9-BC47-8389-D501CFBD0E5F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5F211-8658-A242-B46D-3672D235F5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944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11/06/21</a:t>
            </a:fld>
            <a:endParaRPr 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11/06/21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77334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025107"/>
            <a:ext cx="8229600" cy="56804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rgbClr val="FE5619"/>
          </a:solidFill>
          <a:effectLst/>
          <a:latin typeface="メイリオ"/>
          <a:ea typeface="メイリオ"/>
          <a:cs typeface="メイリオ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file://localhost/Users/shinsaku/Documents/%E8%AC%9B%E7%BE%A9/%E3%82%B3%E3%83%B3%E3%83%94%E3%83%A5%E3%83%BC%E3%82%BF%E5%9F%BA%E7%A4%8E(702)/09/3101-1.mpg" TargetMode="External"/><Relationship Id="rId2" Type="http://schemas.openxmlformats.org/officeDocument/2006/relationships/video" Target="file://localhost/Users/shinsaku/Documents/%E8%AC%9B%E7%BE%A9/%E3%82%B3%E3%83%B3%E3%83%94%E3%83%A5%E3%83%BC%E3%82%BF%E5%9F%BA%E7%A4%8E(702)/09/3101-1.m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file://localhost/Users/shinsaku/Documents/%E8%AC%9B%E7%BE%A9/%E3%82%B3%E3%83%B3%E3%83%92%E3%82%9A%E3%83%A5%E3%83%BC%E3%82%BF%E5%9F%BA%E7%A4%8E(702)/7/3101-2.mpg" TargetMode="External"/><Relationship Id="rId2" Type="http://schemas.openxmlformats.org/officeDocument/2006/relationships/video" Target="file://localhost/Users/shinsaku/Documents/%E8%AC%9B%E7%BE%A9/%E3%82%B3%E3%83%B3%E3%83%92%E3%82%9A%E3%83%A5%E3%83%BC%E3%82%BF%E5%9F%BA%E7%A4%8E(702)/7/3101-2.m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5406" y="1371600"/>
            <a:ext cx="8199642" cy="18288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コンピュータ基礎</a:t>
            </a:r>
            <a:r>
              <a:rPr lang="en-US" altLang="ja-JP" dirty="0" smtClean="0"/>
              <a:t>(7)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r>
              <a:rPr lang="ja-JP" altLang="en-US" dirty="0" smtClean="0"/>
              <a:t>８章　ソフトウェア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112" y="1805353"/>
            <a:ext cx="3357536" cy="33210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ソフトウェアの分類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4353" y="1025107"/>
            <a:ext cx="8229600" cy="5680493"/>
          </a:xfrm>
        </p:spPr>
        <p:txBody>
          <a:bodyPr/>
          <a:lstStyle/>
          <a:p>
            <a:r>
              <a:rPr kumimoji="1" lang="ja-JP" altLang="en-US" dirty="0" smtClean="0"/>
              <a:t>システムソフトウェア</a:t>
            </a:r>
            <a:endParaRPr kumimoji="1"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オペレーティングシステム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r>
              <a:rPr lang="ja-JP" altLang="en-US" dirty="0" smtClean="0"/>
              <a:t>コンピュータのハードウェアを管理する．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コンピュータの使い勝手を向上させる．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例：</a:t>
            </a:r>
            <a:r>
              <a:rPr lang="en-US" altLang="ja-JP" dirty="0" smtClean="0"/>
              <a:t>Windows, </a:t>
            </a:r>
            <a:r>
              <a:rPr lang="en-US" altLang="ja-JP" dirty="0" err="1" smtClean="0"/>
              <a:t>MacOS</a:t>
            </a:r>
            <a:r>
              <a:rPr lang="en-US" altLang="ja-JP" dirty="0" smtClean="0"/>
              <a:t>, Linux </a:t>
            </a:r>
            <a:r>
              <a:rPr lang="ja-JP" altLang="en-US" dirty="0" smtClean="0"/>
              <a:t>など．</a:t>
            </a:r>
            <a:endParaRPr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FF0000"/>
                </a:solidFill>
              </a:rPr>
              <a:t>ミドルウェア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2"/>
            <a:r>
              <a:rPr kumimoji="1" lang="en-US" altLang="ja-JP" dirty="0" smtClean="0"/>
              <a:t>OS</a:t>
            </a:r>
            <a:r>
              <a:rPr kumimoji="1" lang="ja-JP" altLang="en-US" dirty="0" smtClean="0"/>
              <a:t>と応用ソフトウェアの中間の存在．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例：データベース管理システムなど．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応用ソフトウェア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アプリケーションソフト（アプリ）．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ワープロ，表計算，ウェブブラウザ等．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例：</a:t>
            </a:r>
            <a:r>
              <a:rPr kumimoji="1" lang="en-US" altLang="ja-JP" dirty="0" smtClean="0"/>
              <a:t>Microsoft Office (Word, Excel</a:t>
            </a:r>
            <a:r>
              <a:rPr kumimoji="1" lang="ja-JP" altLang="en-US" dirty="0" smtClean="0"/>
              <a:t>）など．</a:t>
            </a:r>
            <a:endParaRPr kumimoji="1" lang="en-US" altLang="ja-JP" dirty="0" smtClean="0"/>
          </a:p>
          <a:p>
            <a:pPr lvl="2"/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5" name="メモ 4"/>
          <p:cNvSpPr/>
          <p:nvPr/>
        </p:nvSpPr>
        <p:spPr>
          <a:xfrm>
            <a:off x="775019" y="1532282"/>
            <a:ext cx="386596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775019" y="3128132"/>
            <a:ext cx="1864623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メモ 9"/>
          <p:cNvSpPr/>
          <p:nvPr/>
        </p:nvSpPr>
        <p:spPr>
          <a:xfrm>
            <a:off x="457200" y="4364915"/>
            <a:ext cx="275425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58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OS</a:t>
            </a:r>
            <a:r>
              <a:rPr lang="ja-JP" altLang="en-US" dirty="0" smtClean="0"/>
              <a:t>の構成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カーネル</a:t>
            </a:r>
            <a:r>
              <a:rPr lang="ja-JP" altLang="en-US" dirty="0" smtClean="0"/>
              <a:t>（制御プログラム）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コンピュータ上のソフトウェアの動作を管理・調整するプログラム．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タスク管理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入出力装置へのアクセスの仲介（抽象化）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言語プロセッサ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高水準言語（Ｃ言語など）のコンパイルを行う．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サービスプログラム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/>
              <a:t>OS</a:t>
            </a:r>
            <a:r>
              <a:rPr lang="ja-JP" altLang="en-US" dirty="0" smtClean="0"/>
              <a:t>に付属するソフトウェア．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ユーティリティプログラム</a:t>
            </a:r>
            <a:r>
              <a:rPr lang="ja-JP" altLang="en-US" dirty="0" smtClean="0"/>
              <a:t>ともいう．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ファイルのコピー，閲覧などユーザの計算機利用を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便利にするプログラム．</a:t>
            </a:r>
            <a:endParaRPr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19" y="1093423"/>
            <a:ext cx="1392546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8" y="3134781"/>
            <a:ext cx="236994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775018" y="4045745"/>
            <a:ext cx="3148910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メモ 7"/>
          <p:cNvSpPr/>
          <p:nvPr/>
        </p:nvSpPr>
        <p:spPr>
          <a:xfrm>
            <a:off x="1406670" y="4970009"/>
            <a:ext cx="309468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OS</a:t>
            </a:r>
            <a:r>
              <a:rPr lang="ja-JP" altLang="en-US" dirty="0" smtClean="0"/>
              <a:t>の機能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049287"/>
            <a:ext cx="8229600" cy="1656313"/>
          </a:xfrm>
        </p:spPr>
        <p:txBody>
          <a:bodyPr/>
          <a:lstStyle/>
          <a:p>
            <a:r>
              <a:rPr lang="ja-JP" altLang="en-US" dirty="0" smtClean="0"/>
              <a:t>ソフトウェアを外部記憶装置から読み込む</a:t>
            </a:r>
            <a:endParaRPr lang="en-US" altLang="ja-JP" dirty="0" smtClean="0"/>
          </a:p>
          <a:p>
            <a:r>
              <a:rPr lang="ja-JP" altLang="en-US" dirty="0" smtClean="0"/>
              <a:t>複数のソフトウェアをメモリ上に配置して実行する</a:t>
            </a:r>
            <a:endParaRPr lang="en-US" altLang="ja-JP" dirty="0" smtClean="0"/>
          </a:p>
          <a:p>
            <a:r>
              <a:rPr lang="ja-JP" altLang="en-US" dirty="0" smtClean="0"/>
              <a:t>入出力装置への仲介を行う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816036" y="132588"/>
            <a:ext cx="1565869" cy="427864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柱 4"/>
          <p:cNvSpPr/>
          <p:nvPr/>
        </p:nvSpPr>
        <p:spPr>
          <a:xfrm>
            <a:off x="1060352" y="1710876"/>
            <a:ext cx="1849452" cy="245374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77484" y="44112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外部記憶装置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76846" y="44112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メモリ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1097342" y="2771288"/>
            <a:ext cx="1553540" cy="53020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ソフト１</a:t>
            </a:r>
            <a:endParaRPr kumimoji="1" lang="ja-JP" altLang="en-US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300779" y="3453894"/>
            <a:ext cx="1553540" cy="5302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ソフト</a:t>
            </a: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2</a:t>
            </a:r>
            <a:endParaRPr kumimoji="1" lang="ja-JP" altLang="en-US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16036" y="132588"/>
            <a:ext cx="1565869" cy="1282359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OS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816036" y="1710876"/>
            <a:ext cx="1565869" cy="856961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ソフト１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816036" y="2771288"/>
            <a:ext cx="1565869" cy="12128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ソフト</a:t>
            </a:r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２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14" name="カギ線コネクタ 13"/>
          <p:cNvCxnSpPr>
            <a:stCxn id="8" idx="6"/>
            <a:endCxn id="11" idx="1"/>
          </p:cNvCxnSpPr>
          <p:nvPr/>
        </p:nvCxnSpPr>
        <p:spPr>
          <a:xfrm flipV="1">
            <a:off x="2650882" y="2139357"/>
            <a:ext cx="1165154" cy="89703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>
            <a:stCxn id="9" idx="6"/>
            <a:endCxn id="12" idx="1"/>
          </p:cNvCxnSpPr>
          <p:nvPr/>
        </p:nvCxnSpPr>
        <p:spPr>
          <a:xfrm flipV="1">
            <a:off x="2854319" y="3377694"/>
            <a:ext cx="961717" cy="34130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下矢印 34"/>
          <p:cNvSpPr/>
          <p:nvPr/>
        </p:nvSpPr>
        <p:spPr>
          <a:xfrm>
            <a:off x="3871518" y="1045036"/>
            <a:ext cx="135627" cy="66584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下矢印 35"/>
          <p:cNvSpPr/>
          <p:nvPr/>
        </p:nvSpPr>
        <p:spPr>
          <a:xfrm>
            <a:off x="5054009" y="1045036"/>
            <a:ext cx="135627" cy="1726252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下矢印 36"/>
          <p:cNvSpPr/>
          <p:nvPr/>
        </p:nvSpPr>
        <p:spPr>
          <a:xfrm rot="10800000">
            <a:off x="5206408" y="1045036"/>
            <a:ext cx="135627" cy="2939064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下矢印 37"/>
          <p:cNvSpPr/>
          <p:nvPr/>
        </p:nvSpPr>
        <p:spPr>
          <a:xfrm rot="10800000">
            <a:off x="4041218" y="1045036"/>
            <a:ext cx="135627" cy="1522801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6836808" y="1140562"/>
            <a:ext cx="1572035" cy="7398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入力</a:t>
            </a:r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装置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836808" y="2370545"/>
            <a:ext cx="1572035" cy="7398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出力装置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44" name="カギ線コネクタ 43"/>
          <p:cNvCxnSpPr>
            <a:endCxn id="42" idx="1"/>
          </p:cNvCxnSpPr>
          <p:nvPr/>
        </p:nvCxnSpPr>
        <p:spPr>
          <a:xfrm>
            <a:off x="5381905" y="946388"/>
            <a:ext cx="1454903" cy="1794069"/>
          </a:xfrm>
          <a:prstGeom prst="bentConnector3">
            <a:avLst>
              <a:gd name="adj1" fmla="val 3813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カギ線コネクタ 45"/>
          <p:cNvCxnSpPr>
            <a:stCxn id="41" idx="1"/>
          </p:cNvCxnSpPr>
          <p:nvPr/>
        </p:nvCxnSpPr>
        <p:spPr>
          <a:xfrm rot="10800000">
            <a:off x="5381908" y="687460"/>
            <a:ext cx="1454901" cy="823014"/>
          </a:xfrm>
          <a:prstGeom prst="bentConnector3">
            <a:avLst>
              <a:gd name="adj1" fmla="val 3178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多重プログラミング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１台の計算機で，見かけ上，複数のプログラムを同時に実行すること．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CPU</a:t>
            </a:r>
            <a:r>
              <a:rPr lang="ja-JP" altLang="en-US" dirty="0" smtClean="0"/>
              <a:t>は１個しかないと，実際には，ある瞬間には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どれか１つのプログラムしか動いていない．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しかし，プログラムの実行を高速に切り替えれば，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ユーザには同時に実行されているように見える．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入出力待ちの間に他の処理をすることができる．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86200" y="4575772"/>
            <a:ext cx="74594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332145" y="5105978"/>
            <a:ext cx="195425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86400" y="4575772"/>
            <a:ext cx="74594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032345" y="5105978"/>
            <a:ext cx="195425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986600" y="4575772"/>
            <a:ext cx="74594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732545" y="5105978"/>
            <a:ext cx="195425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1332145" y="4575772"/>
            <a:ext cx="6398565" cy="1364786"/>
            <a:chOff x="1332145" y="4575772"/>
            <a:chExt cx="6398565" cy="1364786"/>
          </a:xfrm>
        </p:grpSpPr>
        <p:sp>
          <p:nvSpPr>
            <p:cNvPr id="16" name="正方形/長方形 15"/>
            <p:cNvSpPr/>
            <p:nvPr/>
          </p:nvSpPr>
          <p:spPr>
            <a:xfrm>
              <a:off x="1332145" y="4575772"/>
              <a:ext cx="998165" cy="3852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処理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032345" y="4575772"/>
              <a:ext cx="998165" cy="3852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処理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732545" y="4575772"/>
              <a:ext cx="998165" cy="3852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処理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2344827" y="5555270"/>
              <a:ext cx="1445116" cy="3852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入出力待ち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5030510" y="5555270"/>
              <a:ext cx="1325441" cy="3852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入出力待ち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864157" y="4575772"/>
            <a:ext cx="7653931" cy="1806378"/>
            <a:chOff x="864157" y="4575772"/>
            <a:chExt cx="7653931" cy="1806378"/>
          </a:xfrm>
        </p:grpSpPr>
        <p:sp>
          <p:nvSpPr>
            <p:cNvPr id="21" name="正方形/長方形 20"/>
            <p:cNvSpPr/>
            <p:nvPr/>
          </p:nvSpPr>
          <p:spPr>
            <a:xfrm>
              <a:off x="2416617" y="4575772"/>
              <a:ext cx="665803" cy="3852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処理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5246279" y="4575772"/>
              <a:ext cx="665803" cy="3852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処理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852285" y="4575772"/>
              <a:ext cx="665803" cy="3852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処理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864157" y="5996862"/>
              <a:ext cx="1330526" cy="385288"/>
            </a:xfrm>
            <a:prstGeom prst="rect">
              <a:avLst/>
            </a:prstGeom>
            <a:solidFill>
              <a:srgbClr val="DBE7B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入出力待ち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089126" y="5996862"/>
              <a:ext cx="1609168" cy="385288"/>
            </a:xfrm>
            <a:prstGeom prst="rect">
              <a:avLst/>
            </a:prstGeom>
            <a:solidFill>
              <a:srgbClr val="DBE7B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入出力待ち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21542" y="5996862"/>
              <a:ext cx="1609168" cy="385288"/>
            </a:xfrm>
            <a:prstGeom prst="rect">
              <a:avLst/>
            </a:prstGeom>
            <a:solidFill>
              <a:srgbClr val="DBE7B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>
                  <a:solidFill>
                    <a:srgbClr val="000000"/>
                  </a:solidFill>
                  <a:latin typeface="ヒラギノ角ゴ Pro W3"/>
                  <a:ea typeface="ヒラギノ角ゴ Pro W3"/>
                  <a:cs typeface="ヒラギノ角ゴ Pro W3"/>
                </a:rPr>
                <a:t>入出力待ち</a:t>
              </a:r>
              <a:endParaRPr kumimoji="1" lang="ja-JP" altLang="en-US" dirty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29" name="メモ 28"/>
          <p:cNvSpPr/>
          <p:nvPr/>
        </p:nvSpPr>
        <p:spPr>
          <a:xfrm>
            <a:off x="457200" y="275550"/>
            <a:ext cx="5167831" cy="630383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割込み（外部割り込み）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計算機が処理中に，緊急の処理を行う仕組み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入出力制御装置から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へ，事態の発生を知らせる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入出力処理の完了，ユーザの操作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時間の経過（タイマ）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故障，不具合などの発生</a:t>
            </a:r>
            <a:endParaRPr lang="en-US" altLang="ja-JP" dirty="0" smtClean="0"/>
          </a:p>
          <a:p>
            <a:r>
              <a:rPr lang="ja-JP" altLang="en-US" dirty="0" smtClean="0"/>
              <a:t>通常，割り込みが発生すると，動作中のプログラムは即座に</a:t>
            </a:r>
            <a:r>
              <a:rPr lang="en-US" altLang="ja-JP" dirty="0" smtClean="0"/>
              <a:t>OS</a:t>
            </a:r>
            <a:r>
              <a:rPr lang="ja-JP" altLang="en-US" dirty="0" smtClean="0"/>
              <a:t>に戻される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OS</a:t>
            </a:r>
            <a:r>
              <a:rPr lang="ja-JP" altLang="en-US" dirty="0" smtClean="0"/>
              <a:t>は割り込みの種類を判定し，それに対処する</a:t>
            </a:r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5895310" y="1578286"/>
            <a:ext cx="1565869" cy="128235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CPU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590530" y="1578286"/>
            <a:ext cx="1565869" cy="128235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入出力</a:t>
            </a:r>
            <a:endParaRPr kumimoji="1" lang="en-US" altLang="ja-JP" dirty="0" smtClean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制御装置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左右矢印 6"/>
          <p:cNvSpPr/>
          <p:nvPr/>
        </p:nvSpPr>
        <p:spPr>
          <a:xfrm>
            <a:off x="3156399" y="1578286"/>
            <a:ext cx="2738911" cy="559599"/>
          </a:xfrm>
          <a:prstGeom prst="leftRightArrow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データバス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156399" y="2550952"/>
            <a:ext cx="2738911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665341" y="255254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角ゴ Pro W3"/>
                <a:ea typeface="ヒラギノ角ゴ Pro W3"/>
                <a:cs typeface="ヒラギノ角ゴ Pro W3"/>
              </a:rPr>
              <a:t>割り込み信号線</a:t>
            </a:r>
            <a:endParaRPr kumimoji="1" lang="ja-JP" altLang="en-US" dirty="0">
              <a:latin typeface="ヒラギノ角ゴ Pro W3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コンピュータの処理能力と応答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スループット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一定時間内に処理する仕事の量（下の例</a:t>
            </a:r>
            <a:r>
              <a:rPr lang="en-US" altLang="ja-JP" dirty="0" smtClean="0"/>
              <a:t>:</a:t>
            </a:r>
            <a:r>
              <a:rPr lang="ja-JP" altLang="en-US" dirty="0" smtClean="0"/>
              <a:t>毎秒４回）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ターンアラウンドタイム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仕事を与えてから処理結果を受け取るまでの時間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レスポンスタイム</a:t>
            </a:r>
            <a:r>
              <a:rPr kumimoji="1" lang="ja-JP" altLang="en-US" dirty="0" smtClean="0"/>
              <a:t>（応答時間）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仕事を与えてから応答が始まるまでの時間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86200" y="4649550"/>
            <a:ext cx="1266520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66696" y="5108708"/>
            <a:ext cx="1122148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88844" y="5569732"/>
            <a:ext cx="745945" cy="385288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65460" y="4198743"/>
            <a:ext cx="752095" cy="385288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852720" y="4649550"/>
            <a:ext cx="1266520" cy="385288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119240" y="4649550"/>
            <a:ext cx="1266520" cy="385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385760" y="4649550"/>
            <a:ext cx="1266520" cy="385288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52280" y="4649550"/>
            <a:ext cx="1266520" cy="385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918800" y="4649550"/>
            <a:ext cx="1266520" cy="385288"/>
          </a:xfrm>
          <a:prstGeom prst="rect">
            <a:avLst/>
          </a:prstGeom>
          <a:solidFill>
            <a:srgbClr val="FFCCD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処理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141244" y="5108708"/>
            <a:ext cx="1122148" cy="385288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263392" y="5569732"/>
            <a:ext cx="745945" cy="385288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385760" y="5108708"/>
            <a:ext cx="1122148" cy="385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507908" y="5569732"/>
            <a:ext cx="745945" cy="385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692779" y="5108708"/>
            <a:ext cx="1122148" cy="385288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859332" y="5569732"/>
            <a:ext cx="745945" cy="385288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972483" y="5108708"/>
            <a:ext cx="1122148" cy="385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出力待ち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8094631" y="5569732"/>
            <a:ext cx="657135" cy="385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出力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1686764" y="4198743"/>
            <a:ext cx="752095" cy="385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2765196" y="4198743"/>
            <a:ext cx="752095" cy="385288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633289" y="4198743"/>
            <a:ext cx="752095" cy="385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947819" y="4198743"/>
            <a:ext cx="752095" cy="385288"/>
          </a:xfrm>
          <a:prstGeom prst="rect">
            <a:avLst/>
          </a:prstGeom>
          <a:solidFill>
            <a:srgbClr val="FFCCD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入力</a:t>
            </a:r>
            <a:endParaRPr kumimoji="1" lang="ja-JP" altLang="en-US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1852720" y="3978367"/>
            <a:ext cx="0" cy="1290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6918800" y="3978367"/>
            <a:ext cx="0" cy="1290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H="1">
            <a:off x="1852720" y="4104258"/>
            <a:ext cx="5066080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4263392" y="37496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１秒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1433353" y="4119021"/>
            <a:ext cx="0" cy="258657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5022243" y="5950449"/>
            <a:ext cx="0" cy="5374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4259372" y="5955020"/>
            <a:ext cx="0" cy="14878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flipH="1">
            <a:off x="1417555" y="6103801"/>
            <a:ext cx="2841817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H="1">
            <a:off x="1417556" y="6487885"/>
            <a:ext cx="3604687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1776180" y="606159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レスポンスタイム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776180" y="648788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ターンアラウンドタイム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40" name="メモ 39"/>
          <p:cNvSpPr/>
          <p:nvPr/>
        </p:nvSpPr>
        <p:spPr>
          <a:xfrm>
            <a:off x="775019" y="1093423"/>
            <a:ext cx="208403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メモ 44"/>
          <p:cNvSpPr/>
          <p:nvPr/>
        </p:nvSpPr>
        <p:spPr>
          <a:xfrm>
            <a:off x="775019" y="1984439"/>
            <a:ext cx="372498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メモ 45"/>
          <p:cNvSpPr/>
          <p:nvPr/>
        </p:nvSpPr>
        <p:spPr>
          <a:xfrm>
            <a:off x="775018" y="2895404"/>
            <a:ext cx="266914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60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982" y="132588"/>
            <a:ext cx="8970036" cy="77334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オペレーティングシステムの機能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ジョブ管理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一連の仕事の手順を管理する機能．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例：コンパイル</a:t>
            </a:r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実行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実行結果の送信　など</a:t>
            </a:r>
            <a:endParaRPr lang="en-US" altLang="ja-JP" dirty="0" smtClean="0"/>
          </a:p>
          <a:p>
            <a:r>
              <a:rPr kumimoji="1" lang="ja-JP" altLang="en-US" dirty="0" smtClean="0"/>
              <a:t>タスク管理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ジョブよりも細かい仕事の単位（タスク）を管理する．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例えば，あるタスクが入出力待ちなので，他のタスクを実行するなど．多重プログラミングに関連．</a:t>
            </a:r>
            <a:endParaRPr kumimoji="1" lang="en-US" altLang="ja-JP" dirty="0" smtClean="0"/>
          </a:p>
          <a:p>
            <a:r>
              <a:rPr lang="ja-JP" altLang="en-US" dirty="0" smtClean="0"/>
              <a:t>データ管理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補助記憶装置に記憶されているファイルの管理．</a:t>
            </a:r>
            <a:endParaRPr kumimoji="1" lang="en-US" altLang="ja-JP" dirty="0" smtClean="0"/>
          </a:p>
          <a:p>
            <a:r>
              <a:rPr lang="ja-JP" altLang="en-US" dirty="0" smtClean="0"/>
              <a:t>その他の管理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通信管理，運用管理，障害管理など．</a:t>
            </a:r>
            <a:endParaRPr kumimoji="1"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19" y="1093423"/>
            <a:ext cx="177818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2443246"/>
            <a:ext cx="177818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775019" y="4172084"/>
            <a:ext cx="177818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4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RAS, RASIS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4116" y="1025107"/>
            <a:ext cx="8735768" cy="5680493"/>
          </a:xfrm>
        </p:spPr>
        <p:txBody>
          <a:bodyPr/>
          <a:lstStyle/>
          <a:p>
            <a:r>
              <a:rPr lang="ja-JP" altLang="en-US" dirty="0" smtClean="0"/>
              <a:t>きちんと動作するコンピュータの要素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R</a:t>
            </a:r>
            <a:r>
              <a:rPr lang="en-US" altLang="ja-JP" dirty="0" smtClean="0"/>
              <a:t>eliability(</a:t>
            </a:r>
            <a:r>
              <a:rPr lang="ja-JP" altLang="en-US" dirty="0" smtClean="0"/>
              <a:t>信頼性）：情報システムが障害なく動作すること（</a:t>
            </a:r>
            <a:r>
              <a:rPr lang="ja-JP" altLang="en-US" u="sng" dirty="0" smtClean="0"/>
              <a:t>故障しないこと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vailability</a:t>
            </a:r>
            <a:r>
              <a:rPr lang="ja-JP" altLang="en-US" dirty="0" smtClean="0"/>
              <a:t>（可用性）：使いたい時に，いつでも使えること（</a:t>
            </a:r>
            <a:r>
              <a:rPr lang="ja-JP" altLang="en-US" u="sng" dirty="0" smtClean="0"/>
              <a:t>正しく動いている時間の割合が長いこと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r>
              <a:rPr lang="en-US" altLang="ja-JP" dirty="0" smtClean="0"/>
              <a:t>erviceability</a:t>
            </a:r>
            <a:r>
              <a:rPr lang="ja-JP" altLang="en-US" dirty="0" smtClean="0"/>
              <a:t>（保守容易性）：障害の検出，診断，切離しなどの再構成がしやすいこと（</a:t>
            </a:r>
            <a:r>
              <a:rPr lang="ja-JP" altLang="en-US" u="sng" dirty="0" smtClean="0"/>
              <a:t>修理しやすいこと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ntegrity</a:t>
            </a:r>
            <a:r>
              <a:rPr lang="ja-JP" altLang="en-US" dirty="0" smtClean="0"/>
              <a:t>（保全性，完全性）：データの破壊・損失がなく，もし起きても修復できること（</a:t>
            </a:r>
            <a:r>
              <a:rPr lang="ja-JP" altLang="en-US" u="sng" dirty="0" smtClean="0"/>
              <a:t>間違えないこと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r>
              <a:rPr lang="en-US" altLang="ja-JP" dirty="0" smtClean="0"/>
              <a:t>ecurity</a:t>
            </a:r>
            <a:r>
              <a:rPr lang="ja-JP" altLang="en-US" dirty="0" smtClean="0"/>
              <a:t>（安全性）：不正アクセスが出来ないよう保護されていること（</a:t>
            </a:r>
            <a:r>
              <a:rPr lang="ja-JP" altLang="en-US" u="sng" dirty="0" smtClean="0"/>
              <a:t>データが盗み見られないこと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4" name="メモ 3"/>
          <p:cNvSpPr/>
          <p:nvPr/>
        </p:nvSpPr>
        <p:spPr>
          <a:xfrm>
            <a:off x="1123676" y="1538932"/>
            <a:ext cx="247341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1123676" y="2350155"/>
            <a:ext cx="2839112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1123675" y="3134782"/>
            <a:ext cx="375002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メモ 7"/>
          <p:cNvSpPr/>
          <p:nvPr/>
        </p:nvSpPr>
        <p:spPr>
          <a:xfrm>
            <a:off x="1123675" y="3919409"/>
            <a:ext cx="375002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メモ 8"/>
          <p:cNvSpPr/>
          <p:nvPr/>
        </p:nvSpPr>
        <p:spPr>
          <a:xfrm>
            <a:off x="1123676" y="4763880"/>
            <a:ext cx="2473418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6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オープンソースソフトウェア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u="sng" dirty="0" smtClean="0"/>
              <a:t>ソースコードが公開されており</a:t>
            </a:r>
            <a:r>
              <a:rPr kumimoji="1" lang="ja-JP" altLang="en-US" dirty="0" smtClean="0"/>
              <a:t>，誰でも自由に改良・修正ができるソフトウェア．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無料のものが多い．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保証やサービスが受けられない．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反対語：プロプライエタリソフトウェア</a:t>
            </a:r>
            <a:endParaRPr kumimoji="1" lang="en-US" altLang="ja-JP" dirty="0" smtClean="0"/>
          </a:p>
          <a:p>
            <a:r>
              <a:rPr lang="ja-JP" altLang="en-US" dirty="0" smtClean="0"/>
              <a:t>現在，多くのソフトウェアがオープンソースで提供されている．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Linux (OS), Apache</a:t>
            </a:r>
            <a:r>
              <a:rPr lang="ja-JP" altLang="en-US" dirty="0" smtClean="0"/>
              <a:t>（ウェブサーバ）</a:t>
            </a:r>
            <a:endParaRPr lang="en-US" altLang="ja-JP" dirty="0" smtClean="0"/>
          </a:p>
          <a:p>
            <a:pPr lvl="1"/>
            <a:r>
              <a:rPr kumimoji="1" lang="en-US" altLang="ja-JP" dirty="0" err="1" smtClean="0"/>
              <a:t>FireFox</a:t>
            </a:r>
            <a:r>
              <a:rPr kumimoji="1" lang="ja-JP" altLang="en-US" dirty="0" smtClean="0"/>
              <a:t>（ウェブブラウザ）</a:t>
            </a:r>
            <a:endParaRPr kumimoji="1" lang="en-US" altLang="ja-JP" dirty="0" smtClean="0"/>
          </a:p>
          <a:p>
            <a:pPr lvl="1"/>
            <a:r>
              <a:rPr lang="en-US" altLang="ja-JP" dirty="0" err="1" smtClean="0"/>
              <a:t>OpenOffice.org</a:t>
            </a:r>
            <a:r>
              <a:rPr lang="ja-JP" altLang="en-US" dirty="0" smtClean="0"/>
              <a:t>（オフィス系ソフト）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5224175"/>
            <a:ext cx="1484058" cy="16338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419" t="17369" r="3408" b="15865"/>
          <a:stretch/>
        </p:blipFill>
        <p:spPr>
          <a:xfrm>
            <a:off x="2301690" y="5480312"/>
            <a:ext cx="2108306" cy="11316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76" y="5429239"/>
            <a:ext cx="1492060" cy="142876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655" y="5050590"/>
            <a:ext cx="2490997" cy="1690927"/>
          </a:xfrm>
          <a:prstGeom prst="rect">
            <a:avLst/>
          </a:prstGeom>
        </p:spPr>
      </p:pic>
      <p:sp>
        <p:nvSpPr>
          <p:cNvPr id="8" name="メモ 7"/>
          <p:cNvSpPr/>
          <p:nvPr/>
        </p:nvSpPr>
        <p:spPr>
          <a:xfrm>
            <a:off x="347731" y="229004"/>
            <a:ext cx="7783963" cy="748454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0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The </a:t>
            </a:r>
            <a:r>
              <a:rPr lang="en-US" altLang="ja-JP" dirty="0"/>
              <a:t>Open Source </a:t>
            </a:r>
            <a:r>
              <a:rPr lang="en-US" altLang="ja-JP" dirty="0" smtClean="0"/>
              <a:t>Definition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/>
              <a:t>自由な再頒布ができること</a:t>
            </a:r>
          </a:p>
          <a:p>
            <a:r>
              <a:rPr lang="ja-JP" altLang="en-US" dirty="0"/>
              <a:t>ソースコードを入手できること</a:t>
            </a:r>
          </a:p>
          <a:p>
            <a:r>
              <a:rPr lang="ja-JP" altLang="en-US" dirty="0"/>
              <a:t>派生物が存在でき、派生物に同じライセンスを適用できること</a:t>
            </a:r>
          </a:p>
          <a:p>
            <a:r>
              <a:rPr lang="ja-JP" altLang="en-US" dirty="0"/>
              <a:t>差分情報の配布を認める場合には、同一性の保持を要求してもかまわない</a:t>
            </a:r>
          </a:p>
          <a:p>
            <a:r>
              <a:rPr lang="ja-JP" altLang="en-US" dirty="0"/>
              <a:t>個人やグループを差別しないこと</a:t>
            </a:r>
          </a:p>
          <a:p>
            <a:r>
              <a:rPr lang="ja-JP" altLang="en-US" dirty="0"/>
              <a:t>適用領域に基づいた差別をしないこと</a:t>
            </a:r>
          </a:p>
          <a:p>
            <a:r>
              <a:rPr lang="ja-JP" altLang="en-US" dirty="0"/>
              <a:t>再配布において追加ライセンスを必要としないこと</a:t>
            </a:r>
          </a:p>
          <a:p>
            <a:r>
              <a:rPr lang="ja-JP" altLang="en-US" dirty="0"/>
              <a:t>特定製品に依存しないこと</a:t>
            </a:r>
          </a:p>
          <a:p>
            <a:r>
              <a:rPr lang="ja-JP" altLang="en-US" dirty="0"/>
              <a:t>同じ媒体で配布される他のソフトウェアを制限しないこと</a:t>
            </a:r>
          </a:p>
          <a:p>
            <a:r>
              <a:rPr lang="ja-JP" altLang="en-US" dirty="0"/>
              <a:t>技術的な中立を保っていること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210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オペレーティングシステムとは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計算機を立ち上げたときに実行されるプログラム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他のプログラムを実行する土台となる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計算機の機能を他のプログラムに提供する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ファイルの読み込み・書き出し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画面への表示（ウィンドウの表示，絵の描画など）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ネットワーク通信，入出力機器とのやりとり，・・</a:t>
            </a:r>
            <a:endParaRPr kumimoji="1" lang="en-US" altLang="ja-JP" dirty="0" smtClean="0"/>
          </a:p>
          <a:p>
            <a:r>
              <a:rPr lang="ja-JP" altLang="en-US" dirty="0" smtClean="0"/>
              <a:t>パソコンでは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Windows, Linux, </a:t>
            </a:r>
            <a:r>
              <a:rPr kumimoji="1" lang="en-US" altLang="ja-JP" dirty="0" err="1" smtClean="0"/>
              <a:t>MacOS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など</a:t>
            </a:r>
            <a:endParaRPr kumimoji="1" lang="en-US" altLang="ja-JP" dirty="0" smtClean="0"/>
          </a:p>
          <a:p>
            <a:r>
              <a:rPr lang="ja-JP" altLang="en-US" dirty="0" smtClean="0"/>
              <a:t>その他の機器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携帯電話，スマートフォンにも入っている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iOS</a:t>
            </a:r>
            <a:r>
              <a:rPr kumimoji="1" lang="en-US" altLang="ja-JP" dirty="0" smtClean="0"/>
              <a:t> (iPhone </a:t>
            </a:r>
            <a:r>
              <a:rPr kumimoji="1" lang="ja-JP" altLang="en-US" dirty="0" smtClean="0"/>
              <a:t>や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iPad</a:t>
            </a:r>
            <a:r>
              <a:rPr kumimoji="1" lang="ja-JP" altLang="en-US" dirty="0" smtClean="0"/>
              <a:t>），</a:t>
            </a:r>
            <a:r>
              <a:rPr kumimoji="1" lang="en-US" altLang="ja-JP" dirty="0" smtClean="0"/>
              <a:t>Android, Symbian </a:t>
            </a:r>
            <a:r>
              <a:rPr kumimoji="1" lang="ja-JP" altLang="en-US" dirty="0" smtClean="0"/>
              <a:t>など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2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7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OS</a:t>
            </a:r>
            <a:r>
              <a:rPr lang="ja-JP" altLang="en-US" dirty="0" smtClean="0"/>
              <a:t>の歴史と発展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コンピュータの性能向上とともに機能を拡充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同時に複数のプログラムを実行できる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マウスで簡単に操作が出来る</a:t>
            </a:r>
            <a:r>
              <a:rPr lang="en-US" altLang="ja-JP" dirty="0" smtClean="0"/>
              <a:t>(GUI)</a:t>
            </a:r>
          </a:p>
          <a:p>
            <a:pPr lvl="1"/>
            <a:r>
              <a:rPr lang="ja-JP" altLang="en-US" dirty="0" smtClean="0"/>
              <a:t>ハードウェアが違っていても，同じソフトを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動かすことが出来る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セキュリティが確保されている</a:t>
            </a:r>
            <a:endParaRPr lang="en-US" altLang="ja-JP" dirty="0" smtClean="0"/>
          </a:p>
          <a:p>
            <a:r>
              <a:rPr lang="ja-JP" altLang="en-US" dirty="0" smtClean="0"/>
              <a:t>昔の</a:t>
            </a:r>
            <a:r>
              <a:rPr lang="en-US" altLang="ja-JP" dirty="0" smtClean="0"/>
              <a:t>OS </a:t>
            </a:r>
            <a:r>
              <a:rPr lang="ja-JP" altLang="en-US" dirty="0" smtClean="0"/>
              <a:t>では，上のどれもが実現されていなかった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ソフトは，一度に１つだけしか走らなかった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コマンド入力でファイル操作などをしていた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メーカごとに使えるソフトが違った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他人のデータを見えなくする機能などがなかった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1990</a:t>
            </a:r>
            <a:r>
              <a:rPr lang="ja-JP" altLang="en-US" dirty="0" smtClean="0"/>
              <a:t>年当時のパソコン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6140526"/>
            <a:ext cx="8229600" cy="565074"/>
          </a:xfrm>
        </p:spPr>
        <p:txBody>
          <a:bodyPr/>
          <a:lstStyle/>
          <a:p>
            <a:r>
              <a:rPr lang="en-US" altLang="ja-JP" dirty="0" smtClean="0"/>
              <a:t>(Windows</a:t>
            </a:r>
            <a:r>
              <a:rPr lang="ja-JP" altLang="en-US" dirty="0" smtClean="0"/>
              <a:t>以前は</a:t>
            </a:r>
            <a:r>
              <a:rPr lang="en-US" altLang="ja-JP" dirty="0" smtClean="0"/>
              <a:t>)</a:t>
            </a:r>
            <a:r>
              <a:rPr lang="ja-JP" altLang="en-US" dirty="0" smtClean="0"/>
              <a:t>ソフトウェアの互換性無し．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" y="874164"/>
            <a:ext cx="6112815" cy="43477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55" y="1074041"/>
            <a:ext cx="4211163" cy="431117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46" y="1155766"/>
            <a:ext cx="6353183" cy="31686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64" y="1050186"/>
            <a:ext cx="4267200" cy="391515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64" y="1947409"/>
            <a:ext cx="3927979" cy="41931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64" y="1050186"/>
            <a:ext cx="5353675" cy="477815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837" y="1074041"/>
            <a:ext cx="5627163" cy="506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Microsoft Windows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4" y="1340984"/>
            <a:ext cx="6536206" cy="4808537"/>
          </a:xfrm>
          <a:prstGeom prst="rect">
            <a:avLst/>
          </a:prstGeom>
          <a:ln w="25400" cap="flat" cmpd="sng" algn="ctr">
            <a:solidFill>
              <a:srgbClr val="0F6FC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074520"/>
            <a:ext cx="5715000" cy="4292600"/>
          </a:xfrm>
          <a:prstGeom prst="rect">
            <a:avLst/>
          </a:prstGeom>
          <a:ln w="25400" cap="flat" cmpd="sng" algn="ctr">
            <a:solidFill>
              <a:srgbClr val="0F6FC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457200" y="6224593"/>
            <a:ext cx="8229600" cy="481007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最も良く使われている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Apple </a:t>
            </a:r>
            <a:r>
              <a:rPr lang="en-US" altLang="ja-JP" dirty="0" err="1" smtClean="0"/>
              <a:t>MacOS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7" y="1017713"/>
            <a:ext cx="5845442" cy="4375502"/>
          </a:xfrm>
          <a:prstGeom prst="rect">
            <a:avLst/>
          </a:prstGeom>
          <a:ln w="25400" cap="flat" cmpd="sng" algn="ctr">
            <a:solidFill>
              <a:srgbClr val="0F6FC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37" y="1676931"/>
            <a:ext cx="5903363" cy="4427522"/>
          </a:xfrm>
          <a:prstGeom prst="rect">
            <a:avLst/>
          </a:prstGeom>
          <a:ln w="25400" cap="flat" cmpd="sng" algn="ctr">
            <a:solidFill>
              <a:srgbClr val="0F6FC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457200" y="6224593"/>
            <a:ext cx="8229600" cy="481007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最近，復調傾向？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Linux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6" y="969622"/>
            <a:ext cx="8380264" cy="5237665"/>
          </a:xfrm>
          <a:prstGeom prst="rect">
            <a:avLst/>
          </a:prstGeom>
        </p:spPr>
      </p:pic>
      <p:sp>
        <p:nvSpPr>
          <p:cNvPr id="6" name="コンテンツ プレースホルダ 6"/>
          <p:cNvSpPr txBox="1">
            <a:spLocks/>
          </p:cNvSpPr>
          <p:nvPr/>
        </p:nvSpPr>
        <p:spPr>
          <a:xfrm>
            <a:off x="457200" y="6224593"/>
            <a:ext cx="8229600" cy="481007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1" lang="ja-JP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基本的に，無料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OS</a:t>
            </a:r>
            <a:r>
              <a:rPr lang="ja-JP" altLang="en-US" dirty="0" smtClean="0"/>
              <a:t>の種類</a:t>
            </a:r>
            <a:endParaRPr lang="ja-JP" altLang="en-US" dirty="0"/>
          </a:p>
        </p:txBody>
      </p:sp>
      <p:pic>
        <p:nvPicPr>
          <p:cNvPr id="4" name="3101-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250" y="905933"/>
            <a:ext cx="6787499" cy="5090624"/>
          </a:xfrm>
          <a:prstGeom prst="rect">
            <a:avLst/>
          </a:prstGeom>
        </p:spPr>
      </p:pic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5996557"/>
            <a:ext cx="8229600" cy="70904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※</a:t>
            </a:r>
            <a:r>
              <a:rPr lang="ja-JP" altLang="en-US" dirty="0" smtClean="0"/>
              <a:t>古い内容あり（今は</a:t>
            </a:r>
            <a:r>
              <a:rPr lang="en-US" altLang="ja-JP" dirty="0" smtClean="0"/>
              <a:t> Mac </a:t>
            </a:r>
            <a:r>
              <a:rPr lang="ja-JP" altLang="en-US" dirty="0" smtClean="0"/>
              <a:t>も</a:t>
            </a:r>
            <a:r>
              <a:rPr lang="en-US" altLang="ja-JP" dirty="0" smtClean="0"/>
              <a:t> x86</a:t>
            </a:r>
            <a:r>
              <a:rPr lang="ja-JP" altLang="en-US" dirty="0" smtClean="0"/>
              <a:t>系</a:t>
            </a:r>
            <a:r>
              <a:rPr lang="en-US" altLang="ja-JP" dirty="0" smtClean="0"/>
              <a:t>CPU</a:t>
            </a:r>
            <a:r>
              <a:rPr lang="ja-JP" altLang="en-US" dirty="0" smtClean="0"/>
              <a:t>です）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OS</a:t>
            </a:r>
            <a:r>
              <a:rPr lang="ja-JP" altLang="en-US" dirty="0" smtClean="0"/>
              <a:t>の役割</a:t>
            </a:r>
            <a:endParaRPr lang="ja-JP" altLang="en-US" dirty="0"/>
          </a:p>
        </p:txBody>
      </p:sp>
      <p:pic>
        <p:nvPicPr>
          <p:cNvPr id="4" name="3101-2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14" y="997881"/>
            <a:ext cx="7810142" cy="5857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リゾート.thmx</Template>
  <TotalTime>834</TotalTime>
  <Words>895</Words>
  <Application>Microsoft Macintosh PowerPoint</Application>
  <PresentationFormat>画面に合わせる (4:3)</PresentationFormat>
  <Paragraphs>180</Paragraphs>
  <Slides>19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リゾート</vt:lpstr>
      <vt:lpstr>コンピュータ基礎(7)</vt:lpstr>
      <vt:lpstr>オペレーティングシステムとは</vt:lpstr>
      <vt:lpstr>OSの歴史と発展</vt:lpstr>
      <vt:lpstr>1990年当時のパソコン</vt:lpstr>
      <vt:lpstr>Microsoft Windows</vt:lpstr>
      <vt:lpstr>Apple MacOS</vt:lpstr>
      <vt:lpstr>Linux</vt:lpstr>
      <vt:lpstr>OSの種類</vt:lpstr>
      <vt:lpstr>OSの役割</vt:lpstr>
      <vt:lpstr>ソフトウェアの分類</vt:lpstr>
      <vt:lpstr>OSの構成</vt:lpstr>
      <vt:lpstr>OSの機能</vt:lpstr>
      <vt:lpstr>多重プログラミング</vt:lpstr>
      <vt:lpstr>割込み（外部割り込み）</vt:lpstr>
      <vt:lpstr>コンピュータの処理能力と応答</vt:lpstr>
      <vt:lpstr>オペレーティングシステムの機能</vt:lpstr>
      <vt:lpstr>RAS, RASIS</vt:lpstr>
      <vt:lpstr>オープンソースソフトウェア</vt:lpstr>
      <vt:lpstr>The Open Source Definition</vt:lpstr>
    </vt:vector>
  </TitlesOfParts>
  <Company>大阪大学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情報社会と コミュニケーションネットワーク</dc:title>
  <dc:creator>日浦 慎作</dc:creator>
  <cp:lastModifiedBy>日浦 慎作</cp:lastModifiedBy>
  <cp:revision>47</cp:revision>
  <dcterms:created xsi:type="dcterms:W3CDTF">2010-06-01T12:47:36Z</dcterms:created>
  <dcterms:modified xsi:type="dcterms:W3CDTF">2011-06-21T11:36:21Z</dcterms:modified>
</cp:coreProperties>
</file>