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5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77" r:id="rId8"/>
    <p:sldId id="263" r:id="rId9"/>
    <p:sldId id="265" r:id="rId10"/>
    <p:sldId id="266" r:id="rId11"/>
    <p:sldId id="267" r:id="rId12"/>
    <p:sldId id="278" r:id="rId13"/>
    <p:sldId id="264" r:id="rId14"/>
    <p:sldId id="268" r:id="rId15"/>
    <p:sldId id="270" r:id="rId16"/>
    <p:sldId id="269" r:id="rId17"/>
    <p:sldId id="279" r:id="rId18"/>
    <p:sldId id="271" r:id="rId19"/>
    <p:sldId id="272" r:id="rId20"/>
    <p:sldId id="273" r:id="rId21"/>
    <p:sldId id="274" r:id="rId22"/>
    <p:sldId id="275" r:id="rId23"/>
    <p:sldId id="280" r:id="rId24"/>
    <p:sldId id="276" r:id="rId2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E5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間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EC20E35-A176-4012-BC5E-935CFFF8708E}" styleName="中間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間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淡色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192" autoAdjust="0"/>
  </p:normalViewPr>
  <p:slideViewPr>
    <p:cSldViewPr snapToGrid="0" snapToObjects="1">
      <p:cViewPr varScale="1">
        <p:scale>
          <a:sx n="67" d="100"/>
          <a:sy n="67" d="100"/>
        </p:scale>
        <p:origin x="-680" y="-96"/>
      </p:cViewPr>
      <p:guideLst>
        <p:guide orient="horz" pos="355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F80BD-48A9-BC47-8389-D501CFBD0E5F}" type="datetimeFigureOut">
              <a:rPr lang="ja-JP" altLang="en-US" smtClean="0"/>
              <a:pPr/>
              <a:t>11/05/18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5F211-8658-A242-B46D-3672D235F5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8335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9CB88-5E1A-4FAC-892A-60949ACB1F6F}" type="datetimeFigureOut">
              <a:rPr lang="en-US" altLang="ja-JP" smtClean="0"/>
              <a:pPr/>
              <a:t>11/05/18</a:t>
            </a:fld>
            <a:endParaRPr 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11/05/18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11/05/18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11/05/18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9CB88-5E1A-4FAC-892A-60949ACB1F6F}" type="datetimeFigureOut">
              <a:rPr lang="en-US" altLang="ja-JP" smtClean="0"/>
              <a:pPr/>
              <a:t>11/05/18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11/05/18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11/05/18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11/05/18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11/05/18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11/05/18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つの角を丸めた四角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11/05/18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フリーフォーム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フリーフォーム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132588"/>
            <a:ext cx="8229600" cy="773345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025107"/>
            <a:ext cx="8229600" cy="568049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grpSp>
        <p:nvGrpSpPr>
          <p:cNvPr id="2" name="図形グループ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フリーフォーム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rgbClr val="FE5619"/>
          </a:solidFill>
          <a:effectLst/>
          <a:latin typeface="メイリオ"/>
          <a:ea typeface="メイリオ"/>
          <a:cs typeface="メイリオ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メイリオ"/>
          <a:ea typeface="メイリオ"/>
          <a:cs typeface="メイリオ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メイリオ"/>
          <a:ea typeface="メイリオ"/>
          <a:cs typeface="メイリオ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メイリオ"/>
          <a:ea typeface="メイリオ"/>
          <a:cs typeface="メイリオ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メイリオ"/>
          <a:ea typeface="メイリオ"/>
          <a:cs typeface="メイリオ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メイリオ"/>
          <a:ea typeface="メイリオ"/>
          <a:cs typeface="メイリオ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5406" y="1371600"/>
            <a:ext cx="8199642" cy="18288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コンピュータ基礎</a:t>
            </a:r>
            <a:r>
              <a:rPr lang="en-US" altLang="ja-JP" dirty="0" smtClean="0"/>
              <a:t>(</a:t>
            </a:r>
            <a:r>
              <a:rPr lang="en-US" altLang="ja-JP" dirty="0"/>
              <a:t>5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７章</a:t>
            </a:r>
            <a:r>
              <a:rPr lang="en-US" altLang="ja-JP" dirty="0" smtClean="0"/>
              <a:t> </a:t>
            </a:r>
            <a:r>
              <a:rPr lang="ja-JP" altLang="en-US" dirty="0" smtClean="0"/>
              <a:t>情報の表現と基礎理論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負の数の表現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アイディア</a:t>
            </a:r>
            <a:r>
              <a:rPr lang="en-US" altLang="ja-JP" dirty="0" smtClean="0"/>
              <a:t>3</a:t>
            </a:r>
            <a:r>
              <a:rPr lang="ja-JP" altLang="en-US" dirty="0" smtClean="0"/>
              <a:t>：</a:t>
            </a:r>
            <a:r>
              <a:rPr lang="ja-JP" altLang="en-US" dirty="0" smtClean="0">
                <a:solidFill>
                  <a:srgbClr val="FF0000"/>
                </a:solidFill>
              </a:rPr>
              <a:t>２の補数表現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利点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０の表現が一通りしかない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負の数をそのまま加算すると正しい答えが得られる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3915477" y="2661800"/>
          <a:ext cx="3490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280"/>
                <a:gridCol w="436280"/>
                <a:gridCol w="436280"/>
                <a:gridCol w="436280"/>
                <a:gridCol w="436280"/>
                <a:gridCol w="436280"/>
                <a:gridCol w="436280"/>
                <a:gridCol w="436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角丸四角形吹き出し 5"/>
          <p:cNvSpPr/>
          <p:nvPr/>
        </p:nvSpPr>
        <p:spPr>
          <a:xfrm>
            <a:off x="1555138" y="2786400"/>
            <a:ext cx="1520581" cy="1080000"/>
          </a:xfrm>
          <a:prstGeom prst="wedgeRoundRectCallout">
            <a:avLst>
              <a:gd name="adj1" fmla="val 109849"/>
              <a:gd name="adj2" fmla="val 433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符号ビット</a:t>
            </a:r>
            <a:endParaRPr kumimoji="1" lang="en-US" altLang="ja-JP" dirty="0" smtClean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 algn="ctr"/>
            <a:r>
              <a:rPr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0 </a:t>
            </a:r>
            <a:r>
              <a:rPr lang="ja-JP" altLang="en-US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なら</a:t>
            </a:r>
            <a:r>
              <a:rPr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+</a:t>
            </a:r>
          </a:p>
          <a:p>
            <a:pPr algn="ctr"/>
            <a:r>
              <a:rPr kumimoji="1"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1 </a:t>
            </a:r>
            <a:r>
              <a:rPr kumimoji="1" lang="ja-JP" altLang="en-US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なら</a:t>
            </a:r>
            <a:r>
              <a:rPr kumimoji="1"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-</a:t>
            </a:r>
            <a:endParaRPr kumimoji="1" lang="ja-JP" altLang="en-US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3915477" y="1607720"/>
          <a:ext cx="3490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280"/>
                <a:gridCol w="436280"/>
                <a:gridCol w="436280"/>
                <a:gridCol w="436280"/>
                <a:gridCol w="436280"/>
                <a:gridCol w="436280"/>
                <a:gridCol w="436280"/>
                <a:gridCol w="436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下矢印 9"/>
          <p:cNvSpPr/>
          <p:nvPr/>
        </p:nvSpPr>
        <p:spPr>
          <a:xfrm>
            <a:off x="3915477" y="2090880"/>
            <a:ext cx="3490240" cy="467240"/>
          </a:xfrm>
          <a:prstGeom prst="downArrow">
            <a:avLst>
              <a:gd name="adj1" fmla="val 76494"/>
              <a:gd name="adj2" fmla="val 50000"/>
            </a:avLst>
          </a:prstGeom>
          <a:solidFill>
            <a:srgbClr val="DBE7B6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0</a:t>
            </a:r>
            <a:r>
              <a:rPr kumimoji="1" lang="ja-JP" altLang="en-US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と</a:t>
            </a:r>
            <a:r>
              <a:rPr kumimoji="1"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1</a:t>
            </a:r>
            <a:r>
              <a:rPr kumimoji="1" lang="ja-JP" altLang="en-US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を反転</a:t>
            </a:r>
            <a:endParaRPr kumimoji="1" lang="ja-JP" altLang="en-US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3915477" y="3663700"/>
          <a:ext cx="3490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280"/>
                <a:gridCol w="436280"/>
                <a:gridCol w="436280"/>
                <a:gridCol w="436280"/>
                <a:gridCol w="436280"/>
                <a:gridCol w="436280"/>
                <a:gridCol w="436280"/>
                <a:gridCol w="436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下矢印 10"/>
          <p:cNvSpPr/>
          <p:nvPr/>
        </p:nvSpPr>
        <p:spPr>
          <a:xfrm>
            <a:off x="3915477" y="3092780"/>
            <a:ext cx="3490240" cy="467240"/>
          </a:xfrm>
          <a:prstGeom prst="downArrow">
            <a:avLst>
              <a:gd name="adj1" fmla="val 76494"/>
              <a:gd name="adj2" fmla="val 50000"/>
            </a:avLst>
          </a:prstGeom>
          <a:solidFill>
            <a:srgbClr val="DBE7B6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1</a:t>
            </a:r>
            <a:r>
              <a:rPr kumimoji="1" lang="ja-JP" altLang="en-US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を足す</a:t>
            </a:r>
            <a:endParaRPr kumimoji="1" lang="ja-JP" altLang="en-US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01989" y="4129580"/>
            <a:ext cx="2540060" cy="923330"/>
          </a:xfrm>
          <a:prstGeom prst="rect">
            <a:avLst/>
          </a:prstGeom>
          <a:noFill/>
          <a:ln w="412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もしも繰り上がりのために桁数が増えたら，その桁は単に捨てる！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" name="正方形/長方形 3"/>
          <p:cNvSpPr/>
          <p:nvPr/>
        </p:nvSpPr>
        <p:spPr>
          <a:xfrm rot="20125216">
            <a:off x="5216013" y="383384"/>
            <a:ext cx="1686473" cy="7227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重要</a:t>
            </a:r>
            <a:r>
              <a:rPr kumimoji="1" lang="en-US" altLang="ja-JP" sz="40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!!</a:t>
            </a:r>
            <a:endParaRPr kumimoji="1" lang="ja-JP" altLang="en-US" sz="4000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3" name="メモ 12"/>
          <p:cNvSpPr/>
          <p:nvPr/>
        </p:nvSpPr>
        <p:spPr>
          <a:xfrm>
            <a:off x="3035559" y="1101410"/>
            <a:ext cx="1932834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例題</a:t>
            </a:r>
            <a:r>
              <a:rPr lang="en-US" altLang="ja-JP" dirty="0" smtClean="0"/>
              <a:t>(1)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-21 </a:t>
            </a:r>
            <a:r>
              <a:rPr lang="ja-JP" altLang="en-US" dirty="0" smtClean="0"/>
              <a:t>を，</a:t>
            </a:r>
            <a:r>
              <a:rPr lang="en-US" altLang="ja-JP" dirty="0" smtClean="0"/>
              <a:t>8bit </a:t>
            </a:r>
            <a:r>
              <a:rPr lang="ja-JP" altLang="en-US" dirty="0" smtClean="0"/>
              <a:t>の２の補数で表現せよ．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21 </a:t>
            </a:r>
            <a:r>
              <a:rPr lang="ja-JP" altLang="en-US" dirty="0" smtClean="0"/>
              <a:t>は，２進数で</a:t>
            </a:r>
            <a:r>
              <a:rPr lang="en-US" altLang="ja-JP" dirty="0" smtClean="0"/>
              <a:t> 00010101</a:t>
            </a:r>
            <a:br>
              <a:rPr lang="en-US" altLang="ja-JP" dirty="0" smtClean="0"/>
            </a:br>
            <a:r>
              <a:rPr lang="ja-JP" altLang="en-US" dirty="0" smtClean="0"/>
              <a:t>反転して</a:t>
            </a:r>
            <a:r>
              <a:rPr lang="en-US" altLang="ja-JP" dirty="0" smtClean="0"/>
              <a:t> 11101010</a:t>
            </a:r>
            <a:br>
              <a:rPr lang="en-US" altLang="ja-JP" dirty="0" smtClean="0"/>
            </a:br>
            <a:r>
              <a:rPr lang="en-US" altLang="ja-JP" dirty="0" smtClean="0"/>
              <a:t>1</a:t>
            </a:r>
            <a:r>
              <a:rPr lang="ja-JP" altLang="en-US" dirty="0" smtClean="0"/>
              <a:t>を加えて</a:t>
            </a:r>
            <a:r>
              <a:rPr lang="en-US" altLang="ja-JP" dirty="0" smtClean="0"/>
              <a:t> 11101011  </a:t>
            </a:r>
            <a:r>
              <a:rPr lang="ja-JP" altLang="en-US" dirty="0" smtClean="0"/>
              <a:t>となる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34 - 21 </a:t>
            </a:r>
            <a:r>
              <a:rPr lang="ja-JP" altLang="en-US" dirty="0" smtClean="0"/>
              <a:t>を，２の補数を用いて計算せよ．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34 </a:t>
            </a:r>
            <a:r>
              <a:rPr lang="ja-JP" altLang="en-US" dirty="0" smtClean="0"/>
              <a:t>は，２進数で</a:t>
            </a:r>
            <a:r>
              <a:rPr lang="en-US" altLang="ja-JP" dirty="0" smtClean="0"/>
              <a:t> 00100010</a:t>
            </a:r>
          </a:p>
          <a:p>
            <a:pPr lvl="1"/>
            <a:r>
              <a:rPr lang="ja-JP" altLang="en-US" dirty="0" smtClean="0"/>
              <a:t>これに，上で求めた</a:t>
            </a:r>
            <a:r>
              <a:rPr lang="en-US" altLang="ja-JP" dirty="0" smtClean="0"/>
              <a:t> -21 </a:t>
            </a:r>
            <a:r>
              <a:rPr lang="ja-JP" altLang="en-US" dirty="0" smtClean="0"/>
              <a:t>の２の補数を加える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 	00100010</a:t>
            </a:r>
            <a:br>
              <a:rPr lang="en-US" altLang="ja-JP" dirty="0" smtClean="0"/>
            </a:br>
            <a:r>
              <a:rPr lang="ja-JP" altLang="en-US" dirty="0" smtClean="0"/>
              <a:t>　　</a:t>
            </a:r>
            <a:r>
              <a:rPr lang="en-US" altLang="ja-JP" u="sng" dirty="0" smtClean="0"/>
              <a:t>+	11101011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  100001101 </a:t>
            </a:r>
            <a:r>
              <a:rPr lang="ja-JP" altLang="en-US" dirty="0" smtClean="0"/>
              <a:t>一番上の桁をとって</a:t>
            </a:r>
            <a:r>
              <a:rPr lang="en-US" altLang="ja-JP" dirty="0" smtClean="0"/>
              <a:t> 00001101</a:t>
            </a:r>
          </a:p>
          <a:p>
            <a:pPr lvl="1"/>
            <a:r>
              <a:rPr lang="ja-JP" altLang="en-US" dirty="0" smtClean="0"/>
              <a:t>これは，</a:t>
            </a:r>
            <a:r>
              <a:rPr lang="en-US" altLang="ja-JP" dirty="0" smtClean="0"/>
              <a:t>10</a:t>
            </a:r>
            <a:r>
              <a:rPr lang="ja-JP" altLang="en-US" dirty="0" smtClean="0"/>
              <a:t>進数で</a:t>
            </a:r>
            <a:r>
              <a:rPr lang="ja-JP" altLang="en-US" dirty="0" smtClean="0"/>
              <a:t>は</a:t>
            </a:r>
            <a:r>
              <a:rPr lang="en-US" altLang="ja-JP" smtClean="0"/>
              <a:t> 1</a:t>
            </a:r>
            <a:r>
              <a:rPr lang="en-US" altLang="ja-JP" smtClean="0"/>
              <a:t>3</a:t>
            </a:r>
            <a:r>
              <a:rPr lang="en-US" altLang="ja-JP" smtClean="0"/>
              <a:t> </a:t>
            </a:r>
            <a:r>
              <a:rPr lang="ja-JP" altLang="en-US" dirty="0" smtClean="0"/>
              <a:t>になる．</a:t>
            </a:r>
            <a:endParaRPr lang="en-US" altLang="ja-JP" dirty="0" smtClean="0"/>
          </a:p>
          <a:p>
            <a:pPr lvl="1"/>
            <a:endParaRPr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例題</a:t>
            </a:r>
            <a:r>
              <a:rPr lang="en-US" altLang="ja-JP" dirty="0" smtClean="0"/>
              <a:t>(2)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-113 </a:t>
            </a:r>
            <a:r>
              <a:rPr lang="ja-JP" altLang="en-US" dirty="0" smtClean="0"/>
              <a:t>を，</a:t>
            </a:r>
            <a:r>
              <a:rPr lang="en-US" altLang="ja-JP" dirty="0" smtClean="0"/>
              <a:t>8bit </a:t>
            </a:r>
            <a:r>
              <a:rPr lang="ja-JP" altLang="en-US" dirty="0" smtClean="0"/>
              <a:t>の２の補数で表現せよ．</a:t>
            </a:r>
            <a:endParaRPr lang="en-US" altLang="ja-JP" dirty="0" smtClean="0"/>
          </a:p>
          <a:p>
            <a:pPr marL="393192" lvl="1" indent="0">
              <a:buNone/>
            </a:pPr>
            <a:endParaRPr lang="en-US" altLang="ja-JP" dirty="0" smtClean="0"/>
          </a:p>
          <a:p>
            <a:pPr marL="393192" lvl="1" indent="0">
              <a:buNone/>
            </a:pPr>
            <a:endParaRPr lang="en-US" altLang="ja-JP" dirty="0"/>
          </a:p>
          <a:p>
            <a:pPr marL="393192" lvl="1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57 - 31 </a:t>
            </a:r>
            <a:r>
              <a:rPr lang="ja-JP" altLang="en-US" dirty="0" smtClean="0"/>
              <a:t>を，２の補数を用いて計算せよ．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27105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0</a:t>
            </a:r>
            <a:r>
              <a:rPr lang="ja-JP" altLang="en-US" dirty="0" smtClean="0"/>
              <a:t>の２の補数を計算してみる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０の２の補数を求める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00000000</a:t>
            </a:r>
            <a:br>
              <a:rPr lang="en-US" altLang="ja-JP" dirty="0" smtClean="0"/>
            </a:br>
            <a:r>
              <a:rPr lang="ja-JP" altLang="en-US" dirty="0" smtClean="0"/>
              <a:t>これを反転して</a:t>
            </a:r>
            <a:r>
              <a:rPr lang="en-US" altLang="ja-JP" dirty="0" smtClean="0"/>
              <a:t> 11111111</a:t>
            </a:r>
            <a:br>
              <a:rPr lang="en-US" altLang="ja-JP" dirty="0" smtClean="0"/>
            </a:br>
            <a:r>
              <a:rPr lang="ja-JP" altLang="en-US" dirty="0" smtClean="0"/>
              <a:t>これに</a:t>
            </a:r>
            <a:r>
              <a:rPr lang="en-US" altLang="ja-JP" dirty="0" smtClean="0"/>
              <a:t>1</a:t>
            </a:r>
            <a:r>
              <a:rPr lang="ja-JP" altLang="en-US" dirty="0" smtClean="0"/>
              <a:t>を加えて</a:t>
            </a:r>
            <a:r>
              <a:rPr lang="en-US" altLang="ja-JP" dirty="0" smtClean="0"/>
              <a:t> 100000000</a:t>
            </a:r>
          </a:p>
          <a:p>
            <a:pPr lvl="1"/>
            <a:r>
              <a:rPr lang="ja-JP" altLang="en-US" dirty="0" smtClean="0"/>
              <a:t>最上位桁をすてると</a:t>
            </a:r>
            <a:r>
              <a:rPr lang="en-US" altLang="ja-JP" dirty="0" smtClean="0"/>
              <a:t> 00000000</a:t>
            </a:r>
          </a:p>
          <a:p>
            <a:pPr marL="393192" lvl="1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よって，</a:t>
            </a:r>
            <a:r>
              <a:rPr lang="ja-JP" altLang="en-US" u="sng" dirty="0" smtClean="0"/>
              <a:t>０の表現は１通り</a:t>
            </a:r>
            <a:r>
              <a:rPr lang="ja-JP" altLang="en-US" dirty="0" smtClean="0"/>
              <a:t>しか存在しない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dirty="0" err="1" smtClean="0"/>
              <a:t>n</a:t>
            </a:r>
            <a:r>
              <a:rPr lang="ja-JP" altLang="en-US" dirty="0" smtClean="0"/>
              <a:t>桁の２の補数による値の表現範囲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-2</a:t>
            </a:r>
            <a:r>
              <a:rPr lang="en-US" altLang="ja-JP" baseline="30000" dirty="0" smtClean="0"/>
              <a:t>(n-1)</a:t>
            </a:r>
            <a:r>
              <a:rPr lang="en-US" altLang="ja-JP" dirty="0" smtClean="0"/>
              <a:t> 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 2</a:t>
            </a:r>
            <a:r>
              <a:rPr lang="en-US" altLang="ja-JP" baseline="30000" dirty="0" smtClean="0"/>
              <a:t>(n-1)</a:t>
            </a:r>
            <a:r>
              <a:rPr lang="en-US" altLang="ja-JP" dirty="0" smtClean="0"/>
              <a:t>-1 </a:t>
            </a:r>
            <a:r>
              <a:rPr lang="ja-JP" altLang="en-US" dirty="0" smtClean="0"/>
              <a:t>まで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例：</a:t>
            </a:r>
            <a:r>
              <a:rPr lang="en-US" altLang="ja-JP" dirty="0" smtClean="0"/>
              <a:t>8bit </a:t>
            </a:r>
            <a:r>
              <a:rPr lang="ja-JP" altLang="en-US" dirty="0" smtClean="0"/>
              <a:t>の場合，</a:t>
            </a:r>
            <a:r>
              <a:rPr lang="en-US" altLang="ja-JP" dirty="0" smtClean="0"/>
              <a:t>-128 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 127 </a:t>
            </a:r>
            <a:r>
              <a:rPr lang="ja-JP" altLang="en-US" dirty="0" smtClean="0"/>
              <a:t>まで</a:t>
            </a:r>
            <a:r>
              <a:rPr lang="en-US" altLang="ja-JP" dirty="0" smtClean="0"/>
              <a:t>(256</a:t>
            </a:r>
            <a:r>
              <a:rPr lang="ja-JP" altLang="en-US" dirty="0" smtClean="0"/>
              <a:t>通り）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なぜ引き算ができるのか？</a:t>
            </a:r>
            <a:r>
              <a:rPr lang="en-US" altLang="ja-JP" dirty="0" smtClean="0"/>
              <a:t>(1)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845 - 268 </a:t>
            </a:r>
            <a:r>
              <a:rPr lang="ja-JP" altLang="en-US" dirty="0" smtClean="0"/>
              <a:t>を計算することを考える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繰り下がり計算が面倒！</a:t>
            </a:r>
            <a:r>
              <a:rPr lang="en-US" altLang="ja-JP" dirty="0" smtClean="0"/>
              <a:t>999</a:t>
            </a:r>
            <a:r>
              <a:rPr lang="ja-JP" altLang="en-US" dirty="0" smtClean="0"/>
              <a:t>から引くなら楽なのに！</a:t>
            </a:r>
            <a:endParaRPr lang="en-US" altLang="ja-JP" dirty="0" smtClean="0"/>
          </a:p>
          <a:p>
            <a:r>
              <a:rPr lang="ja-JP" altLang="en-US" dirty="0" smtClean="0"/>
              <a:t>なんとかして</a:t>
            </a:r>
            <a:r>
              <a:rPr lang="en-US" altLang="ja-JP" dirty="0" smtClean="0"/>
              <a:t> 999 </a:t>
            </a:r>
            <a:r>
              <a:rPr lang="ja-JP" altLang="en-US" dirty="0" smtClean="0"/>
              <a:t>を使ってみる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	 845 – 268</a:t>
            </a:r>
            <a:br>
              <a:rPr lang="en-US" altLang="ja-JP" dirty="0" smtClean="0"/>
            </a:br>
            <a:r>
              <a:rPr lang="en-US" altLang="ja-JP" dirty="0" smtClean="0"/>
              <a:t>= 845 + (999 – 268) – 999</a:t>
            </a:r>
            <a:br>
              <a:rPr lang="en-US" altLang="ja-JP" dirty="0" smtClean="0"/>
            </a:br>
            <a:r>
              <a:rPr lang="en-US" altLang="ja-JP" dirty="0" smtClean="0"/>
              <a:t>= 845 + (999 – 268) – 1000 + 1</a:t>
            </a:r>
            <a:br>
              <a:rPr lang="en-US" altLang="ja-JP" dirty="0" smtClean="0"/>
            </a:br>
            <a:r>
              <a:rPr lang="en-US" altLang="ja-JP" dirty="0" smtClean="0"/>
              <a:t>= 845 + (999 – 268 + 1) – 1000</a:t>
            </a:r>
            <a:br>
              <a:rPr lang="en-US" altLang="ja-JP" dirty="0" smtClean="0"/>
            </a:br>
            <a:r>
              <a:rPr lang="ja-JP" altLang="en-US" dirty="0" smtClean="0"/>
              <a:t>とすると計算できる．</a:t>
            </a:r>
            <a:endParaRPr lang="en-US" altLang="ja-JP" dirty="0" smtClean="0"/>
          </a:p>
          <a:p>
            <a:r>
              <a:rPr lang="en-US" altLang="ja-JP" dirty="0" smtClean="0"/>
              <a:t>999 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 268 </a:t>
            </a:r>
            <a:r>
              <a:rPr lang="ja-JP" altLang="en-US" dirty="0" smtClean="0"/>
              <a:t>を計算するのは，各桁の反転に相当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0</a:t>
            </a:r>
            <a:r>
              <a:rPr lang="ja-JP" altLang="en-US" dirty="0" smtClean="0">
                <a:sym typeface="Wingdings"/>
              </a:rPr>
              <a:t></a:t>
            </a:r>
            <a:r>
              <a:rPr lang="en-US" altLang="ja-JP" dirty="0" smtClean="0">
                <a:sym typeface="Wingdings"/>
              </a:rPr>
              <a:t>9, 1</a:t>
            </a:r>
            <a:r>
              <a:rPr lang="ja-JP" altLang="en-US" dirty="0" smtClean="0">
                <a:sym typeface="Wingdings"/>
              </a:rPr>
              <a:t></a:t>
            </a:r>
            <a:r>
              <a:rPr lang="en-US" altLang="ja-JP" dirty="0" smtClean="0">
                <a:sym typeface="Wingdings"/>
              </a:rPr>
              <a:t>8, 2</a:t>
            </a:r>
            <a:r>
              <a:rPr lang="ja-JP" altLang="en-US" dirty="0" smtClean="0">
                <a:sym typeface="Wingdings"/>
              </a:rPr>
              <a:t></a:t>
            </a:r>
            <a:r>
              <a:rPr lang="en-US" altLang="ja-JP" dirty="0" smtClean="0">
                <a:sym typeface="Wingdings"/>
              </a:rPr>
              <a:t>7, 3</a:t>
            </a:r>
            <a:r>
              <a:rPr lang="ja-JP" altLang="en-US" dirty="0" smtClean="0">
                <a:sym typeface="Wingdings"/>
              </a:rPr>
              <a:t></a:t>
            </a:r>
            <a:r>
              <a:rPr lang="en-US" altLang="ja-JP" dirty="0" smtClean="0">
                <a:sym typeface="Wingdings"/>
              </a:rPr>
              <a:t>6, 4</a:t>
            </a:r>
            <a:r>
              <a:rPr lang="ja-JP" altLang="en-US" dirty="0" smtClean="0">
                <a:sym typeface="Wingdings"/>
              </a:rPr>
              <a:t></a:t>
            </a:r>
            <a:r>
              <a:rPr lang="en-US" altLang="ja-JP" dirty="0" smtClean="0">
                <a:sym typeface="Wingdings"/>
              </a:rPr>
              <a:t>5 </a:t>
            </a:r>
            <a:r>
              <a:rPr lang="ja-JP" altLang="en-US" dirty="0" smtClean="0">
                <a:sym typeface="Wingdings"/>
              </a:rPr>
              <a:t>で置換</a:t>
            </a:r>
            <a:endParaRPr lang="en-US" altLang="ja-JP" dirty="0" smtClean="0">
              <a:sym typeface="Wingdings"/>
            </a:endParaRPr>
          </a:p>
          <a:p>
            <a:pPr lvl="1"/>
            <a:r>
              <a:rPr lang="ja-JP" altLang="en-US" dirty="0" smtClean="0"/>
              <a:t>なので，上の括弧内の計算</a:t>
            </a:r>
            <a:r>
              <a:rPr lang="en-US" altLang="ja-JP" dirty="0" smtClean="0"/>
              <a:t>(999-268+1)</a:t>
            </a:r>
            <a:r>
              <a:rPr lang="ja-JP" altLang="en-US" dirty="0" smtClean="0"/>
              <a:t>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各桁を反転して１を足すことに相当する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なぜ引き算ができるのか？</a:t>
            </a:r>
            <a:r>
              <a:rPr lang="en-US" altLang="ja-JP" dirty="0" smtClean="0"/>
              <a:t>(2)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２進数の反転計算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11111111 </a:t>
            </a:r>
            <a:r>
              <a:rPr lang="ja-JP" altLang="en-US" dirty="0" smtClean="0"/>
              <a:t>から引くことと同じ．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２の補数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反転してから１を加えるので，</a:t>
            </a:r>
            <a:r>
              <a:rPr lang="en-US" altLang="ja-JP" dirty="0" smtClean="0"/>
              <a:t>100000000 </a:t>
            </a:r>
            <a:r>
              <a:rPr lang="ja-JP" altLang="en-US" dirty="0" smtClean="0"/>
              <a:t>から引くことに相当する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桁あふれは無視するので，</a:t>
            </a:r>
            <a:r>
              <a:rPr lang="en-US" altLang="ja-JP" dirty="0" smtClean="0"/>
              <a:t>100000000 </a:t>
            </a:r>
            <a:r>
              <a:rPr lang="ja-JP" altLang="en-US" dirty="0" smtClean="0"/>
              <a:t>を足したり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引いたりするのは，何もしないのと同じ．</a:t>
            </a:r>
            <a:endParaRPr lang="en-US" altLang="ja-JP" dirty="0" smtClean="0"/>
          </a:p>
          <a:p>
            <a:pPr marL="393192" lvl="1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つまり，２の補数とは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先に引き算をした値のようなもの．</a:t>
            </a:r>
            <a:endParaRPr lang="en-US" altLang="ja-JP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小数の表現</a:t>
            </a:r>
            <a:r>
              <a:rPr lang="en-US" altLang="ja-JP" dirty="0" smtClean="0"/>
              <a:t>(1)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桁ずらし（シフト演算）について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10</a:t>
            </a:r>
            <a:r>
              <a:rPr lang="ja-JP" altLang="en-US" dirty="0" smtClean="0"/>
              <a:t>進数の</a:t>
            </a:r>
            <a:r>
              <a:rPr lang="en-US" altLang="ja-JP" dirty="0" smtClean="0"/>
              <a:t> 123 </a:t>
            </a:r>
            <a:r>
              <a:rPr lang="ja-JP" altLang="en-US" dirty="0" smtClean="0"/>
              <a:t>を右に１桁ずらすと</a:t>
            </a:r>
            <a:r>
              <a:rPr lang="en-US" altLang="ja-JP" dirty="0" smtClean="0"/>
              <a:t> 12.3 </a:t>
            </a:r>
            <a:r>
              <a:rPr lang="ja-JP" altLang="en-US" dirty="0" smtClean="0"/>
              <a:t>となる．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この値は</a:t>
            </a:r>
            <a:r>
              <a:rPr lang="en-US" altLang="ja-JP" dirty="0" smtClean="0"/>
              <a:t> 123 </a:t>
            </a:r>
            <a:r>
              <a:rPr lang="ja-JP" altLang="en-US" dirty="0" smtClean="0"/>
              <a:t>の</a:t>
            </a:r>
            <a:r>
              <a:rPr lang="en-US" altLang="ja-JP" dirty="0" smtClean="0"/>
              <a:t> 1/10 </a:t>
            </a:r>
            <a:r>
              <a:rPr lang="ja-JP" altLang="en-US" dirty="0" smtClean="0"/>
              <a:t>である．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同様に，２進数の</a:t>
            </a:r>
            <a:r>
              <a:rPr lang="en-US" altLang="ja-JP" dirty="0" smtClean="0"/>
              <a:t> 1101 </a:t>
            </a:r>
            <a:r>
              <a:rPr lang="ja-JP" altLang="en-US" dirty="0" smtClean="0"/>
              <a:t>を右に一桁ずらすと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110.1 </a:t>
            </a:r>
            <a:r>
              <a:rPr lang="ja-JP" altLang="en-US" dirty="0" smtClean="0"/>
              <a:t>となる．これは</a:t>
            </a:r>
            <a:r>
              <a:rPr lang="en-US" altLang="ja-JP" dirty="0" smtClean="0"/>
              <a:t> 1101 (13)</a:t>
            </a:r>
            <a:r>
              <a:rPr lang="en-US" altLang="ja-JP" baseline="-25000" dirty="0" smtClean="0"/>
              <a:t>10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</a:t>
            </a:r>
            <a:r>
              <a:rPr lang="en-US" altLang="ja-JP" dirty="0" smtClean="0"/>
              <a:t> ½ </a:t>
            </a:r>
            <a:r>
              <a:rPr lang="ja-JP" altLang="en-US" dirty="0" smtClean="0"/>
              <a:t>である．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つまり，</a:t>
            </a:r>
            <a:r>
              <a:rPr lang="en-US" altLang="ja-JP" dirty="0" smtClean="0"/>
              <a:t>6.5 </a:t>
            </a:r>
            <a:r>
              <a:rPr lang="ja-JP" altLang="en-US" dirty="0" smtClean="0"/>
              <a:t>である．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これを，</a:t>
            </a:r>
            <a:r>
              <a:rPr lang="ja-JP" altLang="en-US" dirty="0" smtClean="0">
                <a:solidFill>
                  <a:srgbClr val="FF0000"/>
                </a:solidFill>
              </a:rPr>
              <a:t>固定小数点表現</a:t>
            </a:r>
            <a:r>
              <a:rPr lang="ja-JP" altLang="en-US" dirty="0" smtClean="0"/>
              <a:t>と呼ぶ．</a:t>
            </a:r>
            <a:endParaRPr lang="en-US" altLang="ja-JP" dirty="0" smtClean="0"/>
          </a:p>
          <a:p>
            <a:r>
              <a:rPr lang="ja-JP" altLang="en-US" dirty="0" smtClean="0"/>
              <a:t>基数による解釈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110.1 </a:t>
            </a:r>
            <a:r>
              <a:rPr lang="ja-JP" altLang="en-US" dirty="0" smtClean="0"/>
              <a:t>は</a:t>
            </a:r>
            <a:r>
              <a:rPr lang="en-US" altLang="ja-JP" dirty="0" smtClean="0"/>
              <a:t> 1×2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+1×2</a:t>
            </a:r>
            <a:r>
              <a:rPr lang="en-US" altLang="ja-JP" baseline="30000" dirty="0" smtClean="0"/>
              <a:t>1</a:t>
            </a:r>
            <a:r>
              <a:rPr lang="en-US" altLang="ja-JP" dirty="0" smtClean="0"/>
              <a:t>+0×2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+1×2</a:t>
            </a:r>
            <a:r>
              <a:rPr lang="en-US" altLang="ja-JP" baseline="30000" dirty="0" smtClean="0"/>
              <a:t>-1</a:t>
            </a:r>
            <a:r>
              <a:rPr lang="en-US" altLang="ja-JP" dirty="0" smtClean="0"/>
              <a:t> = 6.5</a:t>
            </a:r>
          </a:p>
          <a:p>
            <a:pPr lvl="1"/>
            <a:r>
              <a:rPr lang="ja-JP" altLang="en-US" dirty="0" smtClean="0"/>
              <a:t>小数点以下の各桁の重みは，</a:t>
            </a:r>
            <a:r>
              <a:rPr lang="en-US" altLang="ja-JP" dirty="0" smtClean="0"/>
              <a:t>0.5, 0.25, 0.125, ..</a:t>
            </a:r>
          </a:p>
          <a:p>
            <a:r>
              <a:rPr lang="ja-JP" altLang="en-US" dirty="0" smtClean="0"/>
              <a:t>割り切れない数について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例えば，</a:t>
            </a:r>
            <a:r>
              <a:rPr lang="en-US" altLang="ja-JP" dirty="0" smtClean="0"/>
              <a:t>0.2 </a:t>
            </a:r>
            <a:r>
              <a:rPr lang="ja-JP" altLang="en-US" dirty="0" smtClean="0"/>
              <a:t>は２進数では循環小数になる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0.</a:t>
            </a:r>
            <a:r>
              <a:rPr lang="en-US" altLang="ja-JP" dirty="0" smtClean="0">
                <a:solidFill>
                  <a:srgbClr val="FF0000"/>
                </a:solidFill>
              </a:rPr>
              <a:t>0011</a:t>
            </a:r>
            <a:r>
              <a:rPr lang="en-US" altLang="ja-JP" dirty="0" smtClean="0"/>
              <a:t>0011001100…</a:t>
            </a:r>
          </a:p>
          <a:p>
            <a:pPr lvl="1"/>
            <a:endParaRPr lang="en-US" altLang="ja-JP" dirty="0" smtClean="0"/>
          </a:p>
        </p:txBody>
      </p:sp>
      <p:sp>
        <p:nvSpPr>
          <p:cNvPr id="4" name="メモ 3"/>
          <p:cNvSpPr/>
          <p:nvPr/>
        </p:nvSpPr>
        <p:spPr>
          <a:xfrm>
            <a:off x="2396536" y="3497566"/>
            <a:ext cx="2124541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例題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進数の固定小数，</a:t>
            </a:r>
            <a:r>
              <a:rPr kumimoji="1" lang="en-US" altLang="ja-JP" dirty="0" smtClean="0"/>
              <a:t> 110.011 </a:t>
            </a:r>
            <a:r>
              <a:rPr kumimoji="1" lang="ja-JP" altLang="en-US" dirty="0" smtClean="0"/>
              <a:t>について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10</a:t>
            </a:r>
            <a:r>
              <a:rPr lang="ja-JP" altLang="en-US" dirty="0" smtClean="0"/>
              <a:t>進数で表わせ．</a:t>
            </a:r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進数の小数，</a:t>
            </a:r>
            <a:r>
              <a:rPr kumimoji="1" lang="en-US" altLang="ja-JP" dirty="0" smtClean="0"/>
              <a:t>7.825 </a:t>
            </a:r>
            <a:r>
              <a:rPr kumimoji="1" lang="ja-JP" altLang="en-US" dirty="0" smtClean="0"/>
              <a:t>について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2</a:t>
            </a:r>
            <a:r>
              <a:rPr lang="ja-JP" altLang="en-US" dirty="0" smtClean="0"/>
              <a:t>進数で表せ．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0997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浮動小数点数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非常に大きい数の表現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例：光の速度　</a:t>
            </a:r>
            <a:r>
              <a:rPr lang="en-US" altLang="ja-JP" dirty="0" smtClean="0"/>
              <a:t>3×10</a:t>
            </a:r>
            <a:r>
              <a:rPr lang="en-US" altLang="ja-JP" baseline="30000" dirty="0" smtClean="0"/>
              <a:t>8</a:t>
            </a:r>
            <a:r>
              <a:rPr lang="en-US" altLang="ja-JP" dirty="0" smtClean="0"/>
              <a:t> =300000000 [</a:t>
            </a:r>
            <a:r>
              <a:rPr lang="en-US" altLang="ja-JP" dirty="0" err="1" smtClean="0"/>
              <a:t>m/s</a:t>
            </a:r>
            <a:r>
              <a:rPr lang="en-US" altLang="ja-JP" dirty="0" smtClean="0"/>
              <a:t>]</a:t>
            </a:r>
          </a:p>
          <a:p>
            <a:pPr lvl="1"/>
            <a:r>
              <a:rPr lang="ja-JP" altLang="en-US" dirty="0" smtClean="0"/>
              <a:t>このように，桁をずらす桁数（指数）を使うことで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非常に大きい数や小さな数を表現することが出来る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</a:t>
            </a:r>
            <a:r>
              <a:rPr lang="ja-JP" altLang="en-US" dirty="0" smtClean="0"/>
              <a:t>言語では，</a:t>
            </a:r>
            <a:r>
              <a:rPr lang="en-US" altLang="ja-JP" dirty="0" smtClean="0"/>
              <a:t>float </a:t>
            </a:r>
            <a:r>
              <a:rPr lang="ja-JP" altLang="en-US" dirty="0" smtClean="0"/>
              <a:t>や</a:t>
            </a:r>
            <a:r>
              <a:rPr lang="en-US" altLang="ja-JP" dirty="0" smtClean="0"/>
              <a:t> double </a:t>
            </a:r>
            <a:r>
              <a:rPr lang="ja-JP" altLang="en-US" dirty="0" smtClean="0"/>
              <a:t>で使われている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float :</a:t>
            </a:r>
            <a:r>
              <a:rPr lang="ja-JP" altLang="en-US" dirty="0" smtClean="0"/>
              <a:t>単精度浮動小数点数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double : </a:t>
            </a:r>
            <a:r>
              <a:rPr lang="ja-JP" altLang="en-US" dirty="0" smtClean="0">
                <a:solidFill>
                  <a:srgbClr val="FF0000"/>
                </a:solidFill>
              </a:rPr>
              <a:t>倍精度</a:t>
            </a:r>
            <a:r>
              <a:rPr lang="ja-JP" altLang="en-US" dirty="0" smtClean="0"/>
              <a:t>浮動小数点数</a:t>
            </a:r>
            <a:endParaRPr lang="en-US" altLang="ja-JP" dirty="0" smtClean="0"/>
          </a:p>
          <a:p>
            <a:r>
              <a:rPr lang="ja-JP" altLang="en-US" dirty="0" smtClean="0"/>
              <a:t>２進数では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１桁ずらすと，２倍したことになるので，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a × 2</a:t>
            </a:r>
            <a:r>
              <a:rPr lang="en-US" altLang="ja-JP" baseline="30000" dirty="0" smtClean="0"/>
              <a:t>b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のような表現になる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 </a:t>
            </a:r>
            <a:r>
              <a:rPr lang="ja-JP" altLang="en-US" dirty="0" smtClean="0"/>
              <a:t>を</a:t>
            </a:r>
            <a:r>
              <a:rPr lang="ja-JP" altLang="en-US" dirty="0" smtClean="0">
                <a:solidFill>
                  <a:srgbClr val="FF0000"/>
                </a:solidFill>
              </a:rPr>
              <a:t>仮数部</a:t>
            </a:r>
            <a:r>
              <a:rPr lang="ja-JP" altLang="en-US" dirty="0" smtClean="0"/>
              <a:t>，</a:t>
            </a:r>
            <a:r>
              <a:rPr lang="en-US" altLang="ja-JP" dirty="0" err="1" smtClean="0"/>
              <a:t>b</a:t>
            </a:r>
            <a:r>
              <a:rPr lang="ja-JP" altLang="en-US" dirty="0" smtClean="0"/>
              <a:t>を</a:t>
            </a:r>
            <a:r>
              <a:rPr lang="ja-JP" altLang="en-US" dirty="0" smtClean="0">
                <a:solidFill>
                  <a:srgbClr val="FF0000"/>
                </a:solidFill>
              </a:rPr>
              <a:t>指数部</a:t>
            </a:r>
            <a:r>
              <a:rPr lang="ja-JP" altLang="en-US" dirty="0" smtClean="0"/>
              <a:t>と呼ぶ．</a:t>
            </a:r>
            <a:endParaRPr lang="en-US" altLang="ja-JP" dirty="0" smtClean="0"/>
          </a:p>
          <a:p>
            <a:pPr lvl="1"/>
            <a:endParaRPr lang="ja-JP" altLang="en-US" dirty="0"/>
          </a:p>
        </p:txBody>
      </p:sp>
      <p:sp>
        <p:nvSpPr>
          <p:cNvPr id="4" name="メモ 3"/>
          <p:cNvSpPr/>
          <p:nvPr/>
        </p:nvSpPr>
        <p:spPr>
          <a:xfrm>
            <a:off x="457199" y="246781"/>
            <a:ext cx="3472783" cy="659152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メモ 4"/>
          <p:cNvSpPr/>
          <p:nvPr/>
        </p:nvSpPr>
        <p:spPr>
          <a:xfrm>
            <a:off x="1749528" y="5278710"/>
            <a:ext cx="910399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メモ 5"/>
          <p:cNvSpPr/>
          <p:nvPr/>
        </p:nvSpPr>
        <p:spPr>
          <a:xfrm>
            <a:off x="3474782" y="5278710"/>
            <a:ext cx="910399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浮動小数点数の規格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IEEE754 </a:t>
            </a:r>
            <a:r>
              <a:rPr lang="ja-JP" altLang="en-US" dirty="0" smtClean="0"/>
              <a:t>として規格化されている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lvl="1"/>
            <a:r>
              <a:rPr lang="en-US" altLang="ja-JP" dirty="0" smtClean="0"/>
              <a:t>float :</a:t>
            </a:r>
            <a:r>
              <a:rPr lang="ja-JP" altLang="en-US" dirty="0" smtClean="0"/>
              <a:t>全体で</a:t>
            </a:r>
            <a:r>
              <a:rPr lang="en-US" altLang="ja-JP" dirty="0" smtClean="0"/>
              <a:t>32bit</a:t>
            </a:r>
          </a:p>
          <a:p>
            <a:pPr lvl="2"/>
            <a:r>
              <a:rPr lang="ja-JP" altLang="en-US" dirty="0" smtClean="0">
                <a:solidFill>
                  <a:srgbClr val="FF0000"/>
                </a:solidFill>
              </a:rPr>
              <a:t>符号</a:t>
            </a:r>
            <a:r>
              <a:rPr lang="ja-JP" altLang="en-US" dirty="0" smtClean="0"/>
              <a:t>ビット</a:t>
            </a:r>
            <a:r>
              <a:rPr lang="en-US" altLang="ja-JP" dirty="0" smtClean="0"/>
              <a:t>:1bit, </a:t>
            </a:r>
            <a:r>
              <a:rPr lang="ja-JP" altLang="en-US" dirty="0" smtClean="0">
                <a:solidFill>
                  <a:srgbClr val="FF0000"/>
                </a:solidFill>
              </a:rPr>
              <a:t>指数部</a:t>
            </a:r>
            <a:r>
              <a:rPr lang="en-US" altLang="ja-JP" dirty="0" smtClean="0"/>
              <a:t>:8bit, </a:t>
            </a:r>
            <a:r>
              <a:rPr lang="ja-JP" altLang="en-US" dirty="0" smtClean="0">
                <a:solidFill>
                  <a:srgbClr val="FF0000"/>
                </a:solidFill>
              </a:rPr>
              <a:t>仮数部</a:t>
            </a:r>
            <a:r>
              <a:rPr lang="en-US" altLang="ja-JP" dirty="0" smtClean="0"/>
              <a:t>:23bit </a:t>
            </a:r>
            <a:r>
              <a:rPr lang="ja-JP" altLang="en-US" dirty="0" smtClean="0"/>
              <a:t>の計</a:t>
            </a:r>
            <a:r>
              <a:rPr lang="en-US" altLang="ja-JP" dirty="0" smtClean="0"/>
              <a:t>32bit</a:t>
            </a:r>
          </a:p>
          <a:p>
            <a:pPr lvl="1"/>
            <a:r>
              <a:rPr lang="en-US" altLang="ja-JP" dirty="0" smtClean="0"/>
              <a:t>double : </a:t>
            </a:r>
            <a:r>
              <a:rPr lang="ja-JP" altLang="en-US" dirty="0" smtClean="0"/>
              <a:t>全体で</a:t>
            </a:r>
            <a:r>
              <a:rPr lang="en-US" altLang="ja-JP" dirty="0" smtClean="0"/>
              <a:t>64bit</a:t>
            </a:r>
          </a:p>
          <a:p>
            <a:pPr lvl="2"/>
            <a:r>
              <a:rPr lang="ja-JP" altLang="en-US" dirty="0" smtClean="0"/>
              <a:t>符号ビット</a:t>
            </a:r>
            <a:r>
              <a:rPr lang="en-US" altLang="ja-JP" dirty="0" smtClean="0"/>
              <a:t>:1bit, </a:t>
            </a:r>
            <a:r>
              <a:rPr lang="ja-JP" altLang="en-US" dirty="0" smtClean="0"/>
              <a:t>指数部</a:t>
            </a:r>
            <a:r>
              <a:rPr lang="en-US" altLang="ja-JP" dirty="0" smtClean="0"/>
              <a:t>:11bit, </a:t>
            </a:r>
            <a:r>
              <a:rPr lang="ja-JP" altLang="en-US" dirty="0" smtClean="0"/>
              <a:t>仮数部</a:t>
            </a:r>
            <a:r>
              <a:rPr lang="en-US" altLang="ja-JP" dirty="0" smtClean="0"/>
              <a:t>:52bit </a:t>
            </a:r>
            <a:r>
              <a:rPr lang="ja-JP" altLang="en-US" dirty="0" smtClean="0"/>
              <a:t>の計</a:t>
            </a:r>
            <a:r>
              <a:rPr lang="en-US" altLang="ja-JP" dirty="0" smtClean="0"/>
              <a:t>64bit</a:t>
            </a:r>
          </a:p>
          <a:p>
            <a:r>
              <a:rPr lang="ja-JP" altLang="en-US" dirty="0" smtClean="0"/>
              <a:t>値は，以下の式で計算できる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float : (-1)</a:t>
            </a:r>
            <a:r>
              <a:rPr lang="en-US" altLang="ja-JP" baseline="30000" dirty="0" smtClean="0"/>
              <a:t>s</a:t>
            </a:r>
            <a:r>
              <a:rPr lang="en-US" altLang="ja-JP" dirty="0" smtClean="0"/>
              <a:t> × 2</a:t>
            </a:r>
            <a:r>
              <a:rPr lang="en-US" altLang="ja-JP" baseline="30000" dirty="0" smtClean="0"/>
              <a:t>e-127</a:t>
            </a:r>
            <a:r>
              <a:rPr lang="en-US" altLang="ja-JP" dirty="0" smtClean="0"/>
              <a:t> × (1+m)</a:t>
            </a:r>
          </a:p>
          <a:p>
            <a:pPr lvl="1"/>
            <a:r>
              <a:rPr lang="en-US" altLang="ja-JP" dirty="0" smtClean="0"/>
              <a:t>double : (-1)</a:t>
            </a:r>
            <a:r>
              <a:rPr lang="en-US" altLang="ja-JP" baseline="30000" dirty="0" smtClean="0"/>
              <a:t>s</a:t>
            </a:r>
            <a:r>
              <a:rPr lang="en-US" altLang="ja-JP" dirty="0" smtClean="0"/>
              <a:t> × 2</a:t>
            </a:r>
            <a:r>
              <a:rPr lang="en-US" altLang="ja-JP" baseline="30000" dirty="0" smtClean="0"/>
              <a:t>e-1023</a:t>
            </a:r>
            <a:r>
              <a:rPr lang="en-US" altLang="ja-JP" dirty="0" smtClean="0"/>
              <a:t> × (1+m)</a:t>
            </a:r>
          </a:p>
          <a:p>
            <a:pPr lvl="1"/>
            <a:r>
              <a:rPr lang="en-US" altLang="ja-JP" dirty="0" err="1" smtClean="0"/>
              <a:t>s</a:t>
            </a:r>
            <a:r>
              <a:rPr lang="en-US" altLang="ja-JP" dirty="0" smtClean="0"/>
              <a:t> </a:t>
            </a:r>
            <a:r>
              <a:rPr lang="ja-JP" altLang="en-US" dirty="0" smtClean="0"/>
              <a:t>が</a:t>
            </a:r>
            <a:r>
              <a:rPr lang="en-US" altLang="ja-JP" dirty="0" smtClean="0"/>
              <a:t> 1 </a:t>
            </a:r>
            <a:r>
              <a:rPr lang="ja-JP" altLang="en-US" dirty="0" smtClean="0"/>
              <a:t>なら負の数である．</a:t>
            </a:r>
            <a:endParaRPr lang="en-US" altLang="ja-JP" dirty="0" smtClean="0"/>
          </a:p>
          <a:p>
            <a:r>
              <a:rPr lang="ja-JP" altLang="en-US" dirty="0" smtClean="0"/>
              <a:t>高度な話題：げたばき表現，ケチ表現など．</a:t>
            </a:r>
            <a:endParaRPr lang="en-US" altLang="ja-JP" dirty="0" smtClean="0"/>
          </a:p>
          <a:p>
            <a:pPr lvl="1"/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1670875" y="1771200"/>
          <a:ext cx="6096000" cy="55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166"/>
                <a:gridCol w="1684734"/>
                <a:gridCol w="4069100"/>
              </a:tblGrid>
              <a:tr h="5529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>
                          <a:latin typeface="メイリオ"/>
                          <a:ea typeface="メイリオ"/>
                          <a:cs typeface="メイリオ"/>
                        </a:rPr>
                        <a:t>s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メイリオ"/>
                          <a:ea typeface="メイリオ"/>
                          <a:cs typeface="メイリオ"/>
                        </a:rPr>
                        <a:t>指数部</a:t>
                      </a:r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(</a:t>
                      </a:r>
                      <a:r>
                        <a:rPr kumimoji="1" lang="en-US" altLang="ja-JP" dirty="0" err="1" smtClean="0">
                          <a:latin typeface="メイリオ"/>
                          <a:ea typeface="メイリオ"/>
                          <a:cs typeface="メイリオ"/>
                        </a:rPr>
                        <a:t>e</a:t>
                      </a:r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)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メイリオ"/>
                          <a:ea typeface="メイリオ"/>
                          <a:cs typeface="メイリオ"/>
                        </a:rPr>
                        <a:t>仮数部</a:t>
                      </a:r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(</a:t>
                      </a:r>
                      <a:r>
                        <a:rPr kumimoji="1" lang="en-US" altLang="ja-JP" dirty="0" err="1" smtClean="0">
                          <a:latin typeface="メイリオ"/>
                          <a:ea typeface="メイリオ"/>
                          <a:cs typeface="メイリオ"/>
                        </a:rPr>
                        <a:t>m</a:t>
                      </a:r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)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数の表現（書き方）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「数」と「数の書き方」をわけて考える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「数の書き方」と，「数そのものの性質」は別のもの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例：</a:t>
            </a:r>
            <a:r>
              <a:rPr lang="en-US" altLang="ja-JP" dirty="0" smtClean="0"/>
              <a:t>13 </a:t>
            </a:r>
            <a:r>
              <a:rPr lang="ja-JP" altLang="en-US" dirty="0" smtClean="0"/>
              <a:t>は素数・・・</a:t>
            </a:r>
            <a:r>
              <a:rPr lang="en-US" altLang="ja-JP" dirty="0" smtClean="0"/>
              <a:t>”13”</a:t>
            </a:r>
            <a:r>
              <a:rPr lang="ja-JP" altLang="en-US" dirty="0" smtClean="0"/>
              <a:t>という書き方とは無関係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  <a:p>
            <a:r>
              <a:rPr lang="ja-JP" altLang="en-US" dirty="0" smtClean="0"/>
              <a:t>ここでは書き方（表現方法）について考える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lvl="1">
              <a:buNone/>
            </a:pPr>
            <a:endParaRPr lang="ja-JP" altLang="en-US" dirty="0"/>
          </a:p>
        </p:txBody>
      </p:sp>
      <p:pic>
        <p:nvPicPr>
          <p:cNvPr id="6" name="図 5" descr="AA0263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400" y="3264103"/>
            <a:ext cx="576887" cy="573968"/>
          </a:xfrm>
          <a:prstGeom prst="rect">
            <a:avLst/>
          </a:prstGeom>
        </p:spPr>
      </p:pic>
      <p:pic>
        <p:nvPicPr>
          <p:cNvPr id="7" name="図 6" descr="AA0263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287" y="3568903"/>
            <a:ext cx="576887" cy="573968"/>
          </a:xfrm>
          <a:prstGeom prst="rect">
            <a:avLst/>
          </a:prstGeom>
        </p:spPr>
      </p:pic>
      <p:pic>
        <p:nvPicPr>
          <p:cNvPr id="8" name="図 7" descr="AA0263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369" y="2977119"/>
            <a:ext cx="576887" cy="573968"/>
          </a:xfrm>
          <a:prstGeom prst="rect">
            <a:avLst/>
          </a:prstGeom>
        </p:spPr>
      </p:pic>
      <p:pic>
        <p:nvPicPr>
          <p:cNvPr id="9" name="図 8" descr="AA0263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956" y="4142871"/>
            <a:ext cx="576887" cy="573968"/>
          </a:xfrm>
          <a:prstGeom prst="rect">
            <a:avLst/>
          </a:prstGeom>
        </p:spPr>
      </p:pic>
      <p:pic>
        <p:nvPicPr>
          <p:cNvPr id="10" name="図 9" descr="AA0263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812" y="4046322"/>
            <a:ext cx="576887" cy="57396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724151" y="4599273"/>
            <a:ext cx="527158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300" dirty="0" smtClean="0"/>
              <a:t>５</a:t>
            </a:r>
            <a:endParaRPr kumimoji="1" lang="ja-JP" altLang="en-US" sz="4300" dirty="0"/>
          </a:p>
        </p:txBody>
      </p:sp>
      <p:pic>
        <p:nvPicPr>
          <p:cNvPr id="18" name="図 17" descr="AA0263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604" y="2572021"/>
            <a:ext cx="2531040" cy="2144818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6076491" y="4599273"/>
            <a:ext cx="86964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300" dirty="0" smtClean="0"/>
              <a:t>６７</a:t>
            </a:r>
            <a:endParaRPr kumimoji="1" lang="ja-JP" altLang="en-US" sz="43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10</a:t>
            </a:r>
            <a:r>
              <a:rPr lang="ja-JP" altLang="en-US" dirty="0" smtClean="0"/>
              <a:t>進数の表現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コンピュータは，</a:t>
            </a:r>
            <a:r>
              <a:rPr lang="en-US" altLang="ja-JP" dirty="0" smtClean="0"/>
              <a:t>2</a:t>
            </a:r>
            <a:r>
              <a:rPr lang="ja-JP" altLang="en-US" dirty="0" smtClean="0"/>
              <a:t>進数と</a:t>
            </a:r>
            <a:r>
              <a:rPr lang="en-US" altLang="ja-JP" dirty="0" smtClean="0"/>
              <a:t>10</a:t>
            </a:r>
            <a:r>
              <a:rPr lang="ja-JP" altLang="en-US" dirty="0" smtClean="0"/>
              <a:t>進数を変換している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人に計算結果を見せるため</a:t>
            </a:r>
            <a:r>
              <a:rPr lang="en-US" altLang="ja-JP" dirty="0" smtClean="0"/>
              <a:t>(2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10)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プログラムをコンパイルするとき</a:t>
            </a:r>
            <a:r>
              <a:rPr lang="en-US" altLang="ja-JP" dirty="0" smtClean="0"/>
              <a:t>(10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2)</a:t>
            </a:r>
          </a:p>
          <a:p>
            <a:endParaRPr lang="en-US" altLang="ja-JP" dirty="0" smtClean="0">
              <a:sym typeface="Wingdings"/>
            </a:endParaRPr>
          </a:p>
          <a:p>
            <a:r>
              <a:rPr lang="en-US" altLang="ja-JP" dirty="0" smtClean="0">
                <a:sym typeface="Wingdings"/>
              </a:rPr>
              <a:t>10</a:t>
            </a:r>
            <a:r>
              <a:rPr lang="ja-JP" altLang="en-US" dirty="0" smtClean="0">
                <a:sym typeface="Wingdings"/>
              </a:rPr>
              <a:t>進数も，なんらかの方法で表現する必要がある</a:t>
            </a:r>
            <a:endParaRPr lang="en-US" altLang="ja-JP" dirty="0" smtClean="0">
              <a:sym typeface="Wingdings"/>
            </a:endParaRPr>
          </a:p>
          <a:p>
            <a:endParaRPr lang="en-US" altLang="ja-JP" dirty="0" smtClean="0">
              <a:sym typeface="Wingdings"/>
            </a:endParaRPr>
          </a:p>
          <a:p>
            <a:r>
              <a:rPr lang="en-US" altLang="ja-JP" dirty="0" smtClean="0">
                <a:sym typeface="Wingdings"/>
              </a:rPr>
              <a:t>10</a:t>
            </a:r>
            <a:r>
              <a:rPr lang="ja-JP" altLang="en-US" dirty="0" smtClean="0">
                <a:sym typeface="Wingdings"/>
              </a:rPr>
              <a:t>進数の一桁は，２進数の</a:t>
            </a:r>
            <a:r>
              <a:rPr lang="en-US" altLang="ja-JP" dirty="0" smtClean="0">
                <a:sym typeface="Wingdings"/>
              </a:rPr>
              <a:t>4bit </a:t>
            </a:r>
            <a:r>
              <a:rPr lang="ja-JP" altLang="en-US" dirty="0" smtClean="0">
                <a:sym typeface="Wingdings"/>
              </a:rPr>
              <a:t>で表すことが出来る．</a:t>
            </a:r>
            <a:endParaRPr lang="en-US" altLang="ja-JP" dirty="0" smtClean="0">
              <a:sym typeface="Wingdings"/>
            </a:endParaRPr>
          </a:p>
          <a:p>
            <a:pPr lvl="1"/>
            <a:r>
              <a:rPr lang="ja-JP" altLang="en-US" dirty="0" smtClean="0">
                <a:solidFill>
                  <a:srgbClr val="FF0000"/>
                </a:solidFill>
                <a:sym typeface="Wingdings"/>
              </a:rPr>
              <a:t>パック</a:t>
            </a:r>
            <a:r>
              <a:rPr lang="en-US" altLang="ja-JP" dirty="0" smtClean="0">
                <a:solidFill>
                  <a:srgbClr val="FF0000"/>
                </a:solidFill>
                <a:sym typeface="Wingdings"/>
              </a:rPr>
              <a:t>10</a:t>
            </a:r>
            <a:r>
              <a:rPr lang="ja-JP" altLang="en-US" dirty="0" smtClean="0">
                <a:solidFill>
                  <a:srgbClr val="FF0000"/>
                </a:solidFill>
                <a:sym typeface="Wingdings"/>
              </a:rPr>
              <a:t>進数</a:t>
            </a:r>
            <a:r>
              <a:rPr lang="ja-JP" altLang="en-US" dirty="0" smtClean="0">
                <a:sym typeface="Wingdings"/>
              </a:rPr>
              <a:t>という．</a:t>
            </a:r>
            <a:r>
              <a:rPr lang="en-US" altLang="ja-JP" dirty="0" smtClean="0">
                <a:sym typeface="Wingdings"/>
              </a:rPr>
              <a:t>23 </a:t>
            </a:r>
            <a:r>
              <a:rPr lang="ja-JP" altLang="en-US" dirty="0" smtClean="0">
                <a:sym typeface="Wingdings"/>
              </a:rPr>
              <a:t>なら</a:t>
            </a:r>
            <a:r>
              <a:rPr lang="en-US" altLang="ja-JP" dirty="0" smtClean="0">
                <a:sym typeface="Wingdings"/>
              </a:rPr>
              <a:t> “0010 0011”</a:t>
            </a:r>
          </a:p>
          <a:p>
            <a:pPr lvl="1"/>
            <a:r>
              <a:rPr lang="ja-JP" altLang="en-US" dirty="0" smtClean="0">
                <a:sym typeface="Wingdings"/>
              </a:rPr>
              <a:t>２進数でも，１６進数でもないことに注意！！</a:t>
            </a:r>
            <a:r>
              <a:rPr lang="en-US" altLang="ja-JP" dirty="0" smtClean="0">
                <a:sym typeface="Wingdings"/>
              </a:rPr>
              <a:t> </a:t>
            </a:r>
          </a:p>
          <a:p>
            <a:pPr lvl="1"/>
            <a:endParaRPr lang="en-US" altLang="ja-JP" dirty="0">
              <a:sym typeface="Wingdings"/>
            </a:endParaRPr>
          </a:p>
          <a:p>
            <a:r>
              <a:rPr lang="en-US" altLang="ja-JP" dirty="0" smtClean="0">
                <a:sym typeface="Wingdings"/>
              </a:rPr>
              <a:t>10</a:t>
            </a:r>
            <a:r>
              <a:rPr lang="ja-JP" altLang="en-US" dirty="0" smtClean="0">
                <a:sym typeface="Wingdings"/>
              </a:rPr>
              <a:t>進数の一桁を，</a:t>
            </a:r>
            <a:r>
              <a:rPr lang="en-US" altLang="ja-JP" dirty="0" smtClean="0">
                <a:sym typeface="Wingdings"/>
              </a:rPr>
              <a:t>8bit</a:t>
            </a:r>
            <a:r>
              <a:rPr lang="ja-JP" altLang="en-US" dirty="0" smtClean="0">
                <a:sym typeface="Wingdings"/>
              </a:rPr>
              <a:t>で表すこともある．</a:t>
            </a:r>
            <a:endParaRPr lang="en-US" altLang="ja-JP" dirty="0" smtClean="0">
              <a:sym typeface="Wingdings"/>
            </a:endParaRPr>
          </a:p>
          <a:p>
            <a:pPr lvl="1"/>
            <a:r>
              <a:rPr lang="ja-JP" altLang="en-US" dirty="0" smtClean="0">
                <a:solidFill>
                  <a:srgbClr val="FF0000"/>
                </a:solidFill>
                <a:sym typeface="Wingdings"/>
              </a:rPr>
              <a:t>ゾーン</a:t>
            </a:r>
            <a:r>
              <a:rPr lang="en-US" altLang="ja-JP" dirty="0" smtClean="0">
                <a:solidFill>
                  <a:srgbClr val="FF0000"/>
                </a:solidFill>
                <a:sym typeface="Wingdings"/>
              </a:rPr>
              <a:t>10</a:t>
            </a:r>
            <a:r>
              <a:rPr lang="ja-JP" altLang="en-US" dirty="0" smtClean="0">
                <a:solidFill>
                  <a:srgbClr val="FF0000"/>
                </a:solidFill>
                <a:sym typeface="Wingdings"/>
              </a:rPr>
              <a:t>進数</a:t>
            </a:r>
            <a:r>
              <a:rPr lang="ja-JP" altLang="en-US" dirty="0" smtClean="0">
                <a:sym typeface="Wingdings"/>
              </a:rPr>
              <a:t>という．</a:t>
            </a:r>
            <a:endParaRPr lang="en-US" altLang="ja-JP" dirty="0" smtClean="0">
              <a:sym typeface="Wingdings"/>
            </a:endParaRPr>
          </a:p>
        </p:txBody>
      </p:sp>
      <p:sp>
        <p:nvSpPr>
          <p:cNvPr id="4" name="メモ 3"/>
          <p:cNvSpPr/>
          <p:nvPr/>
        </p:nvSpPr>
        <p:spPr>
          <a:xfrm>
            <a:off x="1174615" y="4336221"/>
            <a:ext cx="1932834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メモ 4"/>
          <p:cNvSpPr/>
          <p:nvPr/>
        </p:nvSpPr>
        <p:spPr>
          <a:xfrm>
            <a:off x="1174615" y="6109377"/>
            <a:ext cx="1932834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文字コード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 smtClean="0"/>
              <a:t>文字を２進数で表すには？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a~z</a:t>
            </a:r>
            <a:r>
              <a:rPr lang="en-US" altLang="ja-JP" dirty="0" smtClean="0"/>
              <a:t> </a:t>
            </a:r>
            <a:r>
              <a:rPr lang="ja-JP" altLang="en-US" dirty="0" smtClean="0"/>
              <a:t>なら</a:t>
            </a:r>
            <a:r>
              <a:rPr lang="en-US" altLang="ja-JP" dirty="0" smtClean="0"/>
              <a:t>26 </a:t>
            </a:r>
            <a:r>
              <a:rPr lang="ja-JP" altLang="en-US" dirty="0" smtClean="0"/>
              <a:t>通り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大文字</a:t>
            </a:r>
            <a:r>
              <a:rPr lang="en-US" altLang="ja-JP" dirty="0" smtClean="0"/>
              <a:t>/</a:t>
            </a:r>
            <a:r>
              <a:rPr lang="ja-JP" altLang="en-US" dirty="0" smtClean="0"/>
              <a:t>小文字に，</a:t>
            </a:r>
            <a:r>
              <a:rPr lang="en-US" altLang="ja-JP" dirty="0" smtClean="0"/>
              <a:t>10</a:t>
            </a:r>
            <a:r>
              <a:rPr lang="ja-JP" altLang="en-US" dirty="0" smtClean="0"/>
              <a:t>個の数字を加えて</a:t>
            </a:r>
            <a:r>
              <a:rPr lang="en-US" altLang="ja-JP" dirty="0" smtClean="0"/>
              <a:t>62 </a:t>
            </a:r>
            <a:r>
              <a:rPr lang="ja-JP" altLang="en-US" dirty="0" smtClean="0"/>
              <a:t>通り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記号</a:t>
            </a:r>
            <a:r>
              <a:rPr lang="en-US" altLang="ja-JP" dirty="0" smtClean="0"/>
              <a:t> ! “ # $ % &amp; ‘ ( ) + - * / = ^ ~ ; : { } &lt; &gt; ?</a:t>
            </a:r>
          </a:p>
          <a:p>
            <a:pPr lvl="1"/>
            <a:r>
              <a:rPr lang="ja-JP" altLang="en-US" dirty="0" smtClean="0"/>
              <a:t>・・を考えると，キリがいい所で</a:t>
            </a:r>
            <a:r>
              <a:rPr lang="en-US" altLang="ja-JP" dirty="0" smtClean="0"/>
              <a:t> 8bit </a:t>
            </a:r>
            <a:r>
              <a:rPr lang="ja-JP" altLang="en-US" dirty="0" smtClean="0"/>
              <a:t>にしよう．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256 </a:t>
            </a:r>
            <a:r>
              <a:rPr lang="ja-JP" altLang="en-US" dirty="0" smtClean="0"/>
              <a:t>種類の文字が使える．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文字１つ１つに，数値を割り当てる．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文字</a:t>
            </a:r>
            <a:r>
              <a:rPr lang="en-US" altLang="ja-JP" dirty="0" smtClean="0"/>
              <a:t>‘0’ </a:t>
            </a:r>
            <a:r>
              <a:rPr lang="ja-JP" altLang="en-US" dirty="0" smtClean="0"/>
              <a:t>には</a:t>
            </a:r>
            <a:r>
              <a:rPr lang="en-US" altLang="ja-JP" dirty="0" smtClean="0"/>
              <a:t> 48, </a:t>
            </a:r>
            <a:r>
              <a:rPr lang="ja-JP" altLang="en-US" dirty="0" smtClean="0"/>
              <a:t>文字</a:t>
            </a:r>
            <a:r>
              <a:rPr lang="en-US" altLang="ja-JP" dirty="0" smtClean="0"/>
              <a:t>‘A’ </a:t>
            </a:r>
            <a:r>
              <a:rPr lang="ja-JP" altLang="en-US" dirty="0" smtClean="0"/>
              <a:t>は</a:t>
            </a:r>
            <a:r>
              <a:rPr lang="en-US" altLang="ja-JP" dirty="0" smtClean="0"/>
              <a:t> 65, </a:t>
            </a:r>
            <a:r>
              <a:rPr lang="ja-JP" altLang="en-US" dirty="0" smtClean="0"/>
              <a:t>というふうに．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0</a:t>
            </a:r>
            <a:r>
              <a:rPr lang="ja-JP" altLang="en-US" dirty="0" smtClean="0"/>
              <a:t>番から</a:t>
            </a:r>
            <a:r>
              <a:rPr lang="en-US" altLang="ja-JP" dirty="0" smtClean="0"/>
              <a:t>31</a:t>
            </a:r>
            <a:r>
              <a:rPr lang="ja-JP" altLang="en-US" dirty="0" smtClean="0"/>
              <a:t>番は特殊な用途に使われている．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改行記号，１文字消去，などなど．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C</a:t>
            </a:r>
            <a:r>
              <a:rPr lang="ja-JP" altLang="en-US" dirty="0" smtClean="0"/>
              <a:t>言語の</a:t>
            </a:r>
            <a:r>
              <a:rPr lang="en-US" altLang="ja-JP" dirty="0" smtClean="0"/>
              <a:t> char </a:t>
            </a:r>
            <a:r>
              <a:rPr lang="ja-JP" altLang="en-US" dirty="0" smtClean="0"/>
              <a:t>型変数は，</a:t>
            </a:r>
            <a:r>
              <a:rPr lang="en-US" altLang="ja-JP" dirty="0" smtClean="0"/>
              <a:t>8bit </a:t>
            </a:r>
            <a:r>
              <a:rPr lang="ja-JP" altLang="en-US" dirty="0" smtClean="0"/>
              <a:t>の変数．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ASCII </a:t>
            </a:r>
            <a:r>
              <a:rPr lang="ja-JP" altLang="en-US" dirty="0" smtClean="0"/>
              <a:t>コード</a:t>
            </a:r>
            <a:r>
              <a:rPr lang="en-US" altLang="ja-JP" dirty="0" smtClean="0"/>
              <a:t>/ JIS</a:t>
            </a:r>
            <a:r>
              <a:rPr lang="ja-JP" altLang="en-US" dirty="0" smtClean="0"/>
              <a:t>コード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227400"/>
            <a:ext cx="4753986" cy="5478200"/>
          </a:xfrm>
        </p:spPr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ASCII</a:t>
            </a:r>
            <a:r>
              <a:rPr lang="ja-JP" altLang="en-US" dirty="0" smtClean="0">
                <a:solidFill>
                  <a:srgbClr val="FF0000"/>
                </a:solidFill>
              </a:rPr>
              <a:t>コード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dirty="0" smtClean="0"/>
              <a:t>7bit </a:t>
            </a:r>
            <a:r>
              <a:rPr lang="ja-JP" altLang="en-US" dirty="0" smtClean="0"/>
              <a:t>にアルファベット・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数字・記号を入れたもの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現在は，ほとんどのコンピュータで使われている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JIS</a:t>
            </a:r>
            <a:r>
              <a:rPr lang="ja-JP" altLang="en-US" dirty="0" smtClean="0">
                <a:solidFill>
                  <a:srgbClr val="FF0000"/>
                </a:solidFill>
              </a:rPr>
              <a:t>コード</a:t>
            </a:r>
            <a:r>
              <a:rPr lang="en-US" altLang="ja-JP" dirty="0" smtClean="0"/>
              <a:t>(JIS X0201)</a:t>
            </a:r>
          </a:p>
          <a:p>
            <a:pPr lvl="1"/>
            <a:r>
              <a:rPr lang="ja-JP" altLang="en-US" dirty="0" smtClean="0"/>
              <a:t>残った半分に</a:t>
            </a:r>
            <a:r>
              <a:rPr lang="ja-JP" altLang="en-US" dirty="0" smtClean="0">
                <a:solidFill>
                  <a:srgbClr val="FF0000"/>
                </a:solidFill>
              </a:rPr>
              <a:t>カタカナ</a:t>
            </a:r>
            <a:r>
              <a:rPr lang="ja-JP" altLang="en-US" dirty="0" smtClean="0"/>
              <a:t>を入れたもの（半角カナ）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濁点も１文字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ひらがな，漢字は表現できない</a:t>
            </a:r>
            <a:endParaRPr lang="en-US" altLang="ja-JP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318" y="1227400"/>
            <a:ext cx="3755538" cy="498123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433424" y="85806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上位</a:t>
            </a:r>
            <a:r>
              <a:rPr kumimoji="1" lang="en-US" altLang="ja-JP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4bit</a:t>
            </a:r>
            <a:endParaRPr kumimoji="1" lang="ja-JP" altLang="en-US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4397478" y="249050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下</a:t>
            </a:r>
            <a:r>
              <a:rPr kumimoji="1" lang="ja-JP" altLang="en-US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位</a:t>
            </a:r>
            <a:r>
              <a:rPr kumimoji="1" lang="en-US" altLang="ja-JP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4bit</a:t>
            </a:r>
            <a:endParaRPr kumimoji="1" lang="ja-JP" altLang="en-US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9" name="右中かっこ 8"/>
          <p:cNvSpPr/>
          <p:nvPr/>
        </p:nvSpPr>
        <p:spPr>
          <a:xfrm rot="5400000">
            <a:off x="6096920" y="5421922"/>
            <a:ext cx="347759" cy="1921189"/>
          </a:xfrm>
          <a:prstGeom prst="rightBrac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41158" y="6488668"/>
            <a:ext cx="152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ASCII</a:t>
            </a:r>
            <a:r>
              <a:rPr kumimoji="1" lang="ja-JP" altLang="en-US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コード</a:t>
            </a:r>
            <a:endParaRPr kumimoji="1" lang="ja-JP" altLang="en-US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1" name="メモ 10"/>
          <p:cNvSpPr/>
          <p:nvPr/>
        </p:nvSpPr>
        <p:spPr>
          <a:xfrm>
            <a:off x="351669" y="1286075"/>
            <a:ext cx="1932834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メモ 11"/>
          <p:cNvSpPr/>
          <p:nvPr/>
        </p:nvSpPr>
        <p:spPr>
          <a:xfrm>
            <a:off x="351669" y="3362744"/>
            <a:ext cx="1469543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例題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次の４文字</a:t>
            </a:r>
            <a:r>
              <a:rPr kumimoji="1" lang="en-US" altLang="ja-JP" dirty="0" smtClean="0"/>
              <a:t> “STAR” </a:t>
            </a:r>
            <a:r>
              <a:rPr kumimoji="1" lang="ja-JP" altLang="en-US" dirty="0" smtClean="0"/>
              <a:t>を，</a:t>
            </a:r>
            <a:r>
              <a:rPr lang="en-US" altLang="ja-JP" dirty="0" smtClean="0"/>
              <a:t>ASCII </a:t>
            </a:r>
            <a:r>
              <a:rPr lang="ja-JP" altLang="en-US" dirty="0" smtClean="0"/>
              <a:t>コードで表わせ．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１６進数では</a:t>
            </a:r>
            <a:r>
              <a:rPr kumimoji="1" lang="en-US" altLang="ja-JP" dirty="0" smtClean="0"/>
              <a:t> </a:t>
            </a:r>
            <a:r>
              <a:rPr kumimoji="1" lang="en-US" altLang="ja-JP" sz="3600" dirty="0" smtClean="0"/>
              <a:t>□□ </a:t>
            </a:r>
            <a:r>
              <a:rPr lang="en-US" altLang="ja-JP" sz="3600" dirty="0"/>
              <a:t>□□ □□ □</a:t>
            </a:r>
            <a:r>
              <a:rPr lang="en-US" altLang="ja-JP" sz="3600" dirty="0" smtClean="0"/>
              <a:t>□</a:t>
            </a:r>
          </a:p>
          <a:p>
            <a:pPr lvl="1"/>
            <a:endParaRPr lang="en-US" altLang="ja-JP" sz="3600" dirty="0"/>
          </a:p>
          <a:p>
            <a:r>
              <a:rPr lang="ja-JP" altLang="en-US" dirty="0"/>
              <a:t>次</a:t>
            </a:r>
            <a:r>
              <a:rPr lang="ja-JP" altLang="en-US" dirty="0" smtClean="0"/>
              <a:t>の</a:t>
            </a:r>
            <a:r>
              <a:rPr lang="en-US" altLang="ja-JP" dirty="0" smtClean="0"/>
              <a:t>16</a:t>
            </a:r>
            <a:r>
              <a:rPr lang="ja-JP" altLang="en-US" dirty="0" smtClean="0"/>
              <a:t>進数は，どのような文字か．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54 6F 77 6E</a:t>
            </a:r>
            <a:endParaRPr lang="en-US" altLang="ja-JP" dirty="0"/>
          </a:p>
          <a:p>
            <a:pPr marL="393192" lvl="1" indent="0">
              <a:buNone/>
            </a:pPr>
            <a:endParaRPr lang="en-US" altLang="ja-JP" dirty="0" smtClean="0"/>
          </a:p>
          <a:p>
            <a:pPr marL="393192" lvl="1" indent="0"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50784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漢字コード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漢字は数千種類も存在する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8bit </a:t>
            </a:r>
            <a:r>
              <a:rPr lang="ja-JP" altLang="en-US" dirty="0" smtClean="0"/>
              <a:t>では表現出来ない・・</a:t>
            </a:r>
            <a:r>
              <a:rPr lang="en-US" altLang="ja-JP" dirty="0" smtClean="0"/>
              <a:t>16bit</a:t>
            </a:r>
            <a:r>
              <a:rPr lang="ja-JP" altLang="en-US" dirty="0" smtClean="0"/>
              <a:t>（２バイト）使う</a:t>
            </a:r>
            <a:endParaRPr lang="en-US" altLang="ja-JP" dirty="0" smtClean="0"/>
          </a:p>
          <a:p>
            <a:r>
              <a:rPr lang="ja-JP" altLang="en-US" dirty="0" smtClean="0"/>
              <a:t>数種類の漢字コードが使われている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JIS</a:t>
            </a:r>
            <a:r>
              <a:rPr lang="ja-JP" altLang="en-US" dirty="0" smtClean="0">
                <a:solidFill>
                  <a:srgbClr val="FF0000"/>
                </a:solidFill>
              </a:rPr>
              <a:t>コード</a:t>
            </a:r>
            <a:r>
              <a:rPr lang="ja-JP" altLang="en-US" dirty="0" smtClean="0"/>
              <a:t>・・通信での標準的な規格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Shift-JIS</a:t>
            </a:r>
            <a:r>
              <a:rPr lang="ja-JP" altLang="en-US" dirty="0" smtClean="0">
                <a:solidFill>
                  <a:srgbClr val="FF0000"/>
                </a:solidFill>
              </a:rPr>
              <a:t>コード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/>
              <a:t>(Windows </a:t>
            </a:r>
            <a:r>
              <a:rPr lang="ja-JP" altLang="en-US" dirty="0" smtClean="0"/>
              <a:t>での標準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EUC</a:t>
            </a:r>
            <a:r>
              <a:rPr lang="ja-JP" altLang="en-US" dirty="0" smtClean="0">
                <a:solidFill>
                  <a:srgbClr val="FF0000"/>
                </a:solidFill>
              </a:rPr>
              <a:t>コード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/>
              <a:t>(UNIX </a:t>
            </a:r>
            <a:r>
              <a:rPr lang="ja-JP" altLang="en-US" dirty="0" smtClean="0"/>
              <a:t>でよく使われてきた</a:t>
            </a:r>
            <a:r>
              <a:rPr lang="en-US" altLang="ja-JP" dirty="0" smtClean="0"/>
              <a:t>)</a:t>
            </a:r>
          </a:p>
          <a:p>
            <a:pPr lvl="1">
              <a:buNone/>
            </a:pPr>
            <a:r>
              <a:rPr lang="ja-JP" altLang="en-US" dirty="0" smtClean="0"/>
              <a:t>コードが違うと，文字化けの原因に．</a:t>
            </a:r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  <a:p>
            <a:r>
              <a:rPr lang="ja-JP" altLang="en-US" dirty="0" smtClean="0"/>
              <a:t>他の言語（韓国，タイ，・・）の文字は？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Unicode</a:t>
            </a:r>
            <a:r>
              <a:rPr lang="en-US" altLang="ja-JP" dirty="0" smtClean="0"/>
              <a:t> </a:t>
            </a:r>
            <a:r>
              <a:rPr lang="ja-JP" altLang="en-US" dirty="0" smtClean="0"/>
              <a:t>が策定され，普及し始めている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多言語の文字を扱うことが出来る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基数法とは？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位取り基数法（基数法）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67 = 6×10</a:t>
            </a:r>
            <a:r>
              <a:rPr lang="en-US" altLang="ja-JP" baseline="30000" dirty="0" smtClean="0"/>
              <a:t>1</a:t>
            </a:r>
            <a:r>
              <a:rPr lang="en-US" altLang="ja-JP" dirty="0" smtClean="0"/>
              <a:t>+7×10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のような数の表現方法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10 </a:t>
            </a:r>
            <a:r>
              <a:rPr lang="ja-JP" altLang="en-US" dirty="0" smtClean="0">
                <a:solidFill>
                  <a:srgbClr val="FF0000"/>
                </a:solidFill>
              </a:rPr>
              <a:t>の部分</a:t>
            </a:r>
            <a:r>
              <a:rPr lang="ja-JP" altLang="en-US" dirty="0" smtClean="0"/>
              <a:t>は</a:t>
            </a:r>
            <a:r>
              <a:rPr lang="en-US" altLang="ja-JP" u="sng" dirty="0" smtClean="0"/>
              <a:t>10</a:t>
            </a:r>
            <a:r>
              <a:rPr lang="ja-JP" altLang="en-US" u="sng" dirty="0" smtClean="0"/>
              <a:t>でなくても良い</a:t>
            </a:r>
            <a:r>
              <a:rPr lang="ja-JP" altLang="en-US" dirty="0" smtClean="0"/>
              <a:t>．これを</a:t>
            </a:r>
            <a:r>
              <a:rPr lang="ja-JP" altLang="en-US" dirty="0" smtClean="0">
                <a:solidFill>
                  <a:srgbClr val="FF0000"/>
                </a:solidFill>
              </a:rPr>
              <a:t>基数</a:t>
            </a:r>
            <a:r>
              <a:rPr lang="ja-JP" altLang="en-US" dirty="0" smtClean="0"/>
              <a:t>という．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基数を２にしたものを二進数と言う．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二進数の１けたを</a:t>
            </a:r>
            <a:r>
              <a:rPr lang="ja-JP" altLang="en-US" dirty="0" smtClean="0">
                <a:solidFill>
                  <a:srgbClr val="FF0000"/>
                </a:solidFill>
              </a:rPr>
              <a:t>ビット</a:t>
            </a:r>
            <a:r>
              <a:rPr lang="ja-JP" altLang="en-US" dirty="0" smtClean="0"/>
              <a:t>，８けたを</a:t>
            </a:r>
            <a:r>
              <a:rPr lang="ja-JP" altLang="en-US" dirty="0" smtClean="0">
                <a:solidFill>
                  <a:srgbClr val="FF0000"/>
                </a:solidFill>
              </a:rPr>
              <a:t>バイト</a:t>
            </a:r>
            <a:r>
              <a:rPr lang="ja-JP" altLang="en-US" dirty="0" smtClean="0"/>
              <a:t>と呼ぶ．</a:t>
            </a:r>
            <a:endParaRPr lang="en-US" altLang="ja-JP" dirty="0" smtClean="0"/>
          </a:p>
          <a:p>
            <a:r>
              <a:rPr lang="ja-JP" altLang="en-US" dirty="0" smtClean="0"/>
              <a:t>基数法の利点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大きな数でも短く表現出来る（文字数が少ない）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ある数字の表現は，</a:t>
            </a:r>
            <a:r>
              <a:rPr lang="ja-JP" altLang="en-US" u="sng" dirty="0" smtClean="0"/>
              <a:t>ただ１通り</a:t>
            </a:r>
            <a:r>
              <a:rPr lang="ja-JP" altLang="en-US" dirty="0" smtClean="0"/>
              <a:t>しかない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42" y="4573964"/>
            <a:ext cx="5994781" cy="175364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907" y="4573964"/>
            <a:ext cx="2778243" cy="1731772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393961" y="6327605"/>
            <a:ext cx="358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日本のそろばん：数の表現が一通り</a:t>
            </a:r>
            <a:endParaRPr kumimoji="1" lang="ja-JP" altLang="en-US" dirty="0"/>
          </a:p>
        </p:txBody>
      </p:sp>
      <p:sp>
        <p:nvSpPr>
          <p:cNvPr id="7" name="メモ 6"/>
          <p:cNvSpPr/>
          <p:nvPr/>
        </p:nvSpPr>
        <p:spPr>
          <a:xfrm>
            <a:off x="6598104" y="1972014"/>
            <a:ext cx="614853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メモ 7"/>
          <p:cNvSpPr/>
          <p:nvPr/>
        </p:nvSpPr>
        <p:spPr>
          <a:xfrm>
            <a:off x="3603322" y="2835274"/>
            <a:ext cx="805927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メモ 8"/>
          <p:cNvSpPr/>
          <p:nvPr/>
        </p:nvSpPr>
        <p:spPr>
          <a:xfrm>
            <a:off x="5723759" y="2835274"/>
            <a:ext cx="805927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基数法の性質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表現出来る数の範囲（基数を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r</a:t>
            </a:r>
            <a:r>
              <a:rPr lang="en-US" altLang="ja-JP" dirty="0" smtClean="0"/>
              <a:t> </a:t>
            </a:r>
            <a:r>
              <a:rPr lang="ja-JP" altLang="en-US" dirty="0" smtClean="0"/>
              <a:t>とする）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n</a:t>
            </a:r>
            <a:r>
              <a:rPr lang="en-US" altLang="ja-JP" dirty="0" smtClean="0"/>
              <a:t> </a:t>
            </a:r>
            <a:r>
              <a:rPr lang="ja-JP" altLang="en-US" dirty="0" smtClean="0"/>
              <a:t>けたの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r</a:t>
            </a:r>
            <a:r>
              <a:rPr lang="en-US" altLang="ja-JP" dirty="0" smtClean="0"/>
              <a:t> </a:t>
            </a:r>
            <a:r>
              <a:rPr lang="ja-JP" altLang="en-US" dirty="0" smtClean="0"/>
              <a:t>進数で表せる数は</a:t>
            </a:r>
            <a:r>
              <a:rPr lang="en-US" altLang="ja-JP" dirty="0" smtClean="0"/>
              <a:t> 0 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 r</a:t>
            </a:r>
            <a:r>
              <a:rPr lang="en-US" altLang="ja-JP" baseline="30000" dirty="0" smtClean="0"/>
              <a:t>n</a:t>
            </a:r>
            <a:r>
              <a:rPr lang="en-US" altLang="ja-JP" dirty="0" smtClean="0"/>
              <a:t>-1 </a:t>
            </a:r>
            <a:r>
              <a:rPr lang="ja-JP" altLang="en-US" dirty="0" smtClean="0"/>
              <a:t>である</a:t>
            </a:r>
            <a:endParaRPr lang="en-US" altLang="ja-JP" dirty="0" smtClean="0"/>
          </a:p>
          <a:p>
            <a:r>
              <a:rPr lang="ja-JP" altLang="en-US" dirty="0" smtClean="0"/>
              <a:t>けたずらし（シフト）</a:t>
            </a:r>
            <a:endParaRPr lang="en-US" altLang="ja-JP" dirty="0" smtClean="0"/>
          </a:p>
          <a:p>
            <a:pPr lvl="1"/>
            <a:r>
              <a:rPr lang="en-US" altLang="ja-JP" dirty="0" err="1" smtClean="0">
                <a:solidFill>
                  <a:srgbClr val="FF0000"/>
                </a:solidFill>
              </a:rPr>
              <a:t>r</a:t>
            </a:r>
            <a:r>
              <a:rPr lang="en-US" altLang="ja-JP" dirty="0" smtClean="0"/>
              <a:t> </a:t>
            </a:r>
            <a:r>
              <a:rPr lang="ja-JP" altLang="en-US" dirty="0" smtClean="0"/>
              <a:t>進数の各けたを</a:t>
            </a:r>
            <a:r>
              <a:rPr lang="ja-JP" altLang="en-US" dirty="0" smtClean="0">
                <a:solidFill>
                  <a:srgbClr val="FF0000"/>
                </a:solidFill>
              </a:rPr>
              <a:t>左に</a:t>
            </a:r>
            <a:r>
              <a:rPr lang="ja-JP" altLang="en-US" dirty="0" smtClean="0"/>
              <a:t>１けたずらすと</a:t>
            </a:r>
            <a:r>
              <a:rPr lang="en-US" altLang="ja-JP" dirty="0" smtClean="0"/>
              <a:t> </a:t>
            </a:r>
            <a:r>
              <a:rPr lang="en-US" altLang="ja-JP" dirty="0" err="1" smtClean="0">
                <a:solidFill>
                  <a:srgbClr val="FF0000"/>
                </a:solidFill>
              </a:rPr>
              <a:t>r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ja-JP" altLang="en-US" dirty="0" smtClean="0">
                <a:solidFill>
                  <a:srgbClr val="FF0000"/>
                </a:solidFill>
              </a:rPr>
              <a:t>倍</a:t>
            </a:r>
            <a:r>
              <a:rPr lang="ja-JP" altLang="en-US" dirty="0" smtClean="0"/>
              <a:t>になる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例：</a:t>
            </a:r>
            <a:r>
              <a:rPr lang="en-US" altLang="ja-JP" dirty="0" smtClean="0"/>
              <a:t>10</a:t>
            </a:r>
            <a:r>
              <a:rPr lang="ja-JP" altLang="en-US" dirty="0" smtClean="0"/>
              <a:t>進数で</a:t>
            </a:r>
            <a:r>
              <a:rPr lang="en-US" altLang="ja-JP" dirty="0" smtClean="0"/>
              <a:t> 123 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1230 </a:t>
            </a:r>
            <a:r>
              <a:rPr lang="ja-JP" altLang="en-US" dirty="0" smtClean="0">
                <a:sym typeface="Wingdings"/>
              </a:rPr>
              <a:t>にすると</a:t>
            </a:r>
            <a:r>
              <a:rPr lang="en-US" altLang="ja-JP" dirty="0" smtClean="0">
                <a:sym typeface="Wingdings"/>
              </a:rPr>
              <a:t>10</a:t>
            </a:r>
            <a:r>
              <a:rPr lang="ja-JP" altLang="en-US" dirty="0" smtClean="0">
                <a:sym typeface="Wingdings"/>
              </a:rPr>
              <a:t>倍</a:t>
            </a:r>
            <a:r>
              <a:rPr lang="en-US" altLang="ja-JP" dirty="0" smtClean="0">
                <a:sym typeface="Wingdings"/>
              </a:rPr>
              <a:t/>
            </a:r>
            <a:br>
              <a:rPr lang="en-US" altLang="ja-JP" dirty="0" smtClean="0">
                <a:sym typeface="Wingdings"/>
              </a:rPr>
            </a:br>
            <a:r>
              <a:rPr lang="ja-JP" altLang="en-US" dirty="0" smtClean="0">
                <a:sym typeface="Wingdings"/>
              </a:rPr>
              <a:t>　同様に，</a:t>
            </a:r>
            <a:r>
              <a:rPr lang="en-US" altLang="ja-JP" dirty="0" smtClean="0">
                <a:sym typeface="Wingdings"/>
              </a:rPr>
              <a:t>2</a:t>
            </a:r>
            <a:r>
              <a:rPr lang="ja-JP" altLang="en-US" dirty="0" smtClean="0">
                <a:sym typeface="Wingdings"/>
              </a:rPr>
              <a:t>進数で</a:t>
            </a:r>
            <a:r>
              <a:rPr lang="en-US" altLang="ja-JP" dirty="0" smtClean="0">
                <a:sym typeface="Wingdings"/>
              </a:rPr>
              <a:t> 101 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1010 </a:t>
            </a:r>
            <a:r>
              <a:rPr lang="ja-JP" altLang="en-US" dirty="0" smtClean="0">
                <a:sym typeface="Wingdings"/>
              </a:rPr>
              <a:t>にすると</a:t>
            </a:r>
            <a:r>
              <a:rPr lang="en-US" altLang="ja-JP" dirty="0" smtClean="0">
                <a:sym typeface="Wingdings"/>
              </a:rPr>
              <a:t>2</a:t>
            </a:r>
            <a:r>
              <a:rPr lang="ja-JP" altLang="en-US" dirty="0" smtClean="0">
                <a:sym typeface="Wingdings"/>
              </a:rPr>
              <a:t>倍</a:t>
            </a:r>
            <a:endParaRPr lang="en-US" altLang="ja-JP" dirty="0" smtClean="0">
              <a:sym typeface="Wingdings"/>
            </a:endParaRPr>
          </a:p>
          <a:p>
            <a:pPr lvl="1"/>
            <a:r>
              <a:rPr lang="en-US" altLang="ja-JP" dirty="0" err="1" smtClean="0">
                <a:solidFill>
                  <a:srgbClr val="FF0000"/>
                </a:solidFill>
                <a:sym typeface="Wingdings"/>
              </a:rPr>
              <a:t>r</a:t>
            </a:r>
            <a:r>
              <a:rPr lang="en-US" altLang="ja-JP" dirty="0" smtClean="0">
                <a:sym typeface="Wingdings"/>
              </a:rPr>
              <a:t> </a:t>
            </a:r>
            <a:r>
              <a:rPr lang="ja-JP" altLang="en-US" dirty="0" smtClean="0">
                <a:sym typeface="Wingdings"/>
              </a:rPr>
              <a:t>進数の各けたを</a:t>
            </a:r>
            <a:r>
              <a:rPr lang="ja-JP" altLang="en-US" dirty="0" smtClean="0">
                <a:solidFill>
                  <a:srgbClr val="FF0000"/>
                </a:solidFill>
                <a:sym typeface="Wingdings"/>
              </a:rPr>
              <a:t>右に</a:t>
            </a:r>
            <a:r>
              <a:rPr lang="en-US" altLang="ja-JP" dirty="0" smtClean="0">
                <a:sym typeface="Wingdings"/>
              </a:rPr>
              <a:t>1</a:t>
            </a:r>
            <a:r>
              <a:rPr lang="ja-JP" altLang="en-US" dirty="0" smtClean="0">
                <a:sym typeface="Wingdings"/>
              </a:rPr>
              <a:t>けたずらすと</a:t>
            </a:r>
            <a:r>
              <a:rPr lang="en-US" altLang="ja-JP" dirty="0" smtClean="0">
                <a:sym typeface="Wingdings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sym typeface="Wingdings"/>
              </a:rPr>
              <a:t>1/r</a:t>
            </a:r>
            <a:r>
              <a:rPr lang="en-US" altLang="ja-JP" dirty="0" smtClean="0">
                <a:sym typeface="Wingdings"/>
              </a:rPr>
              <a:t> </a:t>
            </a:r>
            <a:r>
              <a:rPr lang="ja-JP" altLang="en-US" dirty="0" smtClean="0">
                <a:sym typeface="Wingdings"/>
              </a:rPr>
              <a:t>倍になる</a:t>
            </a:r>
            <a:r>
              <a:rPr lang="en-US" altLang="ja-JP" dirty="0" smtClean="0">
                <a:sym typeface="Wingdings"/>
              </a:rPr>
              <a:t/>
            </a:r>
            <a:br>
              <a:rPr lang="en-US" altLang="ja-JP" dirty="0" smtClean="0">
                <a:sym typeface="Wingdings"/>
              </a:rPr>
            </a:br>
            <a:r>
              <a:rPr lang="ja-JP" altLang="en-US" dirty="0" smtClean="0">
                <a:sym typeface="Wingdings"/>
              </a:rPr>
              <a:t>　</a:t>
            </a:r>
            <a:r>
              <a:rPr lang="ja-JP" altLang="en-US" dirty="0" smtClean="0"/>
              <a:t>例：</a:t>
            </a:r>
            <a:r>
              <a:rPr lang="en-US" altLang="ja-JP" dirty="0" smtClean="0"/>
              <a:t>10</a:t>
            </a:r>
            <a:r>
              <a:rPr lang="ja-JP" altLang="en-US" dirty="0" smtClean="0"/>
              <a:t>進数で</a:t>
            </a:r>
            <a:r>
              <a:rPr lang="en-US" altLang="ja-JP" dirty="0" smtClean="0"/>
              <a:t> 1230 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123 </a:t>
            </a:r>
            <a:r>
              <a:rPr lang="ja-JP" altLang="en-US" dirty="0" smtClean="0">
                <a:sym typeface="Wingdings"/>
              </a:rPr>
              <a:t>にすると</a:t>
            </a:r>
            <a:r>
              <a:rPr lang="en-US" altLang="ja-JP" dirty="0" smtClean="0">
                <a:sym typeface="Wingdings"/>
              </a:rPr>
              <a:t>1/10</a:t>
            </a:r>
            <a:r>
              <a:rPr lang="ja-JP" altLang="en-US" dirty="0" smtClean="0">
                <a:sym typeface="Wingdings"/>
              </a:rPr>
              <a:t>倍</a:t>
            </a:r>
            <a:r>
              <a:rPr lang="en-US" altLang="ja-JP" dirty="0" smtClean="0">
                <a:sym typeface="Wingdings"/>
              </a:rPr>
              <a:t/>
            </a:r>
            <a:br>
              <a:rPr lang="en-US" altLang="ja-JP" dirty="0" smtClean="0">
                <a:sym typeface="Wingdings"/>
              </a:rPr>
            </a:br>
            <a:r>
              <a:rPr lang="ja-JP" altLang="en-US" dirty="0" smtClean="0">
                <a:sym typeface="Wingdings"/>
              </a:rPr>
              <a:t>　同様に，</a:t>
            </a:r>
            <a:r>
              <a:rPr lang="en-US" altLang="ja-JP" dirty="0" smtClean="0">
                <a:sym typeface="Wingdings"/>
              </a:rPr>
              <a:t>2</a:t>
            </a:r>
            <a:r>
              <a:rPr lang="ja-JP" altLang="en-US" dirty="0" smtClean="0">
                <a:sym typeface="Wingdings"/>
              </a:rPr>
              <a:t>進数で</a:t>
            </a:r>
            <a:r>
              <a:rPr lang="en-US" altLang="ja-JP" dirty="0" smtClean="0">
                <a:sym typeface="Wingdings"/>
              </a:rPr>
              <a:t> 1010 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101 </a:t>
            </a:r>
            <a:r>
              <a:rPr lang="ja-JP" altLang="en-US" dirty="0" smtClean="0">
                <a:sym typeface="Wingdings"/>
              </a:rPr>
              <a:t>にすると</a:t>
            </a:r>
            <a:r>
              <a:rPr lang="en-US" altLang="ja-JP" dirty="0" smtClean="0">
                <a:sym typeface="Wingdings"/>
              </a:rPr>
              <a:t>½</a:t>
            </a:r>
            <a:r>
              <a:rPr lang="ja-JP" altLang="en-US" dirty="0" smtClean="0">
                <a:sym typeface="Wingdings"/>
              </a:rPr>
              <a:t>倍</a:t>
            </a:r>
            <a:endParaRPr lang="en-US" altLang="ja-JP" dirty="0" smtClean="0">
              <a:sym typeface="Wingdings"/>
            </a:endParaRPr>
          </a:p>
          <a:p>
            <a:pPr lvl="1"/>
            <a:r>
              <a:rPr lang="ja-JP" altLang="en-US" dirty="0" smtClean="0">
                <a:sym typeface="Wingdings"/>
              </a:rPr>
              <a:t>この性質を使うと，一番下のけたの値を</a:t>
            </a:r>
            <a:r>
              <a:rPr lang="en-US" altLang="ja-JP" dirty="0" smtClean="0">
                <a:sym typeface="Wingdings"/>
              </a:rPr>
              <a:t/>
            </a:r>
            <a:br>
              <a:rPr lang="en-US" altLang="ja-JP" dirty="0" smtClean="0">
                <a:sym typeface="Wingdings"/>
              </a:rPr>
            </a:br>
            <a:r>
              <a:rPr lang="ja-JP" altLang="en-US" dirty="0" smtClean="0">
                <a:sym typeface="Wingdings"/>
              </a:rPr>
              <a:t>調べることが出来る</a:t>
            </a:r>
            <a:r>
              <a:rPr lang="en-US" altLang="ja-JP" dirty="0" smtClean="0">
                <a:sym typeface="Wingdings"/>
              </a:rPr>
              <a:t/>
            </a:r>
            <a:br>
              <a:rPr lang="en-US" altLang="ja-JP" dirty="0" smtClean="0">
                <a:sym typeface="Wingdings"/>
              </a:rPr>
            </a:br>
            <a:r>
              <a:rPr lang="ja-JP" altLang="en-US" dirty="0" smtClean="0">
                <a:sym typeface="Wingdings"/>
              </a:rPr>
              <a:t>　例：</a:t>
            </a:r>
            <a:r>
              <a:rPr lang="en-US" altLang="ja-JP" dirty="0" smtClean="0">
                <a:sym typeface="Wingdings"/>
              </a:rPr>
              <a:t>3456 / 10 = 345</a:t>
            </a:r>
            <a:r>
              <a:rPr lang="ja-JP" altLang="en-US" dirty="0" smtClean="0">
                <a:sym typeface="Wingdings"/>
              </a:rPr>
              <a:t>，余り</a:t>
            </a:r>
            <a:r>
              <a:rPr lang="en-US" altLang="ja-JP" dirty="0" smtClean="0">
                <a:sym typeface="Wingdings"/>
              </a:rPr>
              <a:t> 6 </a:t>
            </a:r>
            <a:r>
              <a:rPr lang="ja-JP" altLang="en-US" dirty="0" smtClean="0">
                <a:sym typeface="Wingdings"/>
              </a:rPr>
              <a:t>となる</a:t>
            </a:r>
            <a:r>
              <a:rPr lang="en-US" altLang="ja-JP" dirty="0" smtClean="0">
                <a:sym typeface="Wingdings"/>
              </a:rPr>
              <a:t/>
            </a:r>
            <a:br>
              <a:rPr lang="en-US" altLang="ja-JP" dirty="0" smtClean="0">
                <a:sym typeface="Wingdings"/>
              </a:rPr>
            </a:br>
            <a:r>
              <a:rPr lang="ja-JP" altLang="en-US" dirty="0" smtClean="0">
                <a:sym typeface="Wingdings"/>
              </a:rPr>
              <a:t>　同様に，</a:t>
            </a:r>
            <a:r>
              <a:rPr lang="en-US" altLang="ja-JP" dirty="0" smtClean="0">
                <a:sym typeface="Wingdings"/>
              </a:rPr>
              <a:t>1101 </a:t>
            </a:r>
            <a:r>
              <a:rPr lang="ja-JP" altLang="en-US" dirty="0" smtClean="0">
                <a:sym typeface="Wingdings"/>
              </a:rPr>
              <a:t>を</a:t>
            </a:r>
            <a:r>
              <a:rPr lang="en-US" altLang="ja-JP" dirty="0" smtClean="0">
                <a:sym typeface="Wingdings"/>
              </a:rPr>
              <a:t> ½ </a:t>
            </a:r>
            <a:r>
              <a:rPr lang="ja-JP" altLang="en-US" dirty="0" smtClean="0">
                <a:sym typeface="Wingdings"/>
              </a:rPr>
              <a:t>倍すると，</a:t>
            </a:r>
            <a:r>
              <a:rPr lang="en-US" altLang="ja-JP" dirty="0" smtClean="0">
                <a:sym typeface="Wingdings"/>
              </a:rPr>
              <a:t>110  </a:t>
            </a:r>
            <a:r>
              <a:rPr lang="ja-JP" altLang="en-US" dirty="0" smtClean="0">
                <a:sym typeface="Wingdings"/>
              </a:rPr>
              <a:t>余り</a:t>
            </a:r>
            <a:r>
              <a:rPr lang="en-US" altLang="ja-JP" dirty="0" smtClean="0">
                <a:sym typeface="Wingdings"/>
              </a:rPr>
              <a:t> 1</a:t>
            </a:r>
          </a:p>
          <a:p>
            <a:pPr lvl="1"/>
            <a:endParaRPr lang="en-US" altLang="ja-JP" dirty="0" smtClean="0">
              <a:sym typeface="Wingding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基数変換の方法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２進数を</a:t>
            </a:r>
            <a:r>
              <a:rPr lang="en-US" altLang="ja-JP" dirty="0" smtClean="0"/>
              <a:t>10</a:t>
            </a:r>
            <a:r>
              <a:rPr lang="ja-JP" altLang="en-US" dirty="0" smtClean="0"/>
              <a:t>進数に変換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例：</a:t>
            </a:r>
            <a:r>
              <a:rPr lang="en-US" altLang="ja-JP" dirty="0" smtClean="0"/>
              <a:t>1101 = 1×2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+1×2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+0×2</a:t>
            </a:r>
            <a:r>
              <a:rPr lang="en-US" altLang="ja-JP" baseline="30000" dirty="0" smtClean="0"/>
              <a:t>1</a:t>
            </a:r>
            <a:r>
              <a:rPr lang="en-US" altLang="ja-JP" dirty="0" smtClean="0"/>
              <a:t>+1×2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= 13</a:t>
            </a:r>
          </a:p>
          <a:p>
            <a:r>
              <a:rPr lang="en-US" altLang="ja-JP" dirty="0" smtClean="0"/>
              <a:t>10</a:t>
            </a:r>
            <a:r>
              <a:rPr lang="ja-JP" altLang="en-US" dirty="0" smtClean="0"/>
              <a:t>進数を</a:t>
            </a:r>
            <a:r>
              <a:rPr lang="en-US" altLang="ja-JP" dirty="0" smtClean="0"/>
              <a:t>2</a:t>
            </a:r>
            <a:r>
              <a:rPr lang="ja-JP" altLang="en-US" dirty="0" smtClean="0"/>
              <a:t>進数に変換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2</a:t>
            </a:r>
            <a:r>
              <a:rPr lang="ja-JP" altLang="en-US" dirty="0" smtClean="0"/>
              <a:t>で割った余りを調べ，下の桁から順に並べる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13 / 2 = 6 </a:t>
            </a:r>
            <a:r>
              <a:rPr lang="ja-JP" altLang="en-US" dirty="0" smtClean="0"/>
              <a:t>余り</a:t>
            </a:r>
            <a:r>
              <a:rPr lang="en-US" altLang="ja-JP" dirty="0" smtClean="0"/>
              <a:t> 1</a:t>
            </a:r>
            <a:br>
              <a:rPr lang="en-US" altLang="ja-JP" dirty="0" smtClean="0"/>
            </a:br>
            <a:r>
              <a:rPr lang="en-US" altLang="ja-JP" dirty="0" smtClean="0"/>
              <a:t>6   / 2 = 3 </a:t>
            </a:r>
            <a:r>
              <a:rPr lang="ja-JP" altLang="en-US" dirty="0" smtClean="0"/>
              <a:t>余り</a:t>
            </a:r>
            <a:r>
              <a:rPr lang="en-US" altLang="ja-JP" dirty="0" smtClean="0"/>
              <a:t> 0</a:t>
            </a:r>
            <a:br>
              <a:rPr lang="en-US" altLang="ja-JP" dirty="0" smtClean="0"/>
            </a:br>
            <a:r>
              <a:rPr lang="en-US" altLang="ja-JP" dirty="0" smtClean="0"/>
              <a:t>3   / 2 = 1 </a:t>
            </a:r>
            <a:r>
              <a:rPr lang="ja-JP" altLang="en-US" dirty="0" smtClean="0"/>
              <a:t>余り</a:t>
            </a:r>
            <a:r>
              <a:rPr lang="en-US" altLang="ja-JP" dirty="0" smtClean="0"/>
              <a:t> 1</a:t>
            </a:r>
            <a:br>
              <a:rPr lang="en-US" altLang="ja-JP" dirty="0" smtClean="0"/>
            </a:br>
            <a:r>
              <a:rPr lang="en-US" altLang="ja-JP" dirty="0" smtClean="0"/>
              <a:t>1   / 2 = 0 </a:t>
            </a:r>
            <a:r>
              <a:rPr lang="ja-JP" altLang="en-US" dirty="0" smtClean="0"/>
              <a:t>余り</a:t>
            </a:r>
            <a:r>
              <a:rPr lang="en-US" altLang="ja-JP" dirty="0" smtClean="0"/>
              <a:t> 1</a:t>
            </a:r>
            <a:br>
              <a:rPr lang="en-US" altLang="ja-JP" dirty="0" smtClean="0"/>
            </a:br>
            <a:r>
              <a:rPr lang="ja-JP" altLang="en-US" dirty="0" smtClean="0"/>
              <a:t>　となるので，</a:t>
            </a:r>
            <a:r>
              <a:rPr lang="en-US" altLang="ja-JP" dirty="0" smtClean="0"/>
              <a:t>13 </a:t>
            </a:r>
            <a:r>
              <a:rPr lang="ja-JP" altLang="en-US" dirty="0" smtClean="0"/>
              <a:t>は二進数では</a:t>
            </a:r>
            <a:r>
              <a:rPr lang="en-US" altLang="ja-JP" dirty="0" smtClean="0"/>
              <a:t> 1101 </a:t>
            </a:r>
            <a:r>
              <a:rPr lang="ja-JP" altLang="en-US" dirty="0" smtClean="0"/>
              <a:t>になる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これは，前のスライドの「２進数を右に１けたシフトすると</a:t>
            </a:r>
            <a:r>
              <a:rPr lang="en-US" altLang="ja-JP" dirty="0" smtClean="0"/>
              <a:t> ½ </a:t>
            </a:r>
            <a:r>
              <a:rPr lang="ja-JP" altLang="en-US" dirty="0" smtClean="0"/>
              <a:t>になる」という性質を使っている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</a:t>
            </a:r>
            <a:r>
              <a:rPr lang="en-US" altLang="ja-JP" dirty="0" smtClean="0"/>
              <a:t>1101(13) </a:t>
            </a:r>
            <a:r>
              <a:rPr lang="ja-JP" altLang="en-US" dirty="0" smtClean="0"/>
              <a:t>を</a:t>
            </a:r>
            <a:r>
              <a:rPr lang="en-US" altLang="ja-JP" dirty="0" smtClean="0"/>
              <a:t> 2 </a:t>
            </a:r>
            <a:r>
              <a:rPr lang="ja-JP" altLang="en-US" dirty="0" smtClean="0"/>
              <a:t>で割ると</a:t>
            </a:r>
            <a:r>
              <a:rPr lang="en-US" altLang="ja-JP" dirty="0" smtClean="0"/>
              <a:t> 110(6) , </a:t>
            </a:r>
            <a:r>
              <a:rPr lang="ja-JP" altLang="en-US" dirty="0" smtClean="0"/>
              <a:t>余り</a:t>
            </a:r>
            <a:r>
              <a:rPr lang="en-US" altLang="ja-JP" dirty="0" smtClean="0"/>
              <a:t> 1 </a:t>
            </a:r>
            <a:r>
              <a:rPr lang="ja-JP" altLang="en-US" dirty="0" smtClean="0"/>
              <a:t>になる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16</a:t>
            </a:r>
            <a:r>
              <a:rPr lang="ja-JP" altLang="en-US" dirty="0" smtClean="0"/>
              <a:t>進数と</a:t>
            </a:r>
            <a:r>
              <a:rPr lang="en-US" altLang="ja-JP" dirty="0" smtClean="0"/>
              <a:t>8</a:t>
            </a:r>
            <a:r>
              <a:rPr lang="ja-JP" altLang="en-US" dirty="0" smtClean="0"/>
              <a:t>進数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10</a:t>
            </a:r>
            <a:r>
              <a:rPr lang="ja-JP" altLang="en-US" dirty="0" smtClean="0"/>
              <a:t>進数と</a:t>
            </a:r>
            <a:r>
              <a:rPr lang="en-US" altLang="ja-JP" dirty="0" smtClean="0"/>
              <a:t>2</a:t>
            </a:r>
            <a:r>
              <a:rPr lang="ja-JP" altLang="en-US" dirty="0" smtClean="0"/>
              <a:t>進数の間の変換は，</a:t>
            </a:r>
            <a:r>
              <a:rPr lang="ja-JP" altLang="en-US" u="sng" dirty="0" smtClean="0"/>
              <a:t>面倒くさい</a:t>
            </a:r>
            <a:endParaRPr lang="en-US" altLang="ja-JP" u="sng" dirty="0" smtClean="0"/>
          </a:p>
          <a:p>
            <a:pPr lvl="1"/>
            <a:r>
              <a:rPr lang="ja-JP" altLang="en-US" dirty="0" smtClean="0"/>
              <a:t>でも，</a:t>
            </a:r>
            <a:r>
              <a:rPr lang="en-US" altLang="ja-JP" dirty="0" smtClean="0"/>
              <a:t>2</a:t>
            </a:r>
            <a:r>
              <a:rPr lang="ja-JP" altLang="en-US" dirty="0" smtClean="0"/>
              <a:t>進数での表記は，長すぎる</a:t>
            </a:r>
            <a:endParaRPr lang="en-US" altLang="ja-JP" dirty="0" smtClean="0"/>
          </a:p>
          <a:p>
            <a:pPr lvl="1">
              <a:buNone/>
            </a:pP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</a:t>
            </a:r>
            <a:r>
              <a:rPr lang="en-US" altLang="ja-JP" dirty="0" smtClean="0"/>
              <a:t>2</a:t>
            </a:r>
            <a:r>
              <a:rPr lang="ja-JP" altLang="en-US" dirty="0" smtClean="0"/>
              <a:t>進数を短く表現出来ないか？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2</a:t>
            </a:r>
            <a:r>
              <a:rPr lang="ja-JP" altLang="en-US" dirty="0" smtClean="0">
                <a:solidFill>
                  <a:srgbClr val="FF0000"/>
                </a:solidFill>
              </a:rPr>
              <a:t>進数を４桁ずつ区切って表示する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/>
              <a:t>例：</a:t>
            </a:r>
            <a:r>
              <a:rPr lang="en-US" altLang="ja-JP" dirty="0" smtClean="0"/>
              <a:t>10110111 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1011 </a:t>
            </a:r>
            <a:r>
              <a:rPr lang="ja-JP" altLang="en-US" dirty="0" smtClean="0">
                <a:sym typeface="Wingdings"/>
              </a:rPr>
              <a:t>と</a:t>
            </a:r>
            <a:r>
              <a:rPr lang="en-US" altLang="ja-JP" dirty="0" smtClean="0">
                <a:sym typeface="Wingdings"/>
              </a:rPr>
              <a:t> 0111 </a:t>
            </a:r>
            <a:r>
              <a:rPr lang="ja-JP" altLang="en-US" dirty="0" smtClean="0">
                <a:sym typeface="Wingdings"/>
              </a:rPr>
              <a:t>に分け，</a:t>
            </a:r>
            <a:r>
              <a:rPr lang="en-US" altLang="ja-JP" dirty="0" smtClean="0">
                <a:sym typeface="Wingdings"/>
              </a:rPr>
              <a:t/>
            </a:r>
            <a:br>
              <a:rPr lang="en-US" altLang="ja-JP" dirty="0" smtClean="0">
                <a:sym typeface="Wingdings"/>
              </a:rPr>
            </a:br>
            <a:r>
              <a:rPr lang="ja-JP" altLang="en-US" dirty="0" smtClean="0">
                <a:sym typeface="Wingdings"/>
              </a:rPr>
              <a:t>それぞれに記号を割り当てて表示しよう！</a:t>
            </a:r>
            <a:endParaRPr lang="en-US" altLang="ja-JP" dirty="0" smtClean="0">
              <a:sym typeface="Wingdings"/>
            </a:endParaRPr>
          </a:p>
          <a:p>
            <a:pPr lvl="1"/>
            <a:r>
              <a:rPr lang="ja-JP" altLang="en-US" dirty="0" smtClean="0">
                <a:sym typeface="Wingdings"/>
              </a:rPr>
              <a:t>４桁の２進数は</a:t>
            </a:r>
            <a:r>
              <a:rPr lang="en-US" altLang="ja-JP" dirty="0" smtClean="0">
                <a:sym typeface="Wingdings"/>
              </a:rPr>
              <a:t> 0~15 </a:t>
            </a:r>
            <a:r>
              <a:rPr lang="ja-JP" altLang="en-US" dirty="0" smtClean="0">
                <a:sym typeface="Wingdings"/>
              </a:rPr>
              <a:t>の</a:t>
            </a:r>
            <a:r>
              <a:rPr lang="en-US" altLang="ja-JP" dirty="0" smtClean="0">
                <a:sym typeface="Wingdings"/>
              </a:rPr>
              <a:t> 16 </a:t>
            </a:r>
            <a:r>
              <a:rPr lang="ja-JP" altLang="en-US" dirty="0" smtClean="0">
                <a:sym typeface="Wingdings"/>
              </a:rPr>
              <a:t>通りなので，</a:t>
            </a:r>
            <a:r>
              <a:rPr lang="en-US" altLang="ja-JP" dirty="0" smtClean="0">
                <a:sym typeface="Wingdings"/>
              </a:rPr>
              <a:t/>
            </a:r>
            <a:br>
              <a:rPr lang="en-US" altLang="ja-JP" dirty="0" smtClean="0">
                <a:sym typeface="Wingdings"/>
              </a:rPr>
            </a:br>
            <a:r>
              <a:rPr lang="ja-JP" altLang="en-US" dirty="0" smtClean="0">
                <a:sym typeface="Wingdings"/>
              </a:rPr>
              <a:t>数字（</a:t>
            </a:r>
            <a:r>
              <a:rPr lang="en-US" altLang="ja-JP" dirty="0" smtClean="0">
                <a:sym typeface="Wingdings"/>
              </a:rPr>
              <a:t>0〜9) </a:t>
            </a:r>
            <a:r>
              <a:rPr lang="ja-JP" altLang="en-US" dirty="0" smtClean="0">
                <a:sym typeface="Wingdings"/>
              </a:rPr>
              <a:t>では足りない</a:t>
            </a:r>
            <a:r>
              <a:rPr lang="en-US" altLang="ja-JP" dirty="0" smtClean="0">
                <a:sym typeface="Wingdings"/>
              </a:rPr>
              <a:t/>
            </a:r>
            <a:br>
              <a:rPr lang="en-US" altLang="ja-JP" dirty="0" smtClean="0">
                <a:sym typeface="Wingdings"/>
              </a:rPr>
            </a:b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sym typeface="Wingdings"/>
              </a:rPr>
              <a:t>A~F</a:t>
            </a:r>
            <a:r>
              <a:rPr lang="en-US" altLang="ja-JP" dirty="0" smtClean="0">
                <a:sym typeface="Wingdings"/>
              </a:rPr>
              <a:t> </a:t>
            </a:r>
            <a:r>
              <a:rPr lang="ja-JP" altLang="en-US" dirty="0" smtClean="0">
                <a:sym typeface="Wingdings"/>
              </a:rPr>
              <a:t>を</a:t>
            </a:r>
            <a:r>
              <a:rPr lang="en-US" altLang="ja-JP" dirty="0" smtClean="0">
                <a:sym typeface="Wingdings"/>
              </a:rPr>
              <a:t> 1010 (10)</a:t>
            </a:r>
            <a:r>
              <a:rPr lang="en-US" altLang="ja-JP" baseline="-25000" dirty="0" smtClean="0">
                <a:sym typeface="Wingdings"/>
              </a:rPr>
              <a:t>10</a:t>
            </a:r>
            <a:r>
              <a:rPr lang="en-US" altLang="ja-JP" dirty="0" smtClean="0">
                <a:sym typeface="Wingdings"/>
              </a:rPr>
              <a:t> 〜 1111 (15)</a:t>
            </a:r>
            <a:r>
              <a:rPr lang="en-US" altLang="ja-JP" baseline="-25000" dirty="0" smtClean="0">
                <a:sym typeface="Wingdings"/>
              </a:rPr>
              <a:t> 10</a:t>
            </a:r>
            <a:r>
              <a:rPr lang="en-US" altLang="ja-JP" dirty="0" smtClean="0">
                <a:sym typeface="Wingdings"/>
              </a:rPr>
              <a:t> </a:t>
            </a:r>
            <a:r>
              <a:rPr lang="ja-JP" altLang="en-US" dirty="0" smtClean="0">
                <a:sym typeface="Wingdings"/>
              </a:rPr>
              <a:t>に割り当て．</a:t>
            </a:r>
            <a:r>
              <a:rPr lang="en-US" altLang="ja-JP" dirty="0" smtClean="0">
                <a:sym typeface="Wingdings"/>
              </a:rPr>
              <a:t/>
            </a:r>
            <a:br>
              <a:rPr lang="en-US" altLang="ja-JP" dirty="0" smtClean="0">
                <a:sym typeface="Wingdings"/>
              </a:rPr>
            </a:br>
            <a:r>
              <a:rPr lang="ja-JP" altLang="en-US" dirty="0" smtClean="0">
                <a:sym typeface="Wingdings"/>
              </a:rPr>
              <a:t>　</a:t>
            </a:r>
            <a:r>
              <a:rPr lang="en-US" altLang="ja-JP" dirty="0" smtClean="0">
                <a:sym typeface="Wingdings"/>
              </a:rPr>
              <a:t>10110111 </a:t>
            </a:r>
            <a:r>
              <a:rPr lang="ja-JP" altLang="en-US" dirty="0" smtClean="0">
                <a:sym typeface="Wingdings"/>
              </a:rPr>
              <a:t>は</a:t>
            </a:r>
            <a:r>
              <a:rPr lang="en-US" altLang="ja-JP" dirty="0" smtClean="0">
                <a:sym typeface="Wingdings"/>
              </a:rPr>
              <a:t> B7 </a:t>
            </a:r>
            <a:r>
              <a:rPr lang="ja-JP" altLang="en-US" dirty="0" smtClean="0">
                <a:sym typeface="Wingdings"/>
              </a:rPr>
              <a:t>と表現出来る</a:t>
            </a:r>
            <a:endParaRPr lang="en-US" altLang="ja-JP" dirty="0" smtClean="0">
              <a:sym typeface="Wingdings"/>
            </a:endParaRPr>
          </a:p>
          <a:p>
            <a:r>
              <a:rPr lang="ja-JP" altLang="en-US" dirty="0" smtClean="0">
                <a:sym typeface="Wingdings"/>
              </a:rPr>
              <a:t>これは，１６進数である．</a:t>
            </a:r>
            <a:endParaRPr lang="en-US" altLang="ja-JP" dirty="0" smtClean="0">
              <a:sym typeface="Wingdings"/>
            </a:endParaRPr>
          </a:p>
          <a:p>
            <a:pPr lvl="1"/>
            <a:r>
              <a:rPr lang="ja-JP" altLang="en-US" dirty="0" smtClean="0">
                <a:sym typeface="Wingdings"/>
              </a:rPr>
              <a:t>２進数を４桁ずつ区切っているので，</a:t>
            </a:r>
            <a:r>
              <a:rPr lang="en-US" altLang="ja-JP" dirty="0" smtClean="0">
                <a:sym typeface="Wingdings"/>
              </a:rPr>
              <a:t>2</a:t>
            </a:r>
            <a:r>
              <a:rPr lang="en-US" altLang="ja-JP" baseline="30000" dirty="0" smtClean="0">
                <a:sym typeface="Wingdings"/>
              </a:rPr>
              <a:t>4</a:t>
            </a:r>
            <a:r>
              <a:rPr lang="en-US" altLang="ja-JP" dirty="0" smtClean="0">
                <a:sym typeface="Wingdings"/>
              </a:rPr>
              <a:t> = 16</a:t>
            </a:r>
          </a:p>
          <a:p>
            <a:pPr lvl="1"/>
            <a:r>
              <a:rPr lang="en-US" altLang="ja-JP" dirty="0" smtClean="0">
                <a:sym typeface="Wingdings"/>
              </a:rPr>
              <a:t>B7 = B(11)×16</a:t>
            </a:r>
            <a:r>
              <a:rPr lang="en-US" altLang="ja-JP" baseline="30000" dirty="0" smtClean="0">
                <a:sym typeface="Wingdings"/>
              </a:rPr>
              <a:t>1</a:t>
            </a:r>
            <a:r>
              <a:rPr lang="en-US" altLang="ja-JP" dirty="0" smtClean="0">
                <a:sym typeface="Wingdings"/>
              </a:rPr>
              <a:t>+7×16</a:t>
            </a:r>
            <a:r>
              <a:rPr lang="en-US" altLang="ja-JP" baseline="30000" dirty="0" smtClean="0">
                <a:sym typeface="Wingdings"/>
              </a:rPr>
              <a:t>0</a:t>
            </a:r>
            <a:r>
              <a:rPr lang="en-US" altLang="ja-JP" dirty="0" smtClean="0">
                <a:sym typeface="Wingdings"/>
              </a:rPr>
              <a:t> = 183</a:t>
            </a: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メモ 3"/>
          <p:cNvSpPr/>
          <p:nvPr/>
        </p:nvSpPr>
        <p:spPr>
          <a:xfrm>
            <a:off x="2180867" y="5286697"/>
            <a:ext cx="1269850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例題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進数の</a:t>
            </a:r>
            <a:r>
              <a:rPr kumimoji="1" lang="en-US" altLang="ja-JP" dirty="0" smtClean="0"/>
              <a:t> 83 </a:t>
            </a:r>
            <a:r>
              <a:rPr kumimoji="1" lang="ja-JP" altLang="en-US" dirty="0" smtClean="0"/>
              <a:t>について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8bit </a:t>
            </a:r>
            <a:r>
              <a:rPr lang="ja-JP" altLang="en-US" dirty="0" smtClean="0"/>
              <a:t>の</a:t>
            </a:r>
            <a:r>
              <a:rPr lang="en-US" altLang="ja-JP" dirty="0" smtClean="0"/>
              <a:t> 2</a:t>
            </a:r>
            <a:r>
              <a:rPr lang="ja-JP" altLang="en-US" dirty="0" smtClean="0"/>
              <a:t>進数で表せ．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2</a:t>
            </a:r>
            <a:r>
              <a:rPr lang="ja-JP" altLang="en-US" dirty="0" smtClean="0"/>
              <a:t>桁の</a:t>
            </a:r>
            <a:r>
              <a:rPr lang="en-US" altLang="ja-JP" dirty="0"/>
              <a:t>1</a:t>
            </a:r>
            <a:r>
              <a:rPr lang="en-US" altLang="ja-JP" dirty="0" smtClean="0"/>
              <a:t>6</a:t>
            </a:r>
            <a:r>
              <a:rPr lang="ja-JP" altLang="en-US" dirty="0" smtClean="0"/>
              <a:t>進数で表わせ．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en-US" altLang="ja-JP" dirty="0" smtClean="0"/>
              <a:t>2</a:t>
            </a:r>
            <a:r>
              <a:rPr lang="ja-JP" altLang="en-US" dirty="0" smtClean="0"/>
              <a:t>進数の</a:t>
            </a:r>
            <a:r>
              <a:rPr lang="en-US" altLang="ja-JP" dirty="0" smtClean="0"/>
              <a:t> 01101011 </a:t>
            </a:r>
            <a:r>
              <a:rPr lang="ja-JP" altLang="en-US" dirty="0" smtClean="0"/>
              <a:t>について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10</a:t>
            </a:r>
            <a:r>
              <a:rPr lang="ja-JP" altLang="en-US" dirty="0" smtClean="0"/>
              <a:t>進数で表せ．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16</a:t>
            </a:r>
            <a:r>
              <a:rPr lang="ja-JP" altLang="en-US" dirty="0" smtClean="0"/>
              <a:t>進数で表わせ．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16</a:t>
            </a:r>
            <a:r>
              <a:rPr lang="ja-JP" altLang="en-US" dirty="0" smtClean="0"/>
              <a:t>進数の</a:t>
            </a:r>
            <a:r>
              <a:rPr lang="en-US" altLang="ja-JP" dirty="0" smtClean="0"/>
              <a:t> 7D </a:t>
            </a:r>
            <a:r>
              <a:rPr lang="ja-JP" altLang="en-US" dirty="0" smtClean="0"/>
              <a:t>について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8bit </a:t>
            </a:r>
            <a:r>
              <a:rPr lang="ja-JP" altLang="en-US" dirty="0" smtClean="0"/>
              <a:t>の</a:t>
            </a:r>
            <a:r>
              <a:rPr lang="en-US" altLang="ja-JP" dirty="0" smtClean="0"/>
              <a:t>2</a:t>
            </a:r>
            <a:r>
              <a:rPr lang="ja-JP" altLang="en-US" dirty="0" smtClean="0"/>
              <a:t>進数で表せ．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10</a:t>
            </a:r>
            <a:r>
              <a:rPr lang="ja-JP" altLang="en-US" dirty="0" smtClean="0"/>
              <a:t>進数で表せ．</a:t>
            </a:r>
            <a:endParaRPr lang="en-US" altLang="ja-JP" dirty="0" smtClean="0"/>
          </a:p>
          <a:p>
            <a:pPr lvl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04609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負の数の表現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8bit(1byte)</a:t>
            </a:r>
            <a:r>
              <a:rPr lang="ja-JP" altLang="en-US" dirty="0" smtClean="0"/>
              <a:t>の２進数は，</a:t>
            </a:r>
            <a:r>
              <a:rPr lang="en-US" altLang="ja-JP" dirty="0" smtClean="0"/>
              <a:t>0~255 </a:t>
            </a:r>
            <a:r>
              <a:rPr lang="ja-JP" altLang="en-US" dirty="0" smtClean="0"/>
              <a:t>を表現出来る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0</a:t>
            </a:r>
            <a:r>
              <a:rPr lang="ja-JP" altLang="en-US" dirty="0" smtClean="0"/>
              <a:t>と正の値しか表現出来ない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マイナス</a:t>
            </a:r>
            <a:r>
              <a:rPr lang="en-US" altLang="ja-JP" dirty="0" smtClean="0"/>
              <a:t>(-) </a:t>
            </a:r>
            <a:r>
              <a:rPr lang="ja-JP" altLang="en-US" dirty="0" smtClean="0"/>
              <a:t>の記号を表現出来ないか？</a:t>
            </a:r>
            <a:endParaRPr lang="en-US" altLang="ja-JP" dirty="0" smtClean="0"/>
          </a:p>
          <a:p>
            <a:r>
              <a:rPr lang="ja-JP" altLang="en-US" dirty="0" smtClean="0"/>
              <a:t>アイディア１：絶対値表現（</a:t>
            </a:r>
            <a:r>
              <a:rPr lang="ja-JP" altLang="en-US" dirty="0" smtClean="0">
                <a:solidFill>
                  <a:srgbClr val="FF0000"/>
                </a:solidFill>
              </a:rPr>
              <a:t>符号による方法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問題点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0</a:t>
            </a:r>
            <a:r>
              <a:rPr lang="ja-JP" altLang="en-US" dirty="0" smtClean="0"/>
              <a:t>の表現が二通りできてしまう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00000000 </a:t>
            </a:r>
            <a:r>
              <a:rPr lang="ja-JP" altLang="en-US" dirty="0" smtClean="0"/>
              <a:t>・・・</a:t>
            </a:r>
            <a:r>
              <a:rPr lang="en-US" altLang="ja-JP" dirty="0" smtClean="0"/>
              <a:t>+0</a:t>
            </a:r>
            <a:br>
              <a:rPr lang="en-US" altLang="ja-JP" dirty="0" smtClean="0"/>
            </a:br>
            <a:r>
              <a:rPr lang="en-US" altLang="ja-JP" dirty="0" smtClean="0"/>
              <a:t>10000000 </a:t>
            </a:r>
            <a:r>
              <a:rPr lang="ja-JP" altLang="en-US" dirty="0" smtClean="0"/>
              <a:t>・・・</a:t>
            </a:r>
            <a:r>
              <a:rPr lang="en-US" altLang="ja-JP" dirty="0" smtClean="0"/>
              <a:t> -0</a:t>
            </a:r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3613089" y="3309120"/>
          <a:ext cx="3490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280"/>
                <a:gridCol w="436280"/>
                <a:gridCol w="436280"/>
                <a:gridCol w="436280"/>
                <a:gridCol w="436280"/>
                <a:gridCol w="436280"/>
                <a:gridCol w="436280"/>
                <a:gridCol w="436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角丸四角形吹き出し 5"/>
          <p:cNvSpPr/>
          <p:nvPr/>
        </p:nvSpPr>
        <p:spPr>
          <a:xfrm>
            <a:off x="1600048" y="3309120"/>
            <a:ext cx="1520581" cy="1080000"/>
          </a:xfrm>
          <a:prstGeom prst="wedgeRoundRectCallout">
            <a:avLst>
              <a:gd name="adj1" fmla="val 87690"/>
              <a:gd name="adj2" fmla="val -311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符号ビット</a:t>
            </a:r>
            <a:endParaRPr kumimoji="1" lang="en-US" altLang="ja-JP" dirty="0" smtClean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 algn="ctr"/>
            <a:r>
              <a:rPr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0 </a:t>
            </a:r>
            <a:r>
              <a:rPr lang="ja-JP" altLang="en-US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なら</a:t>
            </a:r>
            <a:r>
              <a:rPr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+</a:t>
            </a:r>
          </a:p>
          <a:p>
            <a:pPr algn="ctr"/>
            <a:r>
              <a:rPr kumimoji="1"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1 </a:t>
            </a:r>
            <a:r>
              <a:rPr kumimoji="1" lang="ja-JP" altLang="en-US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なら</a:t>
            </a:r>
            <a:r>
              <a:rPr kumimoji="1"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-</a:t>
            </a:r>
            <a:endParaRPr kumimoji="1" lang="ja-JP" altLang="en-US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7" name="右中かっこ 6"/>
          <p:cNvSpPr/>
          <p:nvPr/>
        </p:nvSpPr>
        <p:spPr>
          <a:xfrm rot="5400000">
            <a:off x="5312779" y="2399150"/>
            <a:ext cx="509740" cy="3071360"/>
          </a:xfrm>
          <a:prstGeom prst="rightBrace">
            <a:avLst>
              <a:gd name="adj1" fmla="val 8333"/>
              <a:gd name="adj2" fmla="val 49437"/>
            </a:avLst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43173" y="418970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メイリオ"/>
                <a:ea typeface="メイリオ"/>
                <a:cs typeface="メイリオ"/>
              </a:rPr>
              <a:t>数の絶対値</a:t>
            </a:r>
            <a:endParaRPr kumimoji="1"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9" name="メモ 8"/>
          <p:cNvSpPr/>
          <p:nvPr/>
        </p:nvSpPr>
        <p:spPr>
          <a:xfrm>
            <a:off x="5096403" y="2443258"/>
            <a:ext cx="2308260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負の数の表現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アイディア</a:t>
            </a:r>
            <a:r>
              <a:rPr lang="en-US" altLang="ja-JP" dirty="0" smtClean="0"/>
              <a:t>2</a:t>
            </a:r>
            <a:r>
              <a:rPr lang="ja-JP" altLang="en-US" dirty="0" smtClean="0"/>
              <a:t>：</a:t>
            </a:r>
            <a:r>
              <a:rPr lang="ja-JP" altLang="en-US" dirty="0" smtClean="0">
                <a:solidFill>
                  <a:srgbClr val="FF0000"/>
                </a:solidFill>
              </a:rPr>
              <a:t>１の補数表現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問題点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0</a:t>
            </a:r>
            <a:r>
              <a:rPr lang="ja-JP" altLang="en-US" dirty="0" smtClean="0"/>
              <a:t>の表現が二通りできてしまう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00000000 </a:t>
            </a:r>
            <a:r>
              <a:rPr lang="ja-JP" altLang="en-US" dirty="0" smtClean="0"/>
              <a:t>・・・</a:t>
            </a:r>
            <a:r>
              <a:rPr lang="en-US" altLang="ja-JP" dirty="0" smtClean="0"/>
              <a:t>+0</a:t>
            </a:r>
            <a:br>
              <a:rPr lang="en-US" altLang="ja-JP" dirty="0" smtClean="0"/>
            </a:br>
            <a:r>
              <a:rPr lang="en-US" altLang="ja-JP" dirty="0" smtClean="0"/>
              <a:t>11111111 </a:t>
            </a:r>
            <a:r>
              <a:rPr lang="ja-JP" altLang="en-US" dirty="0" smtClean="0"/>
              <a:t>・・・</a:t>
            </a:r>
            <a:r>
              <a:rPr lang="en-US" altLang="ja-JP" dirty="0" smtClean="0"/>
              <a:t> -0</a:t>
            </a:r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3915477" y="2661800"/>
          <a:ext cx="3490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280"/>
                <a:gridCol w="436280"/>
                <a:gridCol w="436280"/>
                <a:gridCol w="436280"/>
                <a:gridCol w="436280"/>
                <a:gridCol w="436280"/>
                <a:gridCol w="436280"/>
                <a:gridCol w="436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角丸四角形吹き出し 5"/>
          <p:cNvSpPr/>
          <p:nvPr/>
        </p:nvSpPr>
        <p:spPr>
          <a:xfrm>
            <a:off x="1902436" y="2661800"/>
            <a:ext cx="1520581" cy="1080000"/>
          </a:xfrm>
          <a:prstGeom prst="wedgeRoundRectCallout">
            <a:avLst>
              <a:gd name="adj1" fmla="val 87690"/>
              <a:gd name="adj2" fmla="val -311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符号ビット</a:t>
            </a:r>
            <a:endParaRPr kumimoji="1" lang="en-US" altLang="ja-JP" dirty="0" smtClean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 algn="ctr"/>
            <a:r>
              <a:rPr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0 </a:t>
            </a:r>
            <a:r>
              <a:rPr lang="ja-JP" altLang="en-US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なら</a:t>
            </a:r>
            <a:r>
              <a:rPr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+</a:t>
            </a:r>
          </a:p>
          <a:p>
            <a:pPr algn="ctr"/>
            <a:r>
              <a:rPr kumimoji="1"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1 </a:t>
            </a:r>
            <a:r>
              <a:rPr kumimoji="1" lang="ja-JP" altLang="en-US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なら</a:t>
            </a:r>
            <a:r>
              <a:rPr kumimoji="1"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-</a:t>
            </a:r>
            <a:endParaRPr kumimoji="1" lang="ja-JP" altLang="en-US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3915477" y="1607720"/>
          <a:ext cx="3490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280"/>
                <a:gridCol w="436280"/>
                <a:gridCol w="436280"/>
                <a:gridCol w="436280"/>
                <a:gridCol w="436280"/>
                <a:gridCol w="436280"/>
                <a:gridCol w="436280"/>
                <a:gridCol w="436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下矢印 9"/>
          <p:cNvSpPr/>
          <p:nvPr/>
        </p:nvSpPr>
        <p:spPr>
          <a:xfrm>
            <a:off x="3915477" y="2090880"/>
            <a:ext cx="3490240" cy="467240"/>
          </a:xfrm>
          <a:prstGeom prst="downArrow">
            <a:avLst>
              <a:gd name="adj1" fmla="val 76494"/>
              <a:gd name="adj2" fmla="val 50000"/>
            </a:avLst>
          </a:prstGeom>
          <a:solidFill>
            <a:srgbClr val="DBE7B6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0</a:t>
            </a:r>
            <a:r>
              <a:rPr kumimoji="1" lang="ja-JP" altLang="en-US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と</a:t>
            </a:r>
            <a:r>
              <a:rPr kumimoji="1"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1</a:t>
            </a:r>
            <a:r>
              <a:rPr kumimoji="1" lang="ja-JP" altLang="en-US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を反転</a:t>
            </a:r>
            <a:endParaRPr kumimoji="1" lang="ja-JP" altLang="en-US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8" name="メモ 7"/>
          <p:cNvSpPr/>
          <p:nvPr/>
        </p:nvSpPr>
        <p:spPr>
          <a:xfrm>
            <a:off x="3035559" y="1101410"/>
            <a:ext cx="1932834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リゾート.thmx</Template>
  <TotalTime>895</TotalTime>
  <Words>1216</Words>
  <Application>Microsoft Macintosh PowerPoint</Application>
  <PresentationFormat>画面に合わせる (4:3)</PresentationFormat>
  <Paragraphs>316</Paragraphs>
  <Slides>24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リゾート</vt:lpstr>
      <vt:lpstr>コンピュータ基礎(5)</vt:lpstr>
      <vt:lpstr>数の表現（書き方）</vt:lpstr>
      <vt:lpstr>基数法とは？</vt:lpstr>
      <vt:lpstr>基数法の性質</vt:lpstr>
      <vt:lpstr>基数変換の方法</vt:lpstr>
      <vt:lpstr>16進数と8進数</vt:lpstr>
      <vt:lpstr>例題</vt:lpstr>
      <vt:lpstr>負の数の表現</vt:lpstr>
      <vt:lpstr>負の数の表現</vt:lpstr>
      <vt:lpstr>負の数の表現</vt:lpstr>
      <vt:lpstr>例題(1)</vt:lpstr>
      <vt:lpstr>例題(2)</vt:lpstr>
      <vt:lpstr>0の２の補数を計算してみる</vt:lpstr>
      <vt:lpstr>なぜ引き算ができるのか？(1)</vt:lpstr>
      <vt:lpstr>なぜ引き算ができるのか？(2)</vt:lpstr>
      <vt:lpstr>小数の表現(1)</vt:lpstr>
      <vt:lpstr>例題</vt:lpstr>
      <vt:lpstr>浮動小数点数</vt:lpstr>
      <vt:lpstr>浮動小数点数の規格</vt:lpstr>
      <vt:lpstr>10進数の表現</vt:lpstr>
      <vt:lpstr>文字コード</vt:lpstr>
      <vt:lpstr>ASCII コード/ JISコード</vt:lpstr>
      <vt:lpstr>例題</vt:lpstr>
      <vt:lpstr>漢字コード</vt:lpstr>
    </vt:vector>
  </TitlesOfParts>
  <Company>大阪大学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情報社会と コミュニケーションネットワーク</dc:title>
  <dc:creator>日浦 慎作</dc:creator>
  <cp:lastModifiedBy>日浦 慎作</cp:lastModifiedBy>
  <cp:revision>41</cp:revision>
  <dcterms:created xsi:type="dcterms:W3CDTF">2010-06-22T06:12:13Z</dcterms:created>
  <dcterms:modified xsi:type="dcterms:W3CDTF">2011-05-18T05:02:02Z</dcterms:modified>
</cp:coreProperties>
</file>