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5" r:id="rId1"/>
  </p:sldMasterIdLst>
  <p:notesMasterIdLst>
    <p:notesMasterId r:id="rId35"/>
  </p:notesMasterIdLst>
  <p:sldIdLst>
    <p:sldId id="256" r:id="rId2"/>
    <p:sldId id="276" r:id="rId3"/>
    <p:sldId id="275" r:id="rId4"/>
    <p:sldId id="266" r:id="rId5"/>
    <p:sldId id="271" r:id="rId6"/>
    <p:sldId id="269" r:id="rId7"/>
    <p:sldId id="270" r:id="rId8"/>
    <p:sldId id="273" r:id="rId9"/>
    <p:sldId id="278" r:id="rId10"/>
    <p:sldId id="279" r:id="rId11"/>
    <p:sldId id="281" r:id="rId12"/>
    <p:sldId id="277" r:id="rId13"/>
    <p:sldId id="258" r:id="rId14"/>
    <p:sldId id="259" r:id="rId15"/>
    <p:sldId id="274" r:id="rId16"/>
    <p:sldId id="282" r:id="rId17"/>
    <p:sldId id="295" r:id="rId18"/>
    <p:sldId id="283" r:id="rId19"/>
    <p:sldId id="284" r:id="rId20"/>
    <p:sldId id="260" r:id="rId21"/>
    <p:sldId id="280" r:id="rId22"/>
    <p:sldId id="286" r:id="rId23"/>
    <p:sldId id="262" r:id="rId24"/>
    <p:sldId id="287" r:id="rId25"/>
    <p:sldId id="288" r:id="rId26"/>
    <p:sldId id="289" r:id="rId27"/>
    <p:sldId id="290" r:id="rId28"/>
    <p:sldId id="261" r:id="rId29"/>
    <p:sldId id="285" r:id="rId30"/>
    <p:sldId id="291" r:id="rId31"/>
    <p:sldId id="294" r:id="rId32"/>
    <p:sldId id="292" r:id="rId33"/>
    <p:sldId id="293" r:id="rId3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E56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205" d="100"/>
          <a:sy n="205" d="100"/>
        </p:scale>
        <p:origin x="-104" y="-760"/>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1F80BD-48A9-BC47-8389-D501CFBD0E5F}" type="datetimeFigureOut">
              <a:rPr lang="ja-JP" altLang="en-US" smtClean="0"/>
              <a:pPr/>
              <a:t>11/04/26</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15F211-8658-A242-B46D-3672D235F572}" type="slidenum">
              <a:rPr lang="ja-JP" altLang="en-US" smtClean="0"/>
              <a:pPr/>
              <a:t>‹#›</a:t>
            </a:fld>
            <a:endParaRPr lang="ja-JP" altLang="en-US"/>
          </a:p>
        </p:txBody>
      </p:sp>
    </p:spTree>
    <p:extLst>
      <p:ext uri="{BB962C8B-B14F-4D97-AF65-F5344CB8AC3E}">
        <p14:creationId xmlns:p14="http://schemas.microsoft.com/office/powerpoint/2010/main" val="1535069943"/>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55A2FBE-ED31-3A4D-9451-BF8555687ADF}" type="slidenum">
              <a:rPr lang="en-US" altLang="ja-JP"/>
              <a:pPr/>
              <a:t>8</a:t>
            </a:fld>
            <a:endParaRPr lang="en-US" altLang="ja-JP"/>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6035800-18E7-484F-8500-0F47A40F5B16}" type="slidenum">
              <a:rPr lang="en-US" altLang="ja-JP"/>
              <a:pPr/>
              <a:t>13</a:t>
            </a:fld>
            <a:endParaRPr lang="en-US" altLang="ja-JP"/>
          </a:p>
        </p:txBody>
      </p:sp>
      <p:sp>
        <p:nvSpPr>
          <p:cNvPr id="40962" name="Rectangle 1026"/>
          <p:cNvSpPr>
            <a:spLocks noGrp="1" noRot="1" noChangeAspect="1" noChangeArrowheads="1" noTextEdit="1"/>
          </p:cNvSpPr>
          <p:nvPr>
            <p:ph type="sldImg"/>
          </p:nvPr>
        </p:nvSpPr>
        <p:spPr>
          <a:ln/>
        </p:spPr>
      </p:sp>
      <p:sp>
        <p:nvSpPr>
          <p:cNvPr id="40963" name="Rectangle 1027"/>
          <p:cNvSpPr>
            <a:spLocks noGrp="1" noChangeArrowheads="1"/>
          </p:cNvSpPr>
          <p:nvPr>
            <p:ph type="body" idx="1"/>
          </p:nvPr>
        </p:nvSpPr>
        <p:spPr/>
        <p:txBody>
          <a:bodyPr/>
          <a:lstStyle/>
          <a:p>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77261E2-0D7E-D64D-B4B9-B3AC4FD52957}" type="slidenum">
              <a:rPr lang="en-US" altLang="ja-JP"/>
              <a:pPr/>
              <a:t>14</a:t>
            </a:fld>
            <a:endParaRPr lang="en-US" altLang="ja-JP"/>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E366521-E155-424E-AE9F-77745F16F076}" type="slidenum">
              <a:rPr lang="en-US" altLang="ja-JP"/>
              <a:pPr/>
              <a:t>20</a:t>
            </a:fld>
            <a:endParaRPr lang="en-US" altLang="ja-JP"/>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B1C05B2-5677-4F40-83C6-ABAFDAD07556}" type="slidenum">
              <a:rPr lang="en-US" altLang="ja-JP"/>
              <a:pPr/>
              <a:t>23</a:t>
            </a:fld>
            <a:endParaRPr lang="en-US" altLang="ja-JP"/>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E29D03D-3663-9343-B674-04ADAD872ED6}" type="slidenum">
              <a:rPr lang="en-US" altLang="ja-JP"/>
              <a:pPr/>
              <a:t>28</a:t>
            </a:fld>
            <a:endParaRPr lang="en-US" altLang="ja-JP"/>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2">
        <a:schemeClr val="bg2"/>
      </p:bgRef>
    </p:bg>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30" name="日付プレースホルダ 29"/>
          <p:cNvSpPr>
            <a:spLocks noGrp="1"/>
          </p:cNvSpPr>
          <p:nvPr>
            <p:ph type="dt" sz="half" idx="10"/>
          </p:nvPr>
        </p:nvSpPr>
        <p:spPr>
          <a:xfrm>
            <a:off x="457200" y="6356350"/>
            <a:ext cx="2133600" cy="365125"/>
          </a:xfrm>
          <a:prstGeom prst="rect">
            <a:avLst/>
          </a:prstGeom>
        </p:spPr>
        <p:txBody>
          <a:bodyPr/>
          <a:lstStyle/>
          <a:p>
            <a:fld id="{C699CB88-5E1A-4FAC-892A-60949ACB1F6F}" type="datetimeFigureOut">
              <a:rPr lang="en-US" altLang="ja-JP" smtClean="0"/>
              <a:pPr/>
              <a:t>11/04/26</a:t>
            </a:fld>
            <a:endParaRPr lang="en-US"/>
          </a:p>
        </p:txBody>
      </p:sp>
      <p:sp>
        <p:nvSpPr>
          <p:cNvPr id="19" name="フッター プレースホルダ 18"/>
          <p:cNvSpPr>
            <a:spLocks noGrp="1"/>
          </p:cNvSpPr>
          <p:nvPr>
            <p:ph type="ftr" sz="quarter" idx="11"/>
          </p:nvPr>
        </p:nvSpPr>
        <p:spPr>
          <a:xfrm>
            <a:off x="2667000" y="6356350"/>
            <a:ext cx="3352800" cy="365125"/>
          </a:xfrm>
          <a:prstGeom prst="rect">
            <a:avLst/>
          </a:prstGeom>
        </p:spPr>
        <p:txBody>
          <a:bodyPr/>
          <a:lstStyle/>
          <a:p>
            <a:endParaRPr kumimoji="0" lang="en-US"/>
          </a:p>
        </p:txBody>
      </p:sp>
      <p:sp>
        <p:nvSpPr>
          <p:cNvPr id="27" name="スライド番号プレースホルダ 26"/>
          <p:cNvSpPr>
            <a:spLocks noGrp="1"/>
          </p:cNvSpPr>
          <p:nvPr>
            <p:ph type="sldNum" sz="quarter" idx="12"/>
          </p:nvPr>
        </p:nvSpPr>
        <p:spPr>
          <a:xfrm>
            <a:off x="7924800" y="6356350"/>
            <a:ext cx="762000" cy="365125"/>
          </a:xfrm>
          <a:prstGeom prst="rect">
            <a:avLst/>
          </a:prstGeom>
        </p:spPr>
        <p:txBody>
          <a:bodyPr/>
          <a:lstStyle/>
          <a:p>
            <a:fld id="{91974DF9-AD47-4691-BA21-BBFCE3637A9A}"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11/04/26</a:t>
            </a:fld>
            <a:endParaRPr lang="ja-JP" altLang="en-US"/>
          </a:p>
        </p:txBody>
      </p:sp>
      <p:sp>
        <p:nvSpPr>
          <p:cNvPr id="5" name="フッター プレースホルダ 4"/>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6" name="スライド番号プレースホルダ 5"/>
          <p:cNvSpPr>
            <a:spLocks noGrp="1"/>
          </p:cNvSpPr>
          <p:nvPr>
            <p:ph type="sldNum" sz="quarter" idx="12"/>
          </p:nvPr>
        </p:nvSpPr>
        <p:spPr>
          <a:xfrm>
            <a:off x="7924800" y="6356350"/>
            <a:ext cx="762000" cy="365125"/>
          </a:xfrm>
          <a:prstGeom prst="rect">
            <a:avLst/>
          </a:prstGeom>
        </p:spPr>
        <p:txBody>
          <a:bodyPr/>
          <a:lstStyle/>
          <a:p>
            <a:fld id="{FC77A448-D91D-B345-9D65-93362F79EBC3}"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1"/>
            <a:ext cx="2057400" cy="5211763"/>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914401"/>
            <a:ext cx="6019800" cy="5211763"/>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11/04/26</a:t>
            </a:fld>
            <a:endParaRPr lang="ja-JP" altLang="en-US"/>
          </a:p>
        </p:txBody>
      </p:sp>
      <p:sp>
        <p:nvSpPr>
          <p:cNvPr id="5" name="フッター プレースホルダ 4"/>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6" name="スライド番号プレースホルダ 5"/>
          <p:cNvSpPr>
            <a:spLocks noGrp="1"/>
          </p:cNvSpPr>
          <p:nvPr>
            <p:ph type="sldNum" sz="quarter" idx="12"/>
          </p:nvPr>
        </p:nvSpPr>
        <p:spPr>
          <a:xfrm>
            <a:off x="7924800" y="6356350"/>
            <a:ext cx="762000" cy="365125"/>
          </a:xfrm>
          <a:prstGeom prst="rect">
            <a:avLst/>
          </a:prstGeom>
        </p:spPr>
        <p:txBody>
          <a:bodyPr/>
          <a:lstStyle/>
          <a:p>
            <a:fld id="{FC77A448-D91D-B345-9D65-93362F79EBC3}"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idx="1"/>
          </p:nvPr>
        </p:nvSpPr>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11/04/26</a:t>
            </a:fld>
            <a:endParaRPr lang="ja-JP" altLang="en-US"/>
          </a:p>
        </p:txBody>
      </p:sp>
      <p:sp>
        <p:nvSpPr>
          <p:cNvPr id="5" name="フッター プレースホルダ 4"/>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6" name="スライド番号プレースホルダ 5"/>
          <p:cNvSpPr>
            <a:spLocks noGrp="1"/>
          </p:cNvSpPr>
          <p:nvPr>
            <p:ph type="sldNum" sz="quarter" idx="12"/>
          </p:nvPr>
        </p:nvSpPr>
        <p:spPr>
          <a:xfrm>
            <a:off x="7924800" y="6356350"/>
            <a:ext cx="762000" cy="365125"/>
          </a:xfrm>
          <a:prstGeom prst="rect">
            <a:avLst/>
          </a:prstGeom>
        </p:spPr>
        <p:txBody>
          <a:bodyPr/>
          <a:lstStyle/>
          <a:p>
            <a:fld id="{FC77A448-D91D-B345-9D65-93362F79EBC3}"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bg>
      <p:bgRef idx="1002">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fld id="{C699CB88-5E1A-4FAC-892A-60949ACB1F6F}" type="datetimeFigureOut">
              <a:rPr lang="en-US" altLang="ja-JP" smtClean="0"/>
              <a:pPr/>
              <a:t>11/04/26</a:t>
            </a:fld>
            <a:endParaRPr lang="en-US"/>
          </a:p>
        </p:txBody>
      </p:sp>
      <p:sp>
        <p:nvSpPr>
          <p:cNvPr id="5" name="フッター プレースホルダ 4"/>
          <p:cNvSpPr>
            <a:spLocks noGrp="1"/>
          </p:cNvSpPr>
          <p:nvPr>
            <p:ph type="ftr" sz="quarter" idx="11"/>
          </p:nvPr>
        </p:nvSpPr>
        <p:spPr>
          <a:xfrm>
            <a:off x="2667000" y="6356350"/>
            <a:ext cx="3352800" cy="365125"/>
          </a:xfrm>
          <a:prstGeom prst="rect">
            <a:avLst/>
          </a:prstGeom>
        </p:spPr>
        <p:txBody>
          <a:bodyPr/>
          <a:lstStyle/>
          <a:p>
            <a:endParaRPr kumimoji="0" lang="en-US"/>
          </a:p>
        </p:txBody>
      </p:sp>
      <p:sp>
        <p:nvSpPr>
          <p:cNvPr id="6" name="スライド番号プレースホルダ 5"/>
          <p:cNvSpPr>
            <a:spLocks noGrp="1"/>
          </p:cNvSpPr>
          <p:nvPr>
            <p:ph type="sldNum" sz="quarter" idx="12"/>
          </p:nvPr>
        </p:nvSpPr>
        <p:spPr>
          <a:xfrm>
            <a:off x="7924800" y="6356350"/>
            <a:ext cx="762000" cy="365125"/>
          </a:xfrm>
          <a:prstGeom prst="rect">
            <a:avLst/>
          </a:prstGeom>
        </p:spPr>
        <p:txBody>
          <a:bodyPr/>
          <a:lstStyle/>
          <a:p>
            <a:fld id="{D2E57653-3E58-4892-A7ED-712530ACC680}"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11/04/26</a:t>
            </a:fld>
            <a:endParaRPr lang="ja-JP" altLang="en-US"/>
          </a:p>
        </p:txBody>
      </p:sp>
      <p:sp>
        <p:nvSpPr>
          <p:cNvPr id="6" name="フッター プレースホルダ 5"/>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7" name="スライド番号プレースホルダ 6"/>
          <p:cNvSpPr>
            <a:spLocks noGrp="1"/>
          </p:cNvSpPr>
          <p:nvPr>
            <p:ph type="sldNum" sz="quarter" idx="12"/>
          </p:nvPr>
        </p:nvSpPr>
        <p:spPr>
          <a:xfrm>
            <a:off x="7924800" y="6356350"/>
            <a:ext cx="762000" cy="365125"/>
          </a:xfrm>
          <a:prstGeom prst="rect">
            <a:avLst/>
          </a:prstGeom>
        </p:spPr>
        <p:txBody>
          <a:bodyPr/>
          <a:lstStyle/>
          <a:p>
            <a:fld id="{FC77A448-D91D-B345-9D65-93362F79EBC3}"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11/04/26</a:t>
            </a:fld>
            <a:endParaRPr lang="ja-JP" altLang="en-US"/>
          </a:p>
        </p:txBody>
      </p:sp>
      <p:sp>
        <p:nvSpPr>
          <p:cNvPr id="8" name="フッター プレースホルダ 7"/>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9" name="スライド番号プレースホルダ 8"/>
          <p:cNvSpPr>
            <a:spLocks noGrp="1"/>
          </p:cNvSpPr>
          <p:nvPr>
            <p:ph type="sldNum" sz="quarter" idx="12"/>
          </p:nvPr>
        </p:nvSpPr>
        <p:spPr>
          <a:xfrm>
            <a:off x="7924800" y="6356350"/>
            <a:ext cx="762000" cy="365125"/>
          </a:xfrm>
          <a:prstGeom prst="rect">
            <a:avLst/>
          </a:prstGeom>
        </p:spPr>
        <p:txBody>
          <a:bodyPr/>
          <a:lstStyle/>
          <a:p>
            <a:fld id="{FC77A448-D91D-B345-9D65-93362F79EBC3}"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日付プレースホルダ 2"/>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11/04/26</a:t>
            </a:fld>
            <a:endParaRPr lang="ja-JP" altLang="en-US"/>
          </a:p>
        </p:txBody>
      </p:sp>
      <p:sp>
        <p:nvSpPr>
          <p:cNvPr id="4" name="フッター プレースホルダ 3"/>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5" name="スライド番号プレースホルダ 4"/>
          <p:cNvSpPr>
            <a:spLocks noGrp="1"/>
          </p:cNvSpPr>
          <p:nvPr>
            <p:ph type="sldNum" sz="quarter" idx="12"/>
          </p:nvPr>
        </p:nvSpPr>
        <p:spPr>
          <a:xfrm>
            <a:off x="7924800" y="6356350"/>
            <a:ext cx="762000" cy="365125"/>
          </a:xfrm>
          <a:prstGeom prst="rect">
            <a:avLst/>
          </a:prstGeom>
        </p:spPr>
        <p:txBody>
          <a:bodyPr/>
          <a:lstStyle/>
          <a:p>
            <a:fld id="{FC77A448-D91D-B345-9D65-93362F79EBC3}"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11/04/26</a:t>
            </a:fld>
            <a:endParaRPr lang="ja-JP" altLang="en-US"/>
          </a:p>
        </p:txBody>
      </p:sp>
      <p:sp>
        <p:nvSpPr>
          <p:cNvPr id="3" name="フッター プレースホルダ 2"/>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4" name="スライド番号プレースホルダ 3"/>
          <p:cNvSpPr>
            <a:spLocks noGrp="1"/>
          </p:cNvSpPr>
          <p:nvPr>
            <p:ph type="sldNum" sz="quarter" idx="12"/>
          </p:nvPr>
        </p:nvSpPr>
        <p:spPr>
          <a:xfrm>
            <a:off x="7924800" y="6356350"/>
            <a:ext cx="762000" cy="365125"/>
          </a:xfrm>
          <a:prstGeom prst="rect">
            <a:avLst/>
          </a:prstGeom>
        </p:spPr>
        <p:txBody>
          <a:bodyPr/>
          <a:lstStyle/>
          <a:p>
            <a:fld id="{FC77A448-D91D-B345-9D65-93362F79EBC3}"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11/04/26</a:t>
            </a:fld>
            <a:endParaRPr lang="ja-JP" altLang="en-US"/>
          </a:p>
        </p:txBody>
      </p:sp>
      <p:sp>
        <p:nvSpPr>
          <p:cNvPr id="6" name="フッター プレースホルダ 5"/>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7" name="スライド番号プレースホルダ 6"/>
          <p:cNvSpPr>
            <a:spLocks noGrp="1"/>
          </p:cNvSpPr>
          <p:nvPr>
            <p:ph type="sldNum" sz="quarter" idx="12"/>
          </p:nvPr>
        </p:nvSpPr>
        <p:spPr>
          <a:xfrm>
            <a:off x="7924800" y="6356350"/>
            <a:ext cx="762000" cy="365125"/>
          </a:xfrm>
          <a:prstGeom prst="rect">
            <a:avLst/>
          </a:prstGeom>
        </p:spPr>
        <p:txBody>
          <a:bodyPr/>
          <a:lstStyle/>
          <a:p>
            <a:fld id="{FC77A448-D91D-B345-9D65-93362F79EBC3}"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と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直角三角形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タイトル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 タイトルの書式設定</a:t>
            </a:r>
            <a:endParaRPr kumimoji="0" lang="en-US"/>
          </a:p>
        </p:txBody>
      </p:sp>
      <p:sp>
        <p:nvSpPr>
          <p:cNvPr id="4" name="テキスト プレースホルダ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a:xfrm>
            <a:off x="457200" y="6356350"/>
            <a:ext cx="2133600" cy="365125"/>
          </a:xfrm>
          <a:prstGeom prst="rect">
            <a:avLst/>
          </a:prstGeom>
        </p:spPr>
        <p:txBody>
          <a:bodyPr/>
          <a:lstStyle/>
          <a:p>
            <a:fld id="{82BB7D2C-969C-4044-8AE9-730685547536}" type="datetimeFigureOut">
              <a:rPr lang="ja-JP" altLang="en-US" smtClean="0"/>
              <a:pPr/>
              <a:t>11/04/26</a:t>
            </a:fld>
            <a:endParaRPr lang="ja-JP" altLang="en-US"/>
          </a:p>
        </p:txBody>
      </p:sp>
      <p:sp>
        <p:nvSpPr>
          <p:cNvPr id="6" name="フッター プレースホルダ 5"/>
          <p:cNvSpPr>
            <a:spLocks noGrp="1"/>
          </p:cNvSpPr>
          <p:nvPr>
            <p:ph type="ftr" sz="quarter" idx="11"/>
          </p:nvPr>
        </p:nvSpPr>
        <p:spPr>
          <a:xfrm>
            <a:off x="2667000" y="6356350"/>
            <a:ext cx="3352800" cy="365125"/>
          </a:xfrm>
          <a:prstGeom prst="rect">
            <a:avLst/>
          </a:prstGeom>
        </p:spPr>
        <p:txBody>
          <a:bodyPr/>
          <a:lstStyle/>
          <a:p>
            <a:endParaRPr lang="ja-JP" altLang="en-US"/>
          </a:p>
        </p:txBody>
      </p:sp>
      <p:sp>
        <p:nvSpPr>
          <p:cNvPr id="7" name="スライド番号プレースホルダ 6"/>
          <p:cNvSpPr>
            <a:spLocks noGrp="1"/>
          </p:cNvSpPr>
          <p:nvPr>
            <p:ph type="sldNum" sz="quarter" idx="12"/>
          </p:nvPr>
        </p:nvSpPr>
        <p:spPr>
          <a:xfrm>
            <a:off x="8077200" y="6356350"/>
            <a:ext cx="609600" cy="365125"/>
          </a:xfrm>
          <a:prstGeom prst="rect">
            <a:avLst/>
          </a:prstGeom>
        </p:spPr>
        <p:txBody>
          <a:bodyPr/>
          <a:lstStyle/>
          <a:p>
            <a:fld id="{FC77A448-D91D-B345-9D65-93362F79EBC3}" type="slidenum">
              <a:rPr lang="ja-JP" altLang="en-US" smtClean="0"/>
              <a:pPr/>
              <a:t>‹#›</a:t>
            </a:fld>
            <a:endParaRPr lang="ja-JP" altLang="en-US"/>
          </a:p>
        </p:txBody>
      </p:sp>
      <p:sp>
        <p:nvSpPr>
          <p:cNvPr id="3" name="図プレースホルダ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0" name="フリーフォーム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フリーフォーム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フリーフォーム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フリーフォーム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タイトル プレースホルダ 8"/>
          <p:cNvSpPr>
            <a:spLocks noGrp="1"/>
          </p:cNvSpPr>
          <p:nvPr>
            <p:ph type="title"/>
          </p:nvPr>
        </p:nvSpPr>
        <p:spPr>
          <a:xfrm>
            <a:off x="457200" y="132588"/>
            <a:ext cx="8229600" cy="773345"/>
          </a:xfrm>
          <a:prstGeom prst="rect">
            <a:avLst/>
          </a:prstGeom>
          <a:solidFill>
            <a:schemeClr val="bg1">
              <a:alpha val="66000"/>
            </a:schemeClr>
          </a:solidFill>
        </p:spPr>
        <p:txBody>
          <a:bodyPr vert="horz" lIns="0" rIns="0" bIns="0" anchor="b">
            <a:normAutofit/>
          </a:bodyPr>
          <a:lstStyle/>
          <a:p>
            <a:r>
              <a:rPr kumimoji="0" lang="ja-JP" altLang="en-US" dirty="0" smtClean="0"/>
              <a:t>マスタ タイトルの書式設定</a:t>
            </a:r>
            <a:endParaRPr kumimoji="0" lang="en-US" dirty="0"/>
          </a:p>
        </p:txBody>
      </p:sp>
      <p:sp>
        <p:nvSpPr>
          <p:cNvPr id="30" name="テキスト プレースホルダ 29"/>
          <p:cNvSpPr>
            <a:spLocks noGrp="1"/>
          </p:cNvSpPr>
          <p:nvPr>
            <p:ph type="body" idx="1"/>
          </p:nvPr>
        </p:nvSpPr>
        <p:spPr>
          <a:xfrm>
            <a:off x="457200" y="1025107"/>
            <a:ext cx="8229600" cy="5680493"/>
          </a:xfrm>
          <a:prstGeom prst="rect">
            <a:avLst/>
          </a:prstGeom>
        </p:spPr>
        <p:txBody>
          <a:bodyPr vert="horz">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grpSp>
        <p:nvGrpSpPr>
          <p:cNvPr id="2" name="図形グループ 1"/>
          <p:cNvGrpSpPr/>
          <p:nvPr/>
        </p:nvGrpSpPr>
        <p:grpSpPr>
          <a:xfrm>
            <a:off x="-19017" y="202408"/>
            <a:ext cx="9180548" cy="649224"/>
            <a:chOff x="-19045" y="216550"/>
            <a:chExt cx="9180548" cy="649224"/>
          </a:xfrm>
        </p:grpSpPr>
        <p:sp>
          <p:nvSpPr>
            <p:cNvPr id="12" name="フリーフォーム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フリーフォーム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eaLnBrk="1" latinLnBrk="0" hangingPunct="1">
        <a:spcBef>
          <a:spcPct val="0"/>
        </a:spcBef>
        <a:buNone/>
        <a:defRPr kumimoji="1" sz="5000" b="0" kern="1200">
          <a:ln>
            <a:noFill/>
          </a:ln>
          <a:solidFill>
            <a:srgbClr val="FE5619"/>
          </a:solidFill>
          <a:effectLst/>
          <a:latin typeface="メイリオ"/>
          <a:ea typeface="メイリオ"/>
          <a:cs typeface="メイリオ"/>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メイリオ"/>
          <a:ea typeface="メイリオ"/>
          <a:cs typeface="メイリオ"/>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メイリオ"/>
          <a:ea typeface="メイリオ"/>
          <a:cs typeface="メイリオ"/>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メイリオ"/>
          <a:ea typeface="メイリオ"/>
          <a:cs typeface="メイリオ"/>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メイリオ"/>
          <a:ea typeface="メイリオ"/>
          <a:cs typeface="メイリオ"/>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メイリオ"/>
          <a:ea typeface="メイリオ"/>
          <a:cs typeface="メイリオ"/>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file://localhost/Users/shinsaku/Documents/%E8%AC%9B%E7%BE%A9/%E3%82%B3%E3%83%B3%E3%83%92%E3%82%9A%E3%83%A5%E3%83%BC%E3%82%BF%E5%9F%BA%E7%A4%8E(702)/5/%E3%83%A1%E3%83%A2%E3%83%AA.mpeg" TargetMode="External"/><Relationship Id="rId2" Type="http://schemas.openxmlformats.org/officeDocument/2006/relationships/video" Target="file://localhost/Users/shinsaku/Documents/%E8%AC%9B%E7%BE%A9/%E3%82%B3%E3%83%B3%E3%83%92%E3%82%9A%E3%83%A5%E3%83%BC%E3%82%BF%E5%9F%BA%E7%A4%8E(702)/5/%E3%83%A1%E3%83%A2%E3%83%AA.mpe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png"/><Relationship Id="rId1" Type="http://schemas.microsoft.com/office/2007/relationships/media" Target="file://localhost/Users/shinsaku/Documents/%E8%AC%9B%E7%BE%A9/%E3%82%B3%E3%83%B3%E3%83%92%E3%82%9A%E3%83%A5%E3%83%BC%E3%82%BF%E5%9F%BA%E7%A4%8E(702)/5/HD1.mpeg" TargetMode="External"/><Relationship Id="rId2" Type="http://schemas.openxmlformats.org/officeDocument/2006/relationships/video" Target="file://localhost/Users/shinsaku/Documents/%E8%AC%9B%E7%BE%A9/%E3%82%B3%E3%83%B3%E3%83%92%E3%82%9A%E3%83%A5%E3%83%BC%E3%82%BF%E5%9F%BA%E7%A4%8E(702)/5/HD1.mpeg"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1" Type="http://schemas.microsoft.com/office/2007/relationships/media" Target="file://localhost/Users/shinsaku/Documents/%E8%AC%9B%E7%BE%A9/%E3%82%B3%E3%83%B3%E3%83%92%E3%82%9A%E3%83%A5%E3%83%BC%E3%82%BF%E5%9F%BA%E7%A4%8E(702)/5/HD2.mpeg" TargetMode="External"/><Relationship Id="rId2" Type="http://schemas.openxmlformats.org/officeDocument/2006/relationships/video" Target="file://localhost/Users/shinsaku/Documents/%E8%AC%9B%E7%BE%A9/%E3%82%B3%E3%83%B3%E3%83%92%E3%82%9A%E3%83%A5%E3%83%BC%E3%82%BF%E5%9F%BA%E7%A4%8E(702)/5/HD2.mpeg"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1" Type="http://schemas.microsoft.com/office/2007/relationships/media" Target="file://localhost/Users/shinsaku/Documents/%E8%AC%9B%E7%BE%A9/%E3%82%B3%E3%83%B3%E3%83%92%E3%82%9A%E3%83%A5%E3%83%BC%E3%82%BF%E5%9F%BA%E7%A4%8E(702)/5/FD.mpeg" TargetMode="External"/><Relationship Id="rId2" Type="http://schemas.openxmlformats.org/officeDocument/2006/relationships/video" Target="file://localhost/Users/shinsaku/Documents/%E8%AC%9B%E7%BE%A9/%E3%82%B3%E3%83%B3%E3%83%92%E3%82%9A%E3%83%A5%E3%83%BC%E3%82%BF%E5%9F%BA%E7%A4%8E(702)/5/FD.mpeg"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1" Type="http://schemas.microsoft.com/office/2007/relationships/media" Target="file://localhost/Users/shinsaku/Documents/%E8%AC%9B%E7%BE%A9/%E3%82%B3%E3%83%B3%E3%83%92%E3%82%9A%E3%83%A5%E3%83%BC%E3%82%BF%E5%9F%BA%E7%A4%8E(702)/5/CD.mpeg" TargetMode="External"/><Relationship Id="rId2" Type="http://schemas.openxmlformats.org/officeDocument/2006/relationships/video" Target="file://localhost/Users/shinsaku/Documents/%E8%AC%9B%E7%BE%A9/%E3%82%B3%E3%83%B3%E3%83%92%E3%82%9A%E3%83%A5%E3%83%BC%E3%82%BF%E5%9F%BA%E7%A4%8E(702)/5/CD.mpe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5406" y="1371600"/>
            <a:ext cx="8199642" cy="1828800"/>
          </a:xfrm>
        </p:spPr>
        <p:txBody>
          <a:bodyPr>
            <a:normAutofit/>
          </a:bodyPr>
          <a:lstStyle/>
          <a:p>
            <a:r>
              <a:rPr lang="ja-JP" altLang="en-US" dirty="0" smtClean="0"/>
              <a:t>コンピュータ基礎</a:t>
            </a:r>
            <a:r>
              <a:rPr lang="en-US" altLang="ja-JP" dirty="0" smtClean="0"/>
              <a:t>(3)</a:t>
            </a:r>
            <a:endParaRPr lang="ja-JP" altLang="en-US" dirty="0"/>
          </a:p>
        </p:txBody>
      </p:sp>
      <p:sp>
        <p:nvSpPr>
          <p:cNvPr id="3" name="サブタイトル 2"/>
          <p:cNvSpPr>
            <a:spLocks noGrp="1"/>
          </p:cNvSpPr>
          <p:nvPr>
            <p:ph type="subTitle" idx="1"/>
          </p:nvPr>
        </p:nvSpPr>
        <p:spPr>
          <a:xfrm>
            <a:off x="530352" y="3228536"/>
            <a:ext cx="7854696" cy="1752600"/>
          </a:xfrm>
        </p:spPr>
        <p:txBody>
          <a:bodyPr>
            <a:normAutofit fontScale="92500" lnSpcReduction="10000"/>
          </a:bodyPr>
          <a:lstStyle/>
          <a:p>
            <a:endParaRPr lang="en-US" altLang="ja-JP" dirty="0" smtClean="0"/>
          </a:p>
          <a:p>
            <a:endParaRPr lang="en-US" altLang="ja-JP" dirty="0" smtClean="0"/>
          </a:p>
          <a:p>
            <a:r>
              <a:rPr lang="en-US" altLang="ja-JP" dirty="0" smtClean="0"/>
              <a:t>3</a:t>
            </a:r>
            <a:r>
              <a:rPr lang="ja-JP" altLang="en-US" dirty="0" smtClean="0"/>
              <a:t>章　主記憶装置</a:t>
            </a:r>
            <a:r>
              <a:rPr lang="en-US" altLang="ja-JP" dirty="0" smtClean="0"/>
              <a:t>(pp. 36-42)</a:t>
            </a:r>
          </a:p>
          <a:p>
            <a:r>
              <a:rPr lang="en-US" altLang="ja-JP" dirty="0" smtClean="0"/>
              <a:t>4</a:t>
            </a:r>
            <a:r>
              <a:rPr lang="ja-JP" altLang="en-US" dirty="0" smtClean="0"/>
              <a:t>章</a:t>
            </a:r>
            <a:r>
              <a:rPr lang="ja-JP" altLang="en-US" dirty="0"/>
              <a:t>　</a:t>
            </a:r>
            <a:r>
              <a:rPr lang="ja-JP" altLang="en-US" dirty="0" smtClean="0"/>
              <a:t>補助記憶</a:t>
            </a:r>
            <a:r>
              <a:rPr lang="ja-JP" altLang="en-US" dirty="0"/>
              <a:t>装置</a:t>
            </a:r>
            <a:r>
              <a:rPr lang="en-US" altLang="ja-JP" dirty="0"/>
              <a:t>(pp. </a:t>
            </a:r>
            <a:r>
              <a:rPr lang="en-US" altLang="ja-JP" dirty="0" smtClean="0"/>
              <a:t>43-51)</a:t>
            </a:r>
            <a:endParaRPr lang="en-US" altLang="ja-JP" dirty="0"/>
          </a:p>
          <a:p>
            <a:endParaRPr lang="ja-JP" alt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キャッシュ</a:t>
            </a:r>
            <a:r>
              <a:rPr lang="en-US" altLang="ja-JP" dirty="0" smtClean="0"/>
              <a:t>(cache)</a:t>
            </a:r>
            <a:endParaRPr lang="ja-JP" altLang="en-US" dirty="0"/>
          </a:p>
        </p:txBody>
      </p:sp>
      <p:sp>
        <p:nvSpPr>
          <p:cNvPr id="3" name="コンテンツ プレースホルダ 2"/>
          <p:cNvSpPr>
            <a:spLocks noGrp="1"/>
          </p:cNvSpPr>
          <p:nvPr>
            <p:ph idx="1"/>
          </p:nvPr>
        </p:nvSpPr>
        <p:spPr>
          <a:xfrm>
            <a:off x="457200" y="972916"/>
            <a:ext cx="8229600" cy="2328078"/>
          </a:xfrm>
        </p:spPr>
        <p:txBody>
          <a:bodyPr>
            <a:normAutofit/>
          </a:bodyPr>
          <a:lstStyle/>
          <a:p>
            <a:r>
              <a:rPr lang="ja-JP" altLang="en-US" dirty="0" smtClean="0"/>
              <a:t>記憶装置の</a:t>
            </a:r>
            <a:r>
              <a:rPr lang="ja-JP" altLang="en-US" dirty="0" smtClean="0">
                <a:solidFill>
                  <a:srgbClr val="FF0000"/>
                </a:solidFill>
              </a:rPr>
              <a:t>見かけの速度</a:t>
            </a:r>
            <a:r>
              <a:rPr lang="ja-JP" altLang="en-US" dirty="0" smtClean="0"/>
              <a:t>を速くする工夫</a:t>
            </a:r>
            <a:endParaRPr lang="en-US" altLang="ja-JP" dirty="0" smtClean="0"/>
          </a:p>
          <a:p>
            <a:pPr lvl="1"/>
            <a:r>
              <a:rPr lang="ja-JP" altLang="en-US" dirty="0" smtClean="0"/>
              <a:t>一度読み書きした情報を高速な記憶装置にも</a:t>
            </a:r>
            <a:r>
              <a:rPr lang="en-US" altLang="ja-JP" dirty="0" smtClean="0"/>
              <a:t/>
            </a:r>
            <a:br>
              <a:rPr lang="en-US" altLang="ja-JP" dirty="0" smtClean="0"/>
            </a:br>
            <a:r>
              <a:rPr lang="ja-JP" altLang="en-US" dirty="0" smtClean="0"/>
              <a:t>蓄えておき，</a:t>
            </a:r>
            <a:r>
              <a:rPr lang="ja-JP" altLang="en-US" dirty="0" smtClean="0">
                <a:solidFill>
                  <a:srgbClr val="FF0000"/>
                </a:solidFill>
              </a:rPr>
              <a:t>二度目の読み込み</a:t>
            </a:r>
            <a:r>
              <a:rPr lang="ja-JP" altLang="en-US" dirty="0" smtClean="0"/>
              <a:t>の時にそれを使う</a:t>
            </a:r>
            <a:endParaRPr lang="en-US" altLang="ja-JP" dirty="0" smtClean="0"/>
          </a:p>
          <a:p>
            <a:pPr lvl="1"/>
            <a:r>
              <a:rPr lang="ja-JP" altLang="en-US" dirty="0" smtClean="0"/>
              <a:t>書き込まれるデータをまず預り，後から書き込む</a:t>
            </a:r>
            <a:endParaRPr lang="en-US" altLang="ja-JP" dirty="0" smtClean="0"/>
          </a:p>
          <a:p>
            <a:pPr lvl="1"/>
            <a:r>
              <a:rPr lang="ja-JP" altLang="en-US" dirty="0" smtClean="0"/>
              <a:t>使い勝手は，元の大容量の記憶装置と変わらない</a:t>
            </a:r>
            <a:endParaRPr lang="en-US" altLang="ja-JP" dirty="0" smtClean="0"/>
          </a:p>
        </p:txBody>
      </p:sp>
      <p:pic>
        <p:nvPicPr>
          <p:cNvPr id="4" name="図 3"/>
          <p:cNvPicPr>
            <a:picLocks noChangeAspect="1"/>
          </p:cNvPicPr>
          <p:nvPr/>
        </p:nvPicPr>
        <p:blipFill>
          <a:blip r:embed="rId2"/>
          <a:stretch>
            <a:fillRect/>
          </a:stretch>
        </p:blipFill>
        <p:spPr>
          <a:xfrm>
            <a:off x="1311661" y="3215180"/>
            <a:ext cx="6520677" cy="3273867"/>
          </a:xfrm>
          <a:prstGeom prst="rect">
            <a:avLst/>
          </a:prstGeom>
        </p:spPr>
      </p:pic>
      <p:sp>
        <p:nvSpPr>
          <p:cNvPr id="5" name="テキスト ボックス 4"/>
          <p:cNvSpPr txBox="1"/>
          <p:nvPr/>
        </p:nvSpPr>
        <p:spPr>
          <a:xfrm>
            <a:off x="4425052" y="6521227"/>
            <a:ext cx="3896901" cy="261610"/>
          </a:xfrm>
          <a:prstGeom prst="rect">
            <a:avLst/>
          </a:prstGeom>
          <a:noFill/>
        </p:spPr>
        <p:txBody>
          <a:bodyPr wrap="none" rtlCol="0">
            <a:spAutoFit/>
          </a:bodyPr>
          <a:lstStyle/>
          <a:p>
            <a:r>
              <a:rPr lang="en-US" altLang="ja-JP" sz="1100" dirty="0" smtClean="0"/>
              <a:t>http://</a:t>
            </a:r>
            <a:r>
              <a:rPr lang="en-US" altLang="ja-JP" sz="1100" dirty="0" err="1" smtClean="0"/>
              <a:t>ja.wikipedia.org</a:t>
            </a:r>
            <a:r>
              <a:rPr lang="en-US" altLang="ja-JP" sz="1100" dirty="0" smtClean="0"/>
              <a:t>/wiki/</a:t>
            </a:r>
            <a:r>
              <a:rPr lang="ja-JP" altLang="en-US" sz="1100" dirty="0" smtClean="0"/>
              <a:t>キャッシュ</a:t>
            </a:r>
            <a:r>
              <a:rPr lang="en-US" altLang="ja-JP" sz="1100" dirty="0" smtClean="0"/>
              <a:t>_(</a:t>
            </a:r>
            <a:r>
              <a:rPr lang="ja-JP" altLang="en-US" sz="1100" dirty="0" smtClean="0"/>
              <a:t>コンピュータシステム</a:t>
            </a:r>
            <a:r>
              <a:rPr lang="en-US" altLang="ja-JP" sz="1100" dirty="0" smtClean="0"/>
              <a:t>)</a:t>
            </a:r>
            <a:endParaRPr kumimoji="1" lang="ja-JP" altLang="en-US" sz="1100" dirty="0"/>
          </a:p>
        </p:txBody>
      </p:sp>
      <p:sp>
        <p:nvSpPr>
          <p:cNvPr id="6" name="メモ 5"/>
          <p:cNvSpPr/>
          <p:nvPr/>
        </p:nvSpPr>
        <p:spPr>
          <a:xfrm>
            <a:off x="457200" y="287455"/>
            <a:ext cx="5025483" cy="685461"/>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メインメモリのアクセス方法</a:t>
            </a:r>
            <a:endParaRPr lang="ja-JP" altLang="en-US" dirty="0"/>
          </a:p>
        </p:txBody>
      </p:sp>
      <p:sp>
        <p:nvSpPr>
          <p:cNvPr id="3" name="コンテンツ プレースホルダ 2"/>
          <p:cNvSpPr>
            <a:spLocks noGrp="1"/>
          </p:cNvSpPr>
          <p:nvPr>
            <p:ph idx="1"/>
          </p:nvPr>
        </p:nvSpPr>
        <p:spPr>
          <a:xfrm>
            <a:off x="457200" y="1013665"/>
            <a:ext cx="8229600" cy="5680493"/>
          </a:xfrm>
        </p:spPr>
        <p:txBody>
          <a:bodyPr/>
          <a:lstStyle/>
          <a:p>
            <a:r>
              <a:rPr lang="ja-JP" altLang="en-US" dirty="0" smtClean="0">
                <a:solidFill>
                  <a:srgbClr val="FF0000"/>
                </a:solidFill>
              </a:rPr>
              <a:t>アドレス（メモリ番地）</a:t>
            </a:r>
            <a:endParaRPr lang="en-US" altLang="ja-JP" dirty="0" smtClean="0">
              <a:solidFill>
                <a:srgbClr val="FF0000"/>
              </a:solidFill>
            </a:endParaRPr>
          </a:p>
          <a:p>
            <a:pPr lvl="1"/>
            <a:r>
              <a:rPr lang="ja-JP" altLang="en-US" dirty="0" smtClean="0"/>
              <a:t>場所を表す連番（アドレス</a:t>
            </a:r>
            <a:r>
              <a:rPr lang="en-US" altLang="ja-JP" dirty="0" smtClean="0"/>
              <a:t>, </a:t>
            </a:r>
            <a:r>
              <a:rPr lang="ja-JP" altLang="en-US" dirty="0" smtClean="0"/>
              <a:t>番地）でアクセスする</a:t>
            </a:r>
            <a:endParaRPr lang="en-US" altLang="ja-JP" dirty="0" smtClean="0"/>
          </a:p>
          <a:p>
            <a:pPr lvl="1"/>
            <a:r>
              <a:rPr lang="ja-JP" altLang="en-US" dirty="0" smtClean="0"/>
              <a:t>一度に読み書きされるデータの大きさをワードという</a:t>
            </a:r>
            <a:endParaRPr lang="en-US" altLang="ja-JP" dirty="0" smtClean="0"/>
          </a:p>
          <a:p>
            <a:pPr lvl="1"/>
            <a:r>
              <a:rPr lang="ja-JP" altLang="en-US" dirty="0" smtClean="0"/>
              <a:t>アドレスは，ワードまたはバイト単位で表される</a:t>
            </a:r>
            <a:endParaRPr lang="en-US" altLang="ja-JP" dirty="0" smtClean="0"/>
          </a:p>
          <a:p>
            <a:pPr lvl="2"/>
            <a:r>
              <a:rPr lang="ja-JP" altLang="en-US" dirty="0" smtClean="0"/>
              <a:t>組み込み機器など小型のコンピュータ：ワード単位が多い</a:t>
            </a:r>
            <a:endParaRPr lang="en-US" altLang="ja-JP" dirty="0" smtClean="0"/>
          </a:p>
          <a:p>
            <a:pPr lvl="2"/>
            <a:r>
              <a:rPr lang="ja-JP" altLang="en-US" dirty="0" smtClean="0"/>
              <a:t>パソコン，携帯電話等：バイト単位が多い</a:t>
            </a:r>
            <a:endParaRPr lang="ja-JP" altLang="en-US" dirty="0"/>
          </a:p>
        </p:txBody>
      </p:sp>
      <p:pic>
        <p:nvPicPr>
          <p:cNvPr id="4" name="図 3"/>
          <p:cNvPicPr>
            <a:picLocks noChangeAspect="1"/>
          </p:cNvPicPr>
          <p:nvPr/>
        </p:nvPicPr>
        <p:blipFill>
          <a:blip r:embed="rId2"/>
          <a:stretch>
            <a:fillRect/>
          </a:stretch>
        </p:blipFill>
        <p:spPr>
          <a:xfrm>
            <a:off x="1920564" y="3653838"/>
            <a:ext cx="5259058" cy="3080367"/>
          </a:xfrm>
          <a:prstGeom prst="rect">
            <a:avLst/>
          </a:prstGeom>
        </p:spPr>
      </p:pic>
      <p:sp>
        <p:nvSpPr>
          <p:cNvPr id="5" name="メモ 4"/>
          <p:cNvSpPr/>
          <p:nvPr/>
        </p:nvSpPr>
        <p:spPr>
          <a:xfrm>
            <a:off x="823951" y="1111405"/>
            <a:ext cx="3450683"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記憶装置の性能を表す項目</a:t>
            </a:r>
            <a:endParaRPr lang="ja-JP" altLang="en-US" dirty="0"/>
          </a:p>
        </p:txBody>
      </p:sp>
      <p:sp>
        <p:nvSpPr>
          <p:cNvPr id="3" name="コンテンツ プレースホルダ 2"/>
          <p:cNvSpPr>
            <a:spLocks noGrp="1"/>
          </p:cNvSpPr>
          <p:nvPr>
            <p:ph idx="1"/>
          </p:nvPr>
        </p:nvSpPr>
        <p:spPr/>
        <p:txBody>
          <a:bodyPr>
            <a:normAutofit/>
          </a:bodyPr>
          <a:lstStyle/>
          <a:p>
            <a:r>
              <a:rPr lang="ja-JP" altLang="en-US" dirty="0" smtClean="0"/>
              <a:t>記憶容量</a:t>
            </a:r>
            <a:endParaRPr lang="en-US" altLang="ja-JP" dirty="0" smtClean="0"/>
          </a:p>
          <a:p>
            <a:r>
              <a:rPr lang="ja-JP" altLang="en-US" dirty="0" smtClean="0"/>
              <a:t>速度</a:t>
            </a:r>
            <a:endParaRPr lang="en-US" altLang="ja-JP" dirty="0" smtClean="0"/>
          </a:p>
          <a:p>
            <a:pPr lvl="1"/>
            <a:r>
              <a:rPr lang="ja-JP" altLang="en-US" dirty="0" smtClean="0">
                <a:solidFill>
                  <a:srgbClr val="FF0000"/>
                </a:solidFill>
              </a:rPr>
              <a:t>アクセス時間</a:t>
            </a:r>
            <a:r>
              <a:rPr lang="ja-JP" altLang="en-US" dirty="0" smtClean="0"/>
              <a:t>・・読み書きの指令から，</a:t>
            </a:r>
            <a:r>
              <a:rPr lang="en-US" altLang="ja-JP" dirty="0" smtClean="0"/>
              <a:t/>
            </a:r>
            <a:br>
              <a:rPr lang="en-US" altLang="ja-JP" dirty="0" smtClean="0"/>
            </a:br>
            <a:r>
              <a:rPr lang="ja-JP" altLang="en-US" dirty="0" smtClean="0"/>
              <a:t>読み書きを完了するまでの時間．</a:t>
            </a:r>
            <a:endParaRPr lang="en-US" altLang="ja-JP" dirty="0" smtClean="0"/>
          </a:p>
          <a:p>
            <a:pPr lvl="1"/>
            <a:r>
              <a:rPr lang="ja-JP" altLang="en-US" dirty="0" smtClean="0"/>
              <a:t>記憶場所選択時間（</a:t>
            </a:r>
            <a:r>
              <a:rPr lang="ja-JP" altLang="en-US" dirty="0" smtClean="0">
                <a:solidFill>
                  <a:srgbClr val="FF0000"/>
                </a:solidFill>
              </a:rPr>
              <a:t>待ち時間</a:t>
            </a:r>
            <a:r>
              <a:rPr lang="ja-JP" altLang="en-US" dirty="0" smtClean="0"/>
              <a:t>）＋</a:t>
            </a:r>
            <a:r>
              <a:rPr lang="ja-JP" altLang="en-US" dirty="0" smtClean="0">
                <a:solidFill>
                  <a:srgbClr val="FF0000"/>
                </a:solidFill>
              </a:rPr>
              <a:t>データ転送時間</a:t>
            </a:r>
            <a:endParaRPr lang="en-US" altLang="ja-JP" dirty="0" smtClean="0">
              <a:solidFill>
                <a:srgbClr val="FF0000"/>
              </a:solidFill>
            </a:endParaRPr>
          </a:p>
          <a:p>
            <a:pPr lvl="1"/>
            <a:r>
              <a:rPr lang="ja-JP" altLang="en-US" dirty="0" smtClean="0">
                <a:solidFill>
                  <a:srgbClr val="FF0000"/>
                </a:solidFill>
              </a:rPr>
              <a:t>サイクル時間</a:t>
            </a:r>
            <a:r>
              <a:rPr lang="ja-JP" altLang="en-US" dirty="0" smtClean="0"/>
              <a:t>・・読み書きの指令から，</a:t>
            </a:r>
            <a:r>
              <a:rPr lang="en-US" altLang="ja-JP" dirty="0" smtClean="0"/>
              <a:t/>
            </a:r>
            <a:br>
              <a:rPr lang="en-US" altLang="ja-JP" dirty="0" smtClean="0"/>
            </a:br>
            <a:r>
              <a:rPr lang="ja-JP" altLang="en-US" dirty="0" smtClean="0"/>
              <a:t>次の読み書きの指令ができるようになるまでの時間．</a:t>
            </a:r>
            <a:endParaRPr lang="en-US" altLang="ja-JP" dirty="0" smtClean="0"/>
          </a:p>
          <a:p>
            <a:r>
              <a:rPr lang="ja-JP" altLang="en-US" dirty="0" smtClean="0"/>
              <a:t>揮発性</a:t>
            </a:r>
            <a:endParaRPr lang="en-US" altLang="ja-JP" dirty="0" smtClean="0"/>
          </a:p>
          <a:p>
            <a:pPr lvl="1"/>
            <a:r>
              <a:rPr lang="ja-JP" altLang="en-US" dirty="0" smtClean="0"/>
              <a:t>電源を切ったときに情報が失われるかどうか．</a:t>
            </a:r>
            <a:endParaRPr lang="en-US" altLang="ja-JP" dirty="0" smtClean="0"/>
          </a:p>
          <a:p>
            <a:pPr lvl="2"/>
            <a:r>
              <a:rPr lang="ja-JP" altLang="en-US" dirty="0" smtClean="0">
                <a:solidFill>
                  <a:srgbClr val="FF0000"/>
                </a:solidFill>
              </a:rPr>
              <a:t>不揮発性</a:t>
            </a:r>
            <a:r>
              <a:rPr lang="ja-JP" altLang="en-US" dirty="0" smtClean="0"/>
              <a:t>：記憶が保持される　　</a:t>
            </a:r>
            <a:r>
              <a:rPr lang="ja-JP" altLang="en-US" dirty="0" smtClean="0">
                <a:solidFill>
                  <a:srgbClr val="FF0000"/>
                </a:solidFill>
              </a:rPr>
              <a:t>揮発性</a:t>
            </a:r>
            <a:r>
              <a:rPr lang="ja-JP" altLang="en-US" dirty="0" smtClean="0"/>
              <a:t>：消えてしまう</a:t>
            </a:r>
            <a:endParaRPr lang="en-US" altLang="ja-JP" dirty="0" smtClean="0"/>
          </a:p>
          <a:p>
            <a:pPr lvl="2"/>
            <a:r>
              <a:rPr lang="ja-JP" altLang="en-US" dirty="0" smtClean="0"/>
              <a:t>通常，メインメモリは揮発性．</a:t>
            </a:r>
            <a:endParaRPr lang="en-US" altLang="ja-JP" dirty="0" smtClean="0"/>
          </a:p>
        </p:txBody>
      </p:sp>
      <p:sp>
        <p:nvSpPr>
          <p:cNvPr id="4" name="メモ 3"/>
          <p:cNvSpPr/>
          <p:nvPr/>
        </p:nvSpPr>
        <p:spPr>
          <a:xfrm>
            <a:off x="1152293" y="2046868"/>
            <a:ext cx="1889512"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メモ 4"/>
          <p:cNvSpPr/>
          <p:nvPr/>
        </p:nvSpPr>
        <p:spPr>
          <a:xfrm>
            <a:off x="3900448" y="2855951"/>
            <a:ext cx="1222917"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メモ 5"/>
          <p:cNvSpPr/>
          <p:nvPr/>
        </p:nvSpPr>
        <p:spPr>
          <a:xfrm>
            <a:off x="5721814" y="2855951"/>
            <a:ext cx="2170771"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メモ 7"/>
          <p:cNvSpPr/>
          <p:nvPr/>
        </p:nvSpPr>
        <p:spPr>
          <a:xfrm>
            <a:off x="1152293" y="3289610"/>
            <a:ext cx="1889512"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メモ 8"/>
          <p:cNvSpPr/>
          <p:nvPr/>
        </p:nvSpPr>
        <p:spPr>
          <a:xfrm>
            <a:off x="1431074" y="4980878"/>
            <a:ext cx="1133706"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メモ 9"/>
          <p:cNvSpPr/>
          <p:nvPr/>
        </p:nvSpPr>
        <p:spPr>
          <a:xfrm>
            <a:off x="5402147" y="4980878"/>
            <a:ext cx="848731"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ppt_x"/>
                                          </p:val>
                                        </p:tav>
                                      </p:tavLst>
                                    </p:anim>
                                    <p:anim calcmode="lin" valueType="num">
                                      <p:cBhvr additive="base">
                                        <p:cTn id="25" dur="500"/>
                                        <p:tgtEl>
                                          <p:spTgt spid="8"/>
                                        </p:tgtEl>
                                        <p:attrNameLst>
                                          <p:attrName>ppt_y</p:attrName>
                                        </p:attrNameLst>
                                      </p:cBhvr>
                                      <p:tavLst>
                                        <p:tav tm="0">
                                          <p:val>
                                            <p:strVal val="ppt_y"/>
                                          </p:val>
                                        </p:tav>
                                        <p:tav tm="100000">
                                          <p:val>
                                            <p:strVal val="1+ppt_h/2"/>
                                          </p:val>
                                        </p:tav>
                                      </p:tavLst>
                                    </p:anim>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0"/>
                                        </p:tgtEl>
                                        <p:attrNameLst>
                                          <p:attrName>ppt_x</p:attrName>
                                        </p:attrNameLst>
                                      </p:cBhvr>
                                      <p:tavLst>
                                        <p:tav tm="0">
                                          <p:val>
                                            <p:strVal val="ppt_x"/>
                                          </p:val>
                                        </p:tav>
                                        <p:tav tm="100000">
                                          <p:val>
                                            <p:strVal val="ppt_x"/>
                                          </p:val>
                                        </p:tav>
                                      </p:tavLst>
                                    </p:anim>
                                    <p:anim calcmode="lin" valueType="num">
                                      <p:cBhvr additive="base">
                                        <p:cTn id="37" dur="500"/>
                                        <p:tgtEl>
                                          <p:spTgt spid="10"/>
                                        </p:tgtEl>
                                        <p:attrNameLst>
                                          <p:attrName>ppt_y</p:attrName>
                                        </p:attrNameLst>
                                      </p:cBhvr>
                                      <p:tavLst>
                                        <p:tav tm="0">
                                          <p:val>
                                            <p:strVal val="ppt_y"/>
                                          </p:val>
                                        </p:tav>
                                        <p:tav tm="100000">
                                          <p:val>
                                            <p:strVal val="1+ppt_h/2"/>
                                          </p:val>
                                        </p:tav>
                                      </p:tavLst>
                                    </p:anim>
                                    <p:set>
                                      <p:cBhvr>
                                        <p:cTn id="3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fontScale="90000"/>
          </a:bodyPr>
          <a:lstStyle/>
          <a:p>
            <a:r>
              <a:rPr lang="ja-JP" altLang="en-US" dirty="0"/>
              <a:t>メモリに</a:t>
            </a:r>
            <a:r>
              <a:rPr lang="ja-JP" altLang="en-US" dirty="0" smtClean="0"/>
              <a:t>ついて</a:t>
            </a:r>
            <a:endParaRPr lang="ja-JP" altLang="en-US" dirty="0"/>
          </a:p>
        </p:txBody>
      </p:sp>
      <p:sp>
        <p:nvSpPr>
          <p:cNvPr id="13315" name="Rectangle 3"/>
          <p:cNvSpPr>
            <a:spLocks noGrp="1" noChangeArrowheads="1"/>
          </p:cNvSpPr>
          <p:nvPr>
            <p:ph type="body" idx="1"/>
          </p:nvPr>
        </p:nvSpPr>
        <p:spPr>
          <a:xfrm>
            <a:off x="457200" y="1086982"/>
            <a:ext cx="8229600" cy="5771018"/>
          </a:xfrm>
        </p:spPr>
        <p:txBody>
          <a:bodyPr>
            <a:normAutofit/>
          </a:bodyPr>
          <a:lstStyle/>
          <a:p>
            <a:pPr>
              <a:lnSpc>
                <a:spcPct val="90000"/>
              </a:lnSpc>
            </a:pPr>
            <a:r>
              <a:rPr lang="ja-JP" altLang="en-US" dirty="0"/>
              <a:t>書き込みが出来るかどうか</a:t>
            </a:r>
            <a:endParaRPr lang="en-US" altLang="ja-JP" dirty="0"/>
          </a:p>
          <a:p>
            <a:pPr lvl="1">
              <a:lnSpc>
                <a:spcPct val="90000"/>
              </a:lnSpc>
            </a:pPr>
            <a:r>
              <a:rPr lang="ja-JP" altLang="en-US" dirty="0"/>
              <a:t>書き込み可能：</a:t>
            </a:r>
            <a:r>
              <a:rPr lang="en-US" altLang="ja-JP" dirty="0">
                <a:solidFill>
                  <a:srgbClr val="FF0000"/>
                </a:solidFill>
              </a:rPr>
              <a:t>RAM</a:t>
            </a:r>
            <a:r>
              <a:rPr lang="en-US" altLang="ja-JP" dirty="0"/>
              <a:t> (Random Access Memory)</a:t>
            </a:r>
          </a:p>
          <a:p>
            <a:pPr lvl="1">
              <a:lnSpc>
                <a:spcPct val="90000"/>
              </a:lnSpc>
            </a:pPr>
            <a:r>
              <a:rPr lang="ja-JP" altLang="en-US" dirty="0"/>
              <a:t>読み出しのみ：</a:t>
            </a:r>
            <a:r>
              <a:rPr lang="en-US" altLang="ja-JP" dirty="0">
                <a:solidFill>
                  <a:srgbClr val="FF0000"/>
                </a:solidFill>
              </a:rPr>
              <a:t>ROM </a:t>
            </a:r>
            <a:r>
              <a:rPr lang="en-US" altLang="ja-JP" dirty="0"/>
              <a:t>(Read Only Memory)</a:t>
            </a:r>
          </a:p>
          <a:p>
            <a:pPr>
              <a:lnSpc>
                <a:spcPct val="90000"/>
              </a:lnSpc>
            </a:pPr>
            <a:r>
              <a:rPr lang="ja-JP" altLang="en-US" dirty="0"/>
              <a:t>電源を切ったときの振る舞い</a:t>
            </a:r>
            <a:endParaRPr lang="en-US" altLang="ja-JP" dirty="0"/>
          </a:p>
          <a:p>
            <a:pPr lvl="1">
              <a:lnSpc>
                <a:spcPct val="90000"/>
              </a:lnSpc>
            </a:pPr>
            <a:r>
              <a:rPr lang="ja-JP" altLang="en-US" dirty="0">
                <a:solidFill>
                  <a:srgbClr val="FF0000"/>
                </a:solidFill>
              </a:rPr>
              <a:t>揮発性</a:t>
            </a:r>
            <a:r>
              <a:rPr lang="ja-JP" altLang="en-US" dirty="0"/>
              <a:t>：電源</a:t>
            </a:r>
            <a:r>
              <a:rPr lang="en-US" altLang="ja-JP" dirty="0"/>
              <a:t> OFF </a:t>
            </a:r>
            <a:r>
              <a:rPr lang="ja-JP" altLang="en-US" dirty="0"/>
              <a:t>で忘れてしまう</a:t>
            </a:r>
            <a:endParaRPr lang="en-US" altLang="ja-JP" dirty="0"/>
          </a:p>
          <a:p>
            <a:pPr lvl="2">
              <a:lnSpc>
                <a:spcPct val="90000"/>
              </a:lnSpc>
            </a:pPr>
            <a:r>
              <a:rPr lang="ja-JP" altLang="en-US" dirty="0"/>
              <a:t>パソコンに搭載されている</a:t>
            </a:r>
            <a:r>
              <a:rPr lang="en-US" altLang="ja-JP" dirty="0"/>
              <a:t> </a:t>
            </a:r>
            <a:r>
              <a:rPr lang="en-US" altLang="ja-JP" u="sng" dirty="0">
                <a:solidFill>
                  <a:srgbClr val="000000"/>
                </a:solidFill>
              </a:rPr>
              <a:t>RAM </a:t>
            </a:r>
            <a:r>
              <a:rPr lang="ja-JP" altLang="en-US" u="sng" dirty="0">
                <a:solidFill>
                  <a:srgbClr val="000000"/>
                </a:solidFill>
              </a:rPr>
              <a:t>は揮発性</a:t>
            </a:r>
            <a:endParaRPr lang="en-US" altLang="ja-JP" u="sng" dirty="0">
              <a:solidFill>
                <a:srgbClr val="000000"/>
              </a:solidFill>
            </a:endParaRPr>
          </a:p>
          <a:p>
            <a:pPr lvl="1">
              <a:lnSpc>
                <a:spcPct val="90000"/>
              </a:lnSpc>
            </a:pPr>
            <a:r>
              <a:rPr lang="ja-JP" altLang="en-US" dirty="0">
                <a:solidFill>
                  <a:srgbClr val="FF0000"/>
                </a:solidFill>
              </a:rPr>
              <a:t>不揮発性</a:t>
            </a:r>
            <a:r>
              <a:rPr lang="ja-JP" altLang="en-US" dirty="0"/>
              <a:t>：データは消えない</a:t>
            </a:r>
            <a:endParaRPr lang="en-US" altLang="ja-JP" dirty="0"/>
          </a:p>
          <a:p>
            <a:pPr lvl="2">
              <a:lnSpc>
                <a:spcPct val="90000"/>
              </a:lnSpc>
            </a:pPr>
            <a:r>
              <a:rPr lang="en-US" altLang="ja-JP" dirty="0"/>
              <a:t>ROM </a:t>
            </a:r>
            <a:r>
              <a:rPr lang="ja-JP" altLang="en-US" dirty="0"/>
              <a:t>は不揮発性．</a:t>
            </a:r>
            <a:r>
              <a:rPr lang="en-US" altLang="ja-JP" dirty="0" smtClean="0"/>
              <a:t> </a:t>
            </a:r>
            <a:r>
              <a:rPr lang="ja-JP" altLang="en-US" u="sng" dirty="0" smtClean="0"/>
              <a:t>電源を入れた直後の動作を決める</a:t>
            </a:r>
            <a:endParaRPr lang="en-US" altLang="ja-JP" u="sng" dirty="0"/>
          </a:p>
          <a:p>
            <a:pPr lvl="2">
              <a:lnSpc>
                <a:spcPct val="90000"/>
              </a:lnSpc>
            </a:pPr>
            <a:r>
              <a:rPr lang="ja-JP" altLang="en-US" dirty="0"/>
              <a:t>パソコンには少しだけしか搭載されていない</a:t>
            </a:r>
            <a:endParaRPr lang="en-US" altLang="ja-JP" dirty="0"/>
          </a:p>
          <a:p>
            <a:pPr lvl="2">
              <a:lnSpc>
                <a:spcPct val="90000"/>
              </a:lnSpc>
            </a:pPr>
            <a:r>
              <a:rPr lang="ja-JP" altLang="en-US" dirty="0"/>
              <a:t>組み込み機器のプログラムは全て</a:t>
            </a:r>
            <a:r>
              <a:rPr lang="en-US" altLang="ja-JP" dirty="0"/>
              <a:t> ROM </a:t>
            </a:r>
            <a:r>
              <a:rPr lang="ja-JP" altLang="en-US" dirty="0"/>
              <a:t>に格納されている</a:t>
            </a:r>
            <a:endParaRPr lang="en-US" altLang="ja-JP" dirty="0"/>
          </a:p>
          <a:p>
            <a:pPr>
              <a:lnSpc>
                <a:spcPct val="90000"/>
              </a:lnSpc>
            </a:pPr>
            <a:r>
              <a:rPr lang="ja-JP" altLang="en-US" dirty="0"/>
              <a:t>最近は「書き込み可能・不揮発」なメモリが増加</a:t>
            </a:r>
            <a:endParaRPr lang="en-US" altLang="ja-JP" dirty="0"/>
          </a:p>
          <a:p>
            <a:pPr lvl="1">
              <a:lnSpc>
                <a:spcPct val="90000"/>
              </a:lnSpc>
            </a:pPr>
            <a:r>
              <a:rPr lang="ja-JP" altLang="en-US" dirty="0">
                <a:solidFill>
                  <a:srgbClr val="FF0000"/>
                </a:solidFill>
              </a:rPr>
              <a:t>フラッシュメモリ</a:t>
            </a:r>
            <a:r>
              <a:rPr lang="ja-JP" altLang="en-US" dirty="0"/>
              <a:t>（デジタルカメラの記憶媒体）など</a:t>
            </a:r>
            <a:endParaRPr lang="en-US" altLang="ja-JP" dirty="0"/>
          </a:p>
          <a:p>
            <a:pPr lvl="1">
              <a:lnSpc>
                <a:spcPct val="90000"/>
              </a:lnSpc>
            </a:pPr>
            <a:r>
              <a:rPr lang="ja-JP" altLang="en-US" dirty="0"/>
              <a:t>読み書きが遅く，また書き込みに多くの電力が</a:t>
            </a:r>
            <a:r>
              <a:rPr lang="ja-JP" altLang="en-US" dirty="0" smtClean="0"/>
              <a:t>必要</a:t>
            </a:r>
            <a:endParaRPr lang="en-US" altLang="ja-JP" dirty="0" smtClean="0"/>
          </a:p>
          <a:p>
            <a:pPr lvl="1">
              <a:lnSpc>
                <a:spcPct val="90000"/>
              </a:lnSpc>
            </a:pPr>
            <a:r>
              <a:rPr lang="ja-JP" altLang="en-US" dirty="0" smtClean="0"/>
              <a:t>補助記憶装置として扱われることが多い</a:t>
            </a:r>
            <a:endParaRPr lang="ja-JP" altLang="en-US" dirty="0"/>
          </a:p>
        </p:txBody>
      </p:sp>
      <p:sp>
        <p:nvSpPr>
          <p:cNvPr id="4" name="メモ 3"/>
          <p:cNvSpPr/>
          <p:nvPr/>
        </p:nvSpPr>
        <p:spPr>
          <a:xfrm>
            <a:off x="3264830" y="1576038"/>
            <a:ext cx="755804"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メモ 4"/>
          <p:cNvSpPr/>
          <p:nvPr/>
        </p:nvSpPr>
        <p:spPr>
          <a:xfrm>
            <a:off x="3264830" y="1960135"/>
            <a:ext cx="755804"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315">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315">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315">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31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315">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315">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315">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315">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4"/>
                                        </p:tgtEl>
                                        <p:attrNameLst>
                                          <p:attrName>ppt_x</p:attrName>
                                        </p:attrNameLst>
                                      </p:cBhvr>
                                      <p:tavLst>
                                        <p:tav tm="0">
                                          <p:val>
                                            <p:strVal val="ppt_x"/>
                                          </p:val>
                                        </p:tav>
                                        <p:tav tm="100000">
                                          <p:val>
                                            <p:strVal val="ppt_x"/>
                                          </p:val>
                                        </p:tav>
                                      </p:tavLst>
                                    </p:anim>
                                    <p:anim calcmode="lin" valueType="num">
                                      <p:cBhvr additive="base">
                                        <p:cTn id="55" dur="500"/>
                                        <p:tgtEl>
                                          <p:spTgt spid="4"/>
                                        </p:tgtEl>
                                        <p:attrNameLst>
                                          <p:attrName>ppt_y</p:attrName>
                                        </p:attrNameLst>
                                      </p:cBhvr>
                                      <p:tavLst>
                                        <p:tav tm="0">
                                          <p:val>
                                            <p:strVal val="ppt_y"/>
                                          </p:val>
                                        </p:tav>
                                        <p:tav tm="100000">
                                          <p:val>
                                            <p:strVal val="1+ppt_h/2"/>
                                          </p:val>
                                        </p:tav>
                                      </p:tavLst>
                                    </p:anim>
                                    <p:set>
                                      <p:cBhvr>
                                        <p:cTn id="56" dur="1" fill="hold">
                                          <p:stCondLst>
                                            <p:cond delay="499"/>
                                          </p:stCondLst>
                                        </p:cTn>
                                        <p:tgtEl>
                                          <p:spTgt spid="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5"/>
                                        </p:tgtEl>
                                        <p:attrNameLst>
                                          <p:attrName>ppt_x</p:attrName>
                                        </p:attrNameLst>
                                      </p:cBhvr>
                                      <p:tavLst>
                                        <p:tav tm="0">
                                          <p:val>
                                            <p:strVal val="ppt_x"/>
                                          </p:val>
                                        </p:tav>
                                        <p:tav tm="100000">
                                          <p:val>
                                            <p:strVal val="ppt_x"/>
                                          </p:val>
                                        </p:tav>
                                      </p:tavLst>
                                    </p:anim>
                                    <p:anim calcmode="lin" valueType="num">
                                      <p:cBhvr additive="base">
                                        <p:cTn id="61" dur="500"/>
                                        <p:tgtEl>
                                          <p:spTgt spid="5"/>
                                        </p:tgtEl>
                                        <p:attrNameLst>
                                          <p:attrName>ppt_y</p:attrName>
                                        </p:attrNameLst>
                                      </p:cBhvr>
                                      <p:tavLst>
                                        <p:tav tm="0">
                                          <p:val>
                                            <p:strVal val="ppt_y"/>
                                          </p:val>
                                        </p:tav>
                                        <p:tav tm="100000">
                                          <p:val>
                                            <p:strVal val="1+ppt_h/2"/>
                                          </p:val>
                                        </p:tav>
                                      </p:tavLst>
                                    </p:anim>
                                    <p:set>
                                      <p:cBhvr>
                                        <p:cTn id="6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bldLvl="2"/>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ja-JP" altLang="en-US" dirty="0" smtClean="0"/>
              <a:t>メモリ</a:t>
            </a:r>
            <a:r>
              <a:rPr lang="en-US" altLang="ja-JP" dirty="0" smtClean="0"/>
              <a:t>(RAM)</a:t>
            </a:r>
            <a:r>
              <a:rPr lang="ja-JP" altLang="en-US" dirty="0" smtClean="0"/>
              <a:t>の</a:t>
            </a:r>
            <a:r>
              <a:rPr lang="ja-JP" altLang="en-US" dirty="0"/>
              <a:t>構造</a:t>
            </a:r>
          </a:p>
        </p:txBody>
      </p:sp>
      <p:pic>
        <p:nvPicPr>
          <p:cNvPr id="17413" name="Picture 5" descr="1403-1-A"/>
          <p:cNvPicPr>
            <a:picLocks noChangeAspect="1" noChangeArrowheads="1"/>
          </p:cNvPicPr>
          <p:nvPr/>
        </p:nvPicPr>
        <p:blipFill>
          <a:blip r:embed="rId3"/>
          <a:srcRect/>
          <a:stretch>
            <a:fillRect/>
          </a:stretch>
        </p:blipFill>
        <p:spPr bwMode="auto">
          <a:xfrm>
            <a:off x="684366" y="905932"/>
            <a:ext cx="7632879" cy="572465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メモリの動作原理</a:t>
            </a:r>
            <a:endParaRPr lang="ja-JP" altLang="en-US" dirty="0"/>
          </a:p>
        </p:txBody>
      </p:sp>
      <p:sp>
        <p:nvSpPr>
          <p:cNvPr id="3" name="コンテンツ プレースホルダ 2"/>
          <p:cNvSpPr>
            <a:spLocks noGrp="1"/>
          </p:cNvSpPr>
          <p:nvPr>
            <p:ph idx="1"/>
          </p:nvPr>
        </p:nvSpPr>
        <p:spPr>
          <a:xfrm>
            <a:off x="457200" y="6005871"/>
            <a:ext cx="8229600" cy="699729"/>
          </a:xfrm>
        </p:spPr>
        <p:txBody>
          <a:bodyPr/>
          <a:lstStyle/>
          <a:p>
            <a:r>
              <a:rPr lang="en-US" altLang="ja-JP" dirty="0" smtClean="0"/>
              <a:t>DRAM</a:t>
            </a:r>
            <a:r>
              <a:rPr lang="ja-JP" altLang="en-US" dirty="0" smtClean="0"/>
              <a:t>の動作原理</a:t>
            </a:r>
            <a:endParaRPr lang="ja-JP" altLang="en-US" dirty="0"/>
          </a:p>
        </p:txBody>
      </p:sp>
      <p:pic>
        <p:nvPicPr>
          <p:cNvPr id="6" name="メモリ.mpe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122516" y="905933"/>
            <a:ext cx="6858000" cy="51435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185349" y="2761132"/>
            <a:ext cx="4622415" cy="175633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メイリオ"/>
              <a:ea typeface="メイリオ"/>
              <a:cs typeface="メイリオ"/>
            </a:endParaRPr>
          </a:p>
        </p:txBody>
      </p:sp>
      <p:sp>
        <p:nvSpPr>
          <p:cNvPr id="19" name="正方形/長方形 18"/>
          <p:cNvSpPr/>
          <p:nvPr/>
        </p:nvSpPr>
        <p:spPr>
          <a:xfrm>
            <a:off x="46060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47584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49108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50632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52156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53680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55204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56728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58252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59776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61300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6282447" y="344240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6076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47600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49124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50648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52172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53696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55220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56744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 name="正方形/長方形 50"/>
          <p:cNvSpPr/>
          <p:nvPr/>
        </p:nvSpPr>
        <p:spPr>
          <a:xfrm>
            <a:off x="58268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59792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61316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6284035" y="359321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46092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47616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49140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50664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52188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53712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55236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56760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58284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59808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61332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6285623" y="3744027"/>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46108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8" name="正方形/長方形 67"/>
          <p:cNvSpPr/>
          <p:nvPr/>
        </p:nvSpPr>
        <p:spPr>
          <a:xfrm>
            <a:off x="47632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9" name="正方形/長方形 68"/>
          <p:cNvSpPr/>
          <p:nvPr/>
        </p:nvSpPr>
        <p:spPr>
          <a:xfrm>
            <a:off x="49156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0" name="正方形/長方形 69"/>
          <p:cNvSpPr/>
          <p:nvPr/>
        </p:nvSpPr>
        <p:spPr>
          <a:xfrm>
            <a:off x="50680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1" name="正方形/長方形 70"/>
          <p:cNvSpPr/>
          <p:nvPr/>
        </p:nvSpPr>
        <p:spPr>
          <a:xfrm>
            <a:off x="52204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2" name="正方形/長方形 71"/>
          <p:cNvSpPr/>
          <p:nvPr/>
        </p:nvSpPr>
        <p:spPr>
          <a:xfrm>
            <a:off x="53728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3" name="正方形/長方形 72"/>
          <p:cNvSpPr/>
          <p:nvPr/>
        </p:nvSpPr>
        <p:spPr>
          <a:xfrm>
            <a:off x="55252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4" name="正方形/長方形 73"/>
          <p:cNvSpPr/>
          <p:nvPr/>
        </p:nvSpPr>
        <p:spPr>
          <a:xfrm>
            <a:off x="56776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5" name="正方形/長方形 74"/>
          <p:cNvSpPr/>
          <p:nvPr/>
        </p:nvSpPr>
        <p:spPr>
          <a:xfrm>
            <a:off x="58300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6" name="正方形/長方形 75"/>
          <p:cNvSpPr/>
          <p:nvPr/>
        </p:nvSpPr>
        <p:spPr>
          <a:xfrm>
            <a:off x="59824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61348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8" name="正方形/長方形 77"/>
          <p:cNvSpPr/>
          <p:nvPr/>
        </p:nvSpPr>
        <p:spPr>
          <a:xfrm>
            <a:off x="6287211" y="3894839"/>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9" name="正方形/長方形 78"/>
          <p:cNvSpPr/>
          <p:nvPr/>
        </p:nvSpPr>
        <p:spPr>
          <a:xfrm>
            <a:off x="46123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0" name="正方形/長方形 79"/>
          <p:cNvSpPr/>
          <p:nvPr/>
        </p:nvSpPr>
        <p:spPr>
          <a:xfrm>
            <a:off x="47647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1" name="正方形/長方形 80"/>
          <p:cNvSpPr/>
          <p:nvPr/>
        </p:nvSpPr>
        <p:spPr>
          <a:xfrm>
            <a:off x="49171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2" name="正方形/長方形 81"/>
          <p:cNvSpPr/>
          <p:nvPr/>
        </p:nvSpPr>
        <p:spPr>
          <a:xfrm>
            <a:off x="50695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3" name="正方形/長方形 82"/>
          <p:cNvSpPr/>
          <p:nvPr/>
        </p:nvSpPr>
        <p:spPr>
          <a:xfrm>
            <a:off x="52219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53743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5" name="正方形/長方形 84"/>
          <p:cNvSpPr/>
          <p:nvPr/>
        </p:nvSpPr>
        <p:spPr>
          <a:xfrm>
            <a:off x="55267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56791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7" name="正方形/長方形 86"/>
          <p:cNvSpPr/>
          <p:nvPr/>
        </p:nvSpPr>
        <p:spPr>
          <a:xfrm>
            <a:off x="58315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8" name="正方形/長方形 87"/>
          <p:cNvSpPr/>
          <p:nvPr/>
        </p:nvSpPr>
        <p:spPr>
          <a:xfrm>
            <a:off x="59839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9" name="正方形/長方形 88"/>
          <p:cNvSpPr/>
          <p:nvPr/>
        </p:nvSpPr>
        <p:spPr>
          <a:xfrm>
            <a:off x="61363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0" name="正方形/長方形 89"/>
          <p:cNvSpPr/>
          <p:nvPr/>
        </p:nvSpPr>
        <p:spPr>
          <a:xfrm>
            <a:off x="6288799" y="4045651"/>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1" name="正方形/長方形 90"/>
          <p:cNvSpPr/>
          <p:nvPr/>
        </p:nvSpPr>
        <p:spPr>
          <a:xfrm>
            <a:off x="46139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2" name="正方形/長方形 91"/>
          <p:cNvSpPr/>
          <p:nvPr/>
        </p:nvSpPr>
        <p:spPr>
          <a:xfrm>
            <a:off x="47663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3" name="正方形/長方形 92"/>
          <p:cNvSpPr/>
          <p:nvPr/>
        </p:nvSpPr>
        <p:spPr>
          <a:xfrm>
            <a:off x="49187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4" name="正方形/長方形 93"/>
          <p:cNvSpPr/>
          <p:nvPr/>
        </p:nvSpPr>
        <p:spPr>
          <a:xfrm>
            <a:off x="50711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5" name="正方形/長方形 94"/>
          <p:cNvSpPr/>
          <p:nvPr/>
        </p:nvSpPr>
        <p:spPr>
          <a:xfrm>
            <a:off x="52235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6" name="正方形/長方形 95"/>
          <p:cNvSpPr/>
          <p:nvPr/>
        </p:nvSpPr>
        <p:spPr>
          <a:xfrm>
            <a:off x="53759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7" name="正方形/長方形 96"/>
          <p:cNvSpPr/>
          <p:nvPr/>
        </p:nvSpPr>
        <p:spPr>
          <a:xfrm>
            <a:off x="55283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8" name="正方形/長方形 97"/>
          <p:cNvSpPr/>
          <p:nvPr/>
        </p:nvSpPr>
        <p:spPr>
          <a:xfrm>
            <a:off x="56807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9" name="正方形/長方形 98"/>
          <p:cNvSpPr/>
          <p:nvPr/>
        </p:nvSpPr>
        <p:spPr>
          <a:xfrm>
            <a:off x="58331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0" name="正方形/長方形 99"/>
          <p:cNvSpPr/>
          <p:nvPr/>
        </p:nvSpPr>
        <p:spPr>
          <a:xfrm>
            <a:off x="59855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1" name="正方形/長方形 100"/>
          <p:cNvSpPr/>
          <p:nvPr/>
        </p:nvSpPr>
        <p:spPr>
          <a:xfrm>
            <a:off x="61379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2" name="正方形/長方形 101"/>
          <p:cNvSpPr/>
          <p:nvPr/>
        </p:nvSpPr>
        <p:spPr>
          <a:xfrm>
            <a:off x="6290387" y="4196463"/>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3" name="正方形/長方形 102"/>
          <p:cNvSpPr/>
          <p:nvPr/>
        </p:nvSpPr>
        <p:spPr>
          <a:xfrm>
            <a:off x="46155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4" name="正方形/長方形 103"/>
          <p:cNvSpPr/>
          <p:nvPr/>
        </p:nvSpPr>
        <p:spPr>
          <a:xfrm>
            <a:off x="47679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5" name="正方形/長方形 104"/>
          <p:cNvSpPr/>
          <p:nvPr/>
        </p:nvSpPr>
        <p:spPr>
          <a:xfrm>
            <a:off x="49203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a:off x="50727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7" name="正方形/長方形 106"/>
          <p:cNvSpPr/>
          <p:nvPr/>
        </p:nvSpPr>
        <p:spPr>
          <a:xfrm>
            <a:off x="52251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8" name="正方形/長方形 107"/>
          <p:cNvSpPr/>
          <p:nvPr/>
        </p:nvSpPr>
        <p:spPr>
          <a:xfrm>
            <a:off x="53775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9" name="正方形/長方形 108"/>
          <p:cNvSpPr/>
          <p:nvPr/>
        </p:nvSpPr>
        <p:spPr>
          <a:xfrm>
            <a:off x="55299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0" name="正方形/長方形 109"/>
          <p:cNvSpPr/>
          <p:nvPr/>
        </p:nvSpPr>
        <p:spPr>
          <a:xfrm>
            <a:off x="56823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1" name="正方形/長方形 110"/>
          <p:cNvSpPr/>
          <p:nvPr/>
        </p:nvSpPr>
        <p:spPr>
          <a:xfrm>
            <a:off x="58347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2" name="正方形/長方形 111"/>
          <p:cNvSpPr/>
          <p:nvPr/>
        </p:nvSpPr>
        <p:spPr>
          <a:xfrm>
            <a:off x="59871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3" name="正方形/長方形 112"/>
          <p:cNvSpPr/>
          <p:nvPr/>
        </p:nvSpPr>
        <p:spPr>
          <a:xfrm>
            <a:off x="61395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4" name="正方形/長方形 113"/>
          <p:cNvSpPr/>
          <p:nvPr/>
        </p:nvSpPr>
        <p:spPr>
          <a:xfrm>
            <a:off x="6291975" y="4347275"/>
            <a:ext cx="108695" cy="114419"/>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fontScale="90000"/>
          </a:bodyPr>
          <a:lstStyle/>
          <a:p>
            <a:r>
              <a:rPr lang="ja-JP" altLang="en-US" dirty="0" smtClean="0"/>
              <a:t>アドレスバスとデータバス</a:t>
            </a:r>
            <a:endParaRPr lang="ja-JP" altLang="en-US" dirty="0"/>
          </a:p>
        </p:txBody>
      </p:sp>
      <p:sp>
        <p:nvSpPr>
          <p:cNvPr id="3" name="コンテンツ プレースホルダ 2"/>
          <p:cNvSpPr>
            <a:spLocks noGrp="1"/>
          </p:cNvSpPr>
          <p:nvPr>
            <p:ph idx="1"/>
          </p:nvPr>
        </p:nvSpPr>
        <p:spPr>
          <a:xfrm>
            <a:off x="457200" y="4679745"/>
            <a:ext cx="8229600" cy="2025855"/>
          </a:xfrm>
        </p:spPr>
        <p:txBody>
          <a:bodyPr>
            <a:normAutofit fontScale="77500" lnSpcReduction="20000"/>
          </a:bodyPr>
          <a:lstStyle/>
          <a:p>
            <a:r>
              <a:rPr lang="ja-JP" altLang="en-US" dirty="0" smtClean="0"/>
              <a:t>アドレスは，</a:t>
            </a:r>
            <a:r>
              <a:rPr lang="en-US" altLang="ja-JP" u="sng" dirty="0" smtClean="0"/>
              <a:t>CPU</a:t>
            </a:r>
            <a:r>
              <a:rPr lang="ja-JP" altLang="en-US" u="sng" dirty="0" smtClean="0"/>
              <a:t>からメモリへの一方通行</a:t>
            </a:r>
            <a:r>
              <a:rPr lang="ja-JP" altLang="en-US" dirty="0" smtClean="0"/>
              <a:t>（アドレスバス経由）</a:t>
            </a:r>
            <a:endParaRPr lang="en-US" altLang="ja-JP" dirty="0" smtClean="0"/>
          </a:p>
          <a:p>
            <a:pPr lvl="1"/>
            <a:r>
              <a:rPr lang="ja-JP" altLang="en-US" dirty="0" smtClean="0"/>
              <a:t>アドレスバスの幅が，搭載できる最大メモリ容量を決める</a:t>
            </a:r>
            <a:endParaRPr lang="en-US" altLang="ja-JP" dirty="0" smtClean="0"/>
          </a:p>
          <a:p>
            <a:r>
              <a:rPr lang="ja-JP" altLang="en-US" dirty="0" smtClean="0"/>
              <a:t>データは，</a:t>
            </a:r>
            <a:r>
              <a:rPr lang="ja-JP" altLang="en-US" u="sng" dirty="0" smtClean="0"/>
              <a:t>双方向</a:t>
            </a:r>
            <a:r>
              <a:rPr lang="ja-JP" altLang="en-US" dirty="0" smtClean="0"/>
              <a:t>（データバス経由）</a:t>
            </a:r>
            <a:endParaRPr lang="en-US" altLang="ja-JP" dirty="0" smtClean="0"/>
          </a:p>
          <a:p>
            <a:pPr lvl="1"/>
            <a:r>
              <a:rPr lang="ja-JP" altLang="en-US" dirty="0" smtClean="0"/>
              <a:t>データバスの幅が，同時に読み書き出来るビット数を決める</a:t>
            </a:r>
            <a:endParaRPr lang="en-US" altLang="ja-JP" dirty="0" smtClean="0"/>
          </a:p>
          <a:p>
            <a:pPr lvl="1"/>
            <a:r>
              <a:rPr lang="ja-JP" altLang="en-US" dirty="0" smtClean="0"/>
              <a:t>通常，ワード幅になっている</a:t>
            </a:r>
            <a:endParaRPr lang="en-US" altLang="ja-JP" dirty="0" smtClean="0"/>
          </a:p>
          <a:p>
            <a:r>
              <a:rPr lang="ja-JP" altLang="en-US" dirty="0" smtClean="0"/>
              <a:t>メモリ内部では，一列が一斉に読み出し・書き込みされる</a:t>
            </a:r>
            <a:endParaRPr lang="en-US" altLang="ja-JP" dirty="0" smtClean="0"/>
          </a:p>
        </p:txBody>
      </p:sp>
      <p:sp>
        <p:nvSpPr>
          <p:cNvPr id="4" name="正方形/長方形 3"/>
          <p:cNvSpPr/>
          <p:nvPr/>
        </p:nvSpPr>
        <p:spPr>
          <a:xfrm>
            <a:off x="2185349" y="1056286"/>
            <a:ext cx="4622415" cy="42335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latin typeface="メイリオ"/>
                <a:ea typeface="メイリオ"/>
                <a:cs typeface="メイリオ"/>
              </a:rPr>
              <a:t>CPU</a:t>
            </a:r>
            <a:endParaRPr kumimoji="1" lang="ja-JP" altLang="en-US" dirty="0">
              <a:latin typeface="メイリオ"/>
              <a:ea typeface="メイリオ"/>
              <a:cs typeface="メイリオ"/>
            </a:endParaRPr>
          </a:p>
        </p:txBody>
      </p:sp>
      <p:sp>
        <p:nvSpPr>
          <p:cNvPr id="6" name="上下矢印 5"/>
          <p:cNvSpPr/>
          <p:nvPr/>
        </p:nvSpPr>
        <p:spPr>
          <a:xfrm>
            <a:off x="4776876" y="1479638"/>
            <a:ext cx="1716243" cy="1281494"/>
          </a:xfrm>
          <a:prstGeom prst="upDownArrow">
            <a:avLst>
              <a:gd name="adj1" fmla="val 70000"/>
              <a:gd name="adj2" fmla="val 2589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kumimoji="1" lang="ja-JP" altLang="en-US" dirty="0" smtClean="0">
                <a:solidFill>
                  <a:schemeClr val="tx1"/>
                </a:solidFill>
                <a:latin typeface="メイリオ"/>
                <a:ea typeface="メイリオ"/>
                <a:cs typeface="メイリオ"/>
              </a:rPr>
              <a:t>データ</a:t>
            </a:r>
            <a:r>
              <a:rPr lang="en-US" altLang="ja-JP" dirty="0" smtClean="0">
                <a:solidFill>
                  <a:schemeClr val="tx1"/>
                </a:solidFill>
                <a:latin typeface="メイリオ"/>
                <a:ea typeface="メイリオ"/>
                <a:cs typeface="メイリオ"/>
              </a:rPr>
              <a:t/>
            </a:r>
            <a:br>
              <a:rPr lang="en-US" altLang="ja-JP" dirty="0" smtClean="0">
                <a:solidFill>
                  <a:schemeClr val="tx1"/>
                </a:solidFill>
                <a:latin typeface="メイリオ"/>
                <a:ea typeface="メイリオ"/>
                <a:cs typeface="メイリオ"/>
              </a:rPr>
            </a:br>
            <a:r>
              <a:rPr kumimoji="1" lang="ja-JP" altLang="en-US" dirty="0" smtClean="0">
                <a:solidFill>
                  <a:schemeClr val="tx1"/>
                </a:solidFill>
                <a:latin typeface="メイリオ"/>
                <a:ea typeface="メイリオ"/>
                <a:cs typeface="メイリオ"/>
              </a:rPr>
              <a:t>バス</a:t>
            </a:r>
            <a:endParaRPr kumimoji="1" lang="ja-JP" altLang="en-US" dirty="0">
              <a:solidFill>
                <a:schemeClr val="tx1"/>
              </a:solidFill>
              <a:latin typeface="メイリオ"/>
              <a:ea typeface="メイリオ"/>
              <a:cs typeface="メイリオ"/>
            </a:endParaRPr>
          </a:p>
        </p:txBody>
      </p:sp>
      <p:sp>
        <p:nvSpPr>
          <p:cNvPr id="7" name="下矢印 6"/>
          <p:cNvSpPr/>
          <p:nvPr/>
        </p:nvSpPr>
        <p:spPr>
          <a:xfrm>
            <a:off x="2597248" y="1479638"/>
            <a:ext cx="1813496" cy="1281494"/>
          </a:xfrm>
          <a:prstGeom prst="downArrow">
            <a:avLst>
              <a:gd name="adj1" fmla="val 79653"/>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rgbClr val="000000"/>
                </a:solidFill>
                <a:latin typeface="メイリオ"/>
                <a:ea typeface="メイリオ"/>
                <a:cs typeface="メイリオ"/>
              </a:rPr>
              <a:t>アドレス</a:t>
            </a:r>
            <a:r>
              <a:rPr kumimoji="1" lang="en-US" altLang="ja-JP" dirty="0" smtClean="0">
                <a:solidFill>
                  <a:srgbClr val="000000"/>
                </a:solidFill>
                <a:latin typeface="メイリオ"/>
                <a:ea typeface="メイリオ"/>
                <a:cs typeface="メイリオ"/>
              </a:rPr>
              <a:t/>
            </a:r>
            <a:br>
              <a:rPr kumimoji="1" lang="en-US" altLang="ja-JP" dirty="0" smtClean="0">
                <a:solidFill>
                  <a:srgbClr val="000000"/>
                </a:solidFill>
                <a:latin typeface="メイリオ"/>
                <a:ea typeface="メイリオ"/>
                <a:cs typeface="メイリオ"/>
              </a:rPr>
            </a:br>
            <a:r>
              <a:rPr kumimoji="1" lang="ja-JP" altLang="en-US" dirty="0" smtClean="0">
                <a:solidFill>
                  <a:srgbClr val="000000"/>
                </a:solidFill>
                <a:latin typeface="メイリオ"/>
                <a:ea typeface="メイリオ"/>
                <a:cs typeface="メイリオ"/>
              </a:rPr>
              <a:t>バス</a:t>
            </a:r>
            <a:endParaRPr kumimoji="1" lang="ja-JP" altLang="en-US" dirty="0">
              <a:solidFill>
                <a:srgbClr val="000000"/>
              </a:solidFill>
              <a:latin typeface="メイリオ"/>
              <a:ea typeface="メイリオ"/>
              <a:cs typeface="メイリオ"/>
            </a:endParaRPr>
          </a:p>
        </p:txBody>
      </p:sp>
      <p:cxnSp>
        <p:nvCxnSpPr>
          <p:cNvPr id="9" name="直線コネクタ 8"/>
          <p:cNvCxnSpPr/>
          <p:nvPr/>
        </p:nvCxnSpPr>
        <p:spPr>
          <a:xfrm>
            <a:off x="4370699" y="3440815"/>
            <a:ext cx="212242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4370699" y="3593215"/>
            <a:ext cx="212242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4370699" y="3745615"/>
            <a:ext cx="212242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4370699" y="3898015"/>
            <a:ext cx="212242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4370699" y="4050415"/>
            <a:ext cx="212242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4370699" y="4202815"/>
            <a:ext cx="212242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直線コネクタ 15"/>
          <p:cNvCxnSpPr/>
          <p:nvPr/>
        </p:nvCxnSpPr>
        <p:spPr>
          <a:xfrm>
            <a:off x="4370699" y="4355215"/>
            <a:ext cx="212242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rot="5400000">
            <a:off x="40118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rot="5400000">
            <a:off x="41642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rot="5400000">
            <a:off x="43166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rot="5400000">
            <a:off x="44690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rot="5400000">
            <a:off x="46214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rot="5400000">
            <a:off x="47738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rot="5400000">
            <a:off x="49262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rot="5400000">
            <a:off x="50786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rot="5400000">
            <a:off x="52310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rot="5400000">
            <a:off x="53834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rot="5400000">
            <a:off x="55358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rot="5400000">
            <a:off x="5688261" y="3898809"/>
            <a:ext cx="118996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15" name="正方形/長方形 114"/>
          <p:cNvSpPr/>
          <p:nvPr/>
        </p:nvSpPr>
        <p:spPr>
          <a:xfrm>
            <a:off x="2934775" y="3304623"/>
            <a:ext cx="1435924" cy="115707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rgbClr val="000000"/>
                </a:solidFill>
                <a:latin typeface="メイリオ"/>
                <a:ea typeface="メイリオ"/>
                <a:cs typeface="メイリオ"/>
              </a:rPr>
              <a:t>行選択</a:t>
            </a:r>
            <a:endParaRPr kumimoji="1" lang="ja-JP" altLang="en-US" dirty="0">
              <a:solidFill>
                <a:srgbClr val="000000"/>
              </a:solidFill>
              <a:latin typeface="メイリオ"/>
              <a:ea typeface="メイリオ"/>
              <a:cs typeface="メイリオ"/>
            </a:endParaRPr>
          </a:p>
        </p:txBody>
      </p:sp>
      <p:sp>
        <p:nvSpPr>
          <p:cNvPr id="116" name="正方形/長方形 115"/>
          <p:cNvSpPr/>
          <p:nvPr/>
        </p:nvSpPr>
        <p:spPr>
          <a:xfrm>
            <a:off x="4474659" y="2875552"/>
            <a:ext cx="2018460" cy="42907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rgbClr val="000000"/>
                </a:solidFill>
                <a:latin typeface="メイリオ"/>
                <a:ea typeface="メイリオ"/>
                <a:cs typeface="メイリオ"/>
              </a:rPr>
              <a:t>列選択</a:t>
            </a:r>
            <a:endParaRPr kumimoji="1" lang="ja-JP" altLang="en-US" dirty="0">
              <a:solidFill>
                <a:srgbClr val="000000"/>
              </a:solidFill>
              <a:latin typeface="メイリオ"/>
              <a:ea typeface="メイリオ"/>
              <a:cs typeface="メイリオ"/>
            </a:endParaRPr>
          </a:p>
        </p:txBody>
      </p:sp>
      <p:cxnSp>
        <p:nvCxnSpPr>
          <p:cNvPr id="118" name="カギ線コネクタ 117"/>
          <p:cNvCxnSpPr>
            <a:endCxn id="115" idx="0"/>
          </p:cNvCxnSpPr>
          <p:nvPr/>
        </p:nvCxnSpPr>
        <p:spPr>
          <a:xfrm rot="16200000" flipH="1">
            <a:off x="3291090" y="2942976"/>
            <a:ext cx="574554" cy="148740"/>
          </a:xfrm>
          <a:prstGeom prst="bentConnector3">
            <a:avLst>
              <a:gd name="adj1" fmla="val 62945"/>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4" name="Shape 123"/>
          <p:cNvCxnSpPr/>
          <p:nvPr/>
        </p:nvCxnSpPr>
        <p:spPr>
          <a:xfrm>
            <a:off x="3652737" y="3304623"/>
            <a:ext cx="717962" cy="439404"/>
          </a:xfrm>
          <a:prstGeom prst="bentConnector3">
            <a:avLst>
              <a:gd name="adj1" fmla="val -199"/>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5" name="直線コネクタ 144"/>
          <p:cNvCxnSpPr/>
          <p:nvPr/>
        </p:nvCxnSpPr>
        <p:spPr>
          <a:xfrm>
            <a:off x="4370699" y="3742439"/>
            <a:ext cx="212242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158" name="図形グループ 157"/>
          <p:cNvGrpSpPr/>
          <p:nvPr/>
        </p:nvGrpSpPr>
        <p:grpSpPr>
          <a:xfrm>
            <a:off x="4610180" y="3310343"/>
            <a:ext cx="1677988" cy="1189960"/>
            <a:chOff x="4884305" y="3796651"/>
            <a:chExt cx="1677988" cy="1189960"/>
          </a:xfrm>
        </p:grpSpPr>
        <p:cxnSp>
          <p:nvCxnSpPr>
            <p:cNvPr id="146" name="直線コネクタ 145"/>
            <p:cNvCxnSpPr/>
            <p:nvPr/>
          </p:nvCxnSpPr>
          <p:spPr>
            <a:xfrm rot="5400000">
              <a:off x="42901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7" name="直線コネクタ 146"/>
            <p:cNvCxnSpPr/>
            <p:nvPr/>
          </p:nvCxnSpPr>
          <p:spPr>
            <a:xfrm rot="5400000">
              <a:off x="44425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8" name="直線コネクタ 147"/>
            <p:cNvCxnSpPr/>
            <p:nvPr/>
          </p:nvCxnSpPr>
          <p:spPr>
            <a:xfrm rot="5400000">
              <a:off x="45949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9" name="直線コネクタ 148"/>
            <p:cNvCxnSpPr/>
            <p:nvPr/>
          </p:nvCxnSpPr>
          <p:spPr>
            <a:xfrm rot="5400000">
              <a:off x="47473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0" name="直線コネクタ 149"/>
            <p:cNvCxnSpPr/>
            <p:nvPr/>
          </p:nvCxnSpPr>
          <p:spPr>
            <a:xfrm rot="5400000">
              <a:off x="48997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1" name="直線コネクタ 150"/>
            <p:cNvCxnSpPr/>
            <p:nvPr/>
          </p:nvCxnSpPr>
          <p:spPr>
            <a:xfrm rot="5400000">
              <a:off x="50521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2" name="直線コネクタ 151"/>
            <p:cNvCxnSpPr/>
            <p:nvPr/>
          </p:nvCxnSpPr>
          <p:spPr>
            <a:xfrm rot="5400000">
              <a:off x="52045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p:nvPr/>
          </p:nvCxnSpPr>
          <p:spPr>
            <a:xfrm rot="5400000">
              <a:off x="53569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4" name="直線コネクタ 153"/>
            <p:cNvCxnSpPr/>
            <p:nvPr/>
          </p:nvCxnSpPr>
          <p:spPr>
            <a:xfrm rot="5400000">
              <a:off x="55093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5" name="直線コネクタ 154"/>
            <p:cNvCxnSpPr/>
            <p:nvPr/>
          </p:nvCxnSpPr>
          <p:spPr>
            <a:xfrm rot="5400000">
              <a:off x="56617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p:nvPr/>
          </p:nvCxnSpPr>
          <p:spPr>
            <a:xfrm rot="5400000">
              <a:off x="58141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7" name="直線コネクタ 156"/>
            <p:cNvCxnSpPr/>
            <p:nvPr/>
          </p:nvCxnSpPr>
          <p:spPr>
            <a:xfrm rot="5400000">
              <a:off x="5966519" y="4390837"/>
              <a:ext cx="1189960"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cxnSp>
        <p:nvCxnSpPr>
          <p:cNvPr id="160" name="カギ線コネクタ 159"/>
          <p:cNvCxnSpPr>
            <a:stCxn id="6" idx="4"/>
          </p:cNvCxnSpPr>
          <p:nvPr/>
        </p:nvCxnSpPr>
        <p:spPr>
          <a:xfrm rot="16200000" flipH="1">
            <a:off x="5610777" y="2785352"/>
            <a:ext cx="543491" cy="495049"/>
          </a:xfrm>
          <a:prstGeom prst="bentConnector3">
            <a:avLst>
              <a:gd name="adj1" fmla="val 28947"/>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62" name="テキスト ボックス 161"/>
          <p:cNvSpPr txBox="1"/>
          <p:nvPr/>
        </p:nvSpPr>
        <p:spPr>
          <a:xfrm>
            <a:off x="2290445" y="3236740"/>
            <a:ext cx="415498" cy="923330"/>
          </a:xfrm>
          <a:prstGeom prst="rect">
            <a:avLst/>
          </a:prstGeom>
          <a:noFill/>
        </p:spPr>
        <p:txBody>
          <a:bodyPr wrap="none" rtlCol="0">
            <a:spAutoFit/>
          </a:bodyPr>
          <a:lstStyle/>
          <a:p>
            <a:r>
              <a:rPr kumimoji="1" lang="ja-JP" altLang="en-US" dirty="0" smtClean="0">
                <a:latin typeface="メイリオ"/>
                <a:ea typeface="メイリオ"/>
                <a:cs typeface="メイリオ"/>
              </a:rPr>
              <a:t>メ</a:t>
            </a:r>
            <a:endParaRPr kumimoji="1" lang="en-US" altLang="ja-JP" dirty="0" smtClean="0">
              <a:latin typeface="メイリオ"/>
              <a:ea typeface="メイリオ"/>
              <a:cs typeface="メイリオ"/>
            </a:endParaRPr>
          </a:p>
          <a:p>
            <a:r>
              <a:rPr kumimoji="1" lang="ja-JP" altLang="en-US" dirty="0" smtClean="0">
                <a:latin typeface="メイリオ"/>
                <a:ea typeface="メイリオ"/>
                <a:cs typeface="メイリオ"/>
              </a:rPr>
              <a:t>モ</a:t>
            </a:r>
            <a:endParaRPr kumimoji="1" lang="en-US" altLang="ja-JP" dirty="0" smtClean="0">
              <a:latin typeface="メイリオ"/>
              <a:ea typeface="メイリオ"/>
              <a:cs typeface="メイリオ"/>
            </a:endParaRPr>
          </a:p>
          <a:p>
            <a:r>
              <a:rPr kumimoji="1" lang="ja-JP" altLang="en-US" dirty="0" smtClean="0">
                <a:latin typeface="メイリオ"/>
                <a:ea typeface="メイリオ"/>
                <a:cs typeface="メイリオ"/>
              </a:rPr>
              <a:t>リ</a:t>
            </a:r>
            <a:endParaRPr kumimoji="1" lang="en-US" altLang="ja-JP" dirty="0" smtClean="0">
              <a:latin typeface="メイリオ"/>
              <a:ea typeface="メイリオ"/>
              <a:cs typeface="メイリオ"/>
            </a:endParaRPr>
          </a:p>
        </p:txBody>
      </p:sp>
      <p:cxnSp>
        <p:nvCxnSpPr>
          <p:cNvPr id="164" name="Shape 163"/>
          <p:cNvCxnSpPr>
            <a:stCxn id="7" idx="2"/>
            <a:endCxn id="116" idx="1"/>
          </p:cNvCxnSpPr>
          <p:nvPr/>
        </p:nvCxnSpPr>
        <p:spPr>
          <a:xfrm rot="16200000" flipH="1">
            <a:off x="3824849" y="2440278"/>
            <a:ext cx="328956" cy="970663"/>
          </a:xfrm>
          <a:prstGeom prst="bentConnector2">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7" name="四角形吹き出し 166"/>
          <p:cNvSpPr/>
          <p:nvPr/>
        </p:nvSpPr>
        <p:spPr>
          <a:xfrm>
            <a:off x="120137" y="1526538"/>
            <a:ext cx="1962238" cy="2220665"/>
          </a:xfrm>
          <a:prstGeom prst="wedgeRectCallout">
            <a:avLst>
              <a:gd name="adj1" fmla="val 84415"/>
              <a:gd name="adj2" fmla="val -32788"/>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solidFill>
                  <a:srgbClr val="000000"/>
                </a:solidFill>
                <a:latin typeface="メイリオ"/>
                <a:ea typeface="メイリオ"/>
                <a:cs typeface="メイリオ"/>
              </a:rPr>
              <a:t>パソコンでは，</a:t>
            </a:r>
            <a:r>
              <a:rPr kumimoji="1" lang="en-US" altLang="ja-JP" dirty="0" smtClean="0">
                <a:solidFill>
                  <a:srgbClr val="000000"/>
                </a:solidFill>
                <a:latin typeface="メイリオ"/>
                <a:ea typeface="メイリオ"/>
                <a:cs typeface="メイリオ"/>
              </a:rPr>
              <a:t>32</a:t>
            </a:r>
            <a:r>
              <a:rPr lang="ja-JP" altLang="en-US" dirty="0" smtClean="0">
                <a:solidFill>
                  <a:srgbClr val="000000"/>
                </a:solidFill>
                <a:latin typeface="メイリオ"/>
                <a:ea typeface="メイリオ"/>
                <a:cs typeface="メイリオ"/>
              </a:rPr>
              <a:t>ビット幅</a:t>
            </a:r>
            <a:r>
              <a:rPr lang="en-US" altLang="ja-JP" dirty="0" smtClean="0">
                <a:solidFill>
                  <a:srgbClr val="000000"/>
                </a:solidFill>
                <a:latin typeface="メイリオ"/>
                <a:ea typeface="メイリオ"/>
                <a:cs typeface="メイリオ"/>
              </a:rPr>
              <a:t/>
            </a:r>
            <a:br>
              <a:rPr lang="en-US" altLang="ja-JP" dirty="0" smtClean="0">
                <a:solidFill>
                  <a:srgbClr val="000000"/>
                </a:solidFill>
                <a:latin typeface="メイリオ"/>
                <a:ea typeface="メイリオ"/>
                <a:cs typeface="メイリオ"/>
              </a:rPr>
            </a:br>
            <a:r>
              <a:rPr lang="ja-JP" altLang="en-US" dirty="0" smtClean="0">
                <a:solidFill>
                  <a:srgbClr val="000000"/>
                </a:solidFill>
                <a:latin typeface="メイリオ"/>
                <a:ea typeface="メイリオ"/>
                <a:cs typeface="メイリオ"/>
              </a:rPr>
              <a:t>もしくは</a:t>
            </a:r>
            <a:r>
              <a:rPr lang="en-US" altLang="ja-JP" dirty="0" smtClean="0">
                <a:solidFill>
                  <a:srgbClr val="000000"/>
                </a:solidFill>
                <a:latin typeface="メイリオ"/>
                <a:ea typeface="メイリオ"/>
                <a:cs typeface="メイリオ"/>
              </a:rPr>
              <a:t/>
            </a:r>
            <a:br>
              <a:rPr lang="en-US" altLang="ja-JP" dirty="0" smtClean="0">
                <a:solidFill>
                  <a:srgbClr val="000000"/>
                </a:solidFill>
                <a:latin typeface="メイリオ"/>
                <a:ea typeface="メイリオ"/>
                <a:cs typeface="メイリオ"/>
              </a:rPr>
            </a:br>
            <a:r>
              <a:rPr lang="en-US" altLang="ja-JP" dirty="0" smtClean="0">
                <a:solidFill>
                  <a:srgbClr val="000000"/>
                </a:solidFill>
                <a:latin typeface="メイリオ"/>
                <a:ea typeface="メイリオ"/>
                <a:cs typeface="メイリオ"/>
              </a:rPr>
              <a:t>64</a:t>
            </a:r>
            <a:r>
              <a:rPr lang="ja-JP" altLang="en-US" dirty="0" smtClean="0">
                <a:solidFill>
                  <a:srgbClr val="000000"/>
                </a:solidFill>
                <a:latin typeface="メイリオ"/>
                <a:ea typeface="メイリオ"/>
                <a:cs typeface="メイリオ"/>
              </a:rPr>
              <a:t>ビット幅</a:t>
            </a:r>
            <a:r>
              <a:rPr lang="en-US" altLang="ja-JP" dirty="0" smtClean="0">
                <a:solidFill>
                  <a:srgbClr val="000000"/>
                </a:solidFill>
                <a:latin typeface="メイリオ"/>
                <a:ea typeface="メイリオ"/>
                <a:cs typeface="メイリオ"/>
              </a:rPr>
              <a:t/>
            </a:r>
            <a:br>
              <a:rPr lang="en-US" altLang="ja-JP" dirty="0" smtClean="0">
                <a:solidFill>
                  <a:srgbClr val="000000"/>
                </a:solidFill>
                <a:latin typeface="メイリオ"/>
                <a:ea typeface="メイリオ"/>
                <a:cs typeface="メイリオ"/>
              </a:rPr>
            </a:br>
            <a:r>
              <a:rPr lang="ja-JP" altLang="en-US" dirty="0" smtClean="0">
                <a:solidFill>
                  <a:srgbClr val="000000"/>
                </a:solidFill>
                <a:latin typeface="メイリオ"/>
                <a:ea typeface="メイリオ"/>
                <a:cs typeface="メイリオ"/>
              </a:rPr>
              <a:t>（</a:t>
            </a:r>
            <a:r>
              <a:rPr lang="en-US" altLang="ja-JP" dirty="0" smtClean="0">
                <a:solidFill>
                  <a:srgbClr val="000000"/>
                </a:solidFill>
                <a:latin typeface="メイリオ"/>
                <a:ea typeface="メイリオ"/>
                <a:cs typeface="メイリオ"/>
              </a:rPr>
              <a:t>32</a:t>
            </a:r>
            <a:r>
              <a:rPr lang="ja-JP" altLang="en-US" dirty="0" smtClean="0">
                <a:solidFill>
                  <a:srgbClr val="000000"/>
                </a:solidFill>
                <a:latin typeface="メイリオ"/>
                <a:ea typeface="メイリオ"/>
                <a:cs typeface="メイリオ"/>
              </a:rPr>
              <a:t>ビット幅では，最大メモリ容量が</a:t>
            </a:r>
            <a:r>
              <a:rPr lang="en-US" altLang="ja-JP" dirty="0" smtClean="0">
                <a:solidFill>
                  <a:srgbClr val="000000"/>
                </a:solidFill>
                <a:latin typeface="メイリオ"/>
                <a:ea typeface="メイリオ"/>
                <a:cs typeface="メイリオ"/>
              </a:rPr>
              <a:t>4GB</a:t>
            </a:r>
            <a:r>
              <a:rPr lang="ja-JP" altLang="en-US" dirty="0" smtClean="0">
                <a:solidFill>
                  <a:srgbClr val="000000"/>
                </a:solidFill>
                <a:latin typeface="メイリオ"/>
                <a:ea typeface="メイリオ"/>
                <a:cs typeface="メイリオ"/>
              </a:rPr>
              <a:t>）</a:t>
            </a:r>
            <a:endParaRPr kumimoji="1" lang="ja-JP" altLang="en-US" dirty="0">
              <a:solidFill>
                <a:srgbClr val="000000"/>
              </a:solidFill>
              <a:latin typeface="メイリオ"/>
              <a:ea typeface="メイリオ"/>
              <a:cs typeface="メイリオ"/>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アクセスの方法</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solidFill>
                  <a:srgbClr val="FF0000"/>
                </a:solidFill>
              </a:rPr>
              <a:t>順次アクセス</a:t>
            </a:r>
            <a:endParaRPr kumimoji="1" lang="en-US" altLang="ja-JP" dirty="0" smtClean="0">
              <a:solidFill>
                <a:srgbClr val="FF0000"/>
              </a:solidFill>
            </a:endParaRPr>
          </a:p>
          <a:p>
            <a:pPr lvl="1"/>
            <a:r>
              <a:rPr lang="ja-JP" altLang="en-US" dirty="0" smtClean="0"/>
              <a:t>ファイルの先頭から順にデータの書き込み・読み込み</a:t>
            </a:r>
            <a:endParaRPr lang="en-US" altLang="ja-JP" dirty="0" smtClean="0"/>
          </a:p>
          <a:p>
            <a:pPr lvl="1"/>
            <a:r>
              <a:rPr kumimoji="1" lang="ja-JP" altLang="en-US" dirty="0" smtClean="0"/>
              <a:t>磁気テープ装置など．（テープをおくっていく必要がある）</a:t>
            </a:r>
            <a:endParaRPr kumimoji="1" lang="en-US" altLang="ja-JP" dirty="0" smtClean="0"/>
          </a:p>
          <a:p>
            <a:pPr lvl="1"/>
            <a:r>
              <a:rPr lang="ja-JP" altLang="en-US" dirty="0" smtClean="0"/>
              <a:t>ハードディスクや光学ドライブも，１つのファイルの読み込みでは，順次アクセスを使うことが多い．</a:t>
            </a:r>
            <a:endParaRPr lang="en-US" altLang="ja-JP" dirty="0" smtClean="0"/>
          </a:p>
          <a:p>
            <a:r>
              <a:rPr lang="ja-JP" altLang="en-US" dirty="0" smtClean="0">
                <a:solidFill>
                  <a:srgbClr val="FF0000"/>
                </a:solidFill>
              </a:rPr>
              <a:t>直接アクセス</a:t>
            </a:r>
            <a:endParaRPr lang="en-US" altLang="ja-JP" dirty="0" smtClean="0">
              <a:solidFill>
                <a:srgbClr val="FF0000"/>
              </a:solidFill>
            </a:endParaRPr>
          </a:p>
          <a:p>
            <a:pPr lvl="1"/>
            <a:r>
              <a:rPr lang="ja-JP" altLang="en-US" dirty="0" smtClean="0"/>
              <a:t>任意の記憶場所に直接データの書き込み・読み込み</a:t>
            </a:r>
            <a:endParaRPr lang="en-US" altLang="ja-JP" dirty="0" smtClean="0"/>
          </a:p>
          <a:p>
            <a:pPr lvl="1"/>
            <a:r>
              <a:rPr lang="ja-JP" altLang="en-US" dirty="0" smtClean="0"/>
              <a:t>ハードディスクや光学ドライブで可能</a:t>
            </a:r>
            <a:endParaRPr lang="en-US" altLang="ja-JP" dirty="0" smtClean="0"/>
          </a:p>
          <a:p>
            <a:pPr lvl="1"/>
            <a:r>
              <a:rPr lang="ja-JP" altLang="en-US" dirty="0" smtClean="0"/>
              <a:t>もちろん，半導体メモリ（フラッシュメモリ，</a:t>
            </a:r>
            <a:r>
              <a:rPr lang="en-US" altLang="ja-JP" dirty="0" smtClean="0"/>
              <a:t>SSD</a:t>
            </a:r>
            <a:r>
              <a:rPr lang="ja-JP" altLang="en-US" dirty="0" smtClean="0"/>
              <a:t>）でも可能．物理的な運動がないため，非常に速い．</a:t>
            </a:r>
            <a:endParaRPr lang="en-US" altLang="ja-JP" dirty="0" smtClean="0"/>
          </a:p>
          <a:p>
            <a:pPr lvl="1"/>
            <a:endParaRPr kumimoji="1" lang="ja-JP" altLang="en-US" dirty="0"/>
          </a:p>
        </p:txBody>
      </p:sp>
      <p:sp>
        <p:nvSpPr>
          <p:cNvPr id="4" name="メモ 3"/>
          <p:cNvSpPr/>
          <p:nvPr/>
        </p:nvSpPr>
        <p:spPr>
          <a:xfrm>
            <a:off x="817757" y="1103362"/>
            <a:ext cx="1982438"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メモ 4"/>
          <p:cNvSpPr/>
          <p:nvPr/>
        </p:nvSpPr>
        <p:spPr>
          <a:xfrm>
            <a:off x="817757" y="3649558"/>
            <a:ext cx="1982438"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39841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RAM</a:t>
            </a:r>
            <a:r>
              <a:rPr lang="ja-JP" altLang="en-US" dirty="0" smtClean="0"/>
              <a:t>の種類</a:t>
            </a:r>
            <a:endParaRPr lang="ja-JP" altLang="en-US" dirty="0"/>
          </a:p>
        </p:txBody>
      </p:sp>
      <p:sp>
        <p:nvSpPr>
          <p:cNvPr id="3" name="コンテンツ プレースホルダ 2"/>
          <p:cNvSpPr>
            <a:spLocks noGrp="1"/>
          </p:cNvSpPr>
          <p:nvPr>
            <p:ph idx="1"/>
          </p:nvPr>
        </p:nvSpPr>
        <p:spPr>
          <a:xfrm>
            <a:off x="457200" y="1025107"/>
            <a:ext cx="8229600" cy="5832893"/>
          </a:xfrm>
        </p:spPr>
        <p:txBody>
          <a:bodyPr>
            <a:normAutofit lnSpcReduction="10000"/>
          </a:bodyPr>
          <a:lstStyle/>
          <a:p>
            <a:r>
              <a:rPr lang="en-US" altLang="ja-JP" dirty="0" smtClean="0"/>
              <a:t>SRAM</a:t>
            </a:r>
            <a:r>
              <a:rPr lang="ja-JP" altLang="en-US" dirty="0" smtClean="0"/>
              <a:t>（スタティック</a:t>
            </a:r>
            <a:r>
              <a:rPr lang="en-US" altLang="ja-JP" dirty="0" smtClean="0"/>
              <a:t>RAM</a:t>
            </a:r>
            <a:r>
              <a:rPr lang="ja-JP" altLang="en-US" dirty="0" smtClean="0"/>
              <a:t>）</a:t>
            </a:r>
            <a:endParaRPr lang="en-US" altLang="ja-JP" dirty="0" smtClean="0"/>
          </a:p>
          <a:p>
            <a:pPr lvl="1"/>
            <a:r>
              <a:rPr lang="ja-JP" altLang="en-US" dirty="0" smtClean="0"/>
              <a:t>論理回路素子（計算に用いる素子と同じ素子）に</a:t>
            </a:r>
            <a:r>
              <a:rPr lang="en-US" altLang="ja-JP" dirty="0" smtClean="0"/>
              <a:t/>
            </a:r>
            <a:br>
              <a:rPr lang="en-US" altLang="ja-JP" dirty="0" smtClean="0"/>
            </a:br>
            <a:r>
              <a:rPr lang="ja-JP" altLang="en-US" dirty="0" smtClean="0"/>
              <a:t>よって構成されている</a:t>
            </a:r>
            <a:endParaRPr lang="en-US" altLang="ja-JP" dirty="0" smtClean="0"/>
          </a:p>
          <a:p>
            <a:pPr lvl="1"/>
            <a:r>
              <a:rPr lang="ja-JP" altLang="en-US" dirty="0" smtClean="0"/>
              <a:t>アクセス速度は非常に速い</a:t>
            </a:r>
            <a:endParaRPr lang="en-US" altLang="ja-JP" dirty="0" smtClean="0"/>
          </a:p>
          <a:p>
            <a:pPr lvl="1"/>
            <a:r>
              <a:rPr lang="en-US" altLang="ja-JP" dirty="0" smtClean="0"/>
              <a:t>DRAM </a:t>
            </a:r>
            <a:r>
              <a:rPr lang="ja-JP" altLang="en-US" dirty="0" smtClean="0"/>
              <a:t>に比べて専有面積が大きい（小容量）</a:t>
            </a:r>
            <a:endParaRPr lang="en-US" altLang="ja-JP" dirty="0" smtClean="0"/>
          </a:p>
          <a:p>
            <a:pPr lvl="1"/>
            <a:r>
              <a:rPr lang="en-US" altLang="ja-JP" dirty="0" smtClean="0"/>
              <a:t>CPU</a:t>
            </a:r>
            <a:r>
              <a:rPr lang="ja-JP" altLang="en-US" dirty="0" smtClean="0"/>
              <a:t>内のレジスタや，</a:t>
            </a:r>
            <a:r>
              <a:rPr lang="ja-JP" altLang="en-US" u="sng" dirty="0" smtClean="0"/>
              <a:t>キャッシュメモリ</a:t>
            </a:r>
            <a:r>
              <a:rPr lang="ja-JP" altLang="en-US" dirty="0" smtClean="0"/>
              <a:t>に用いられる</a:t>
            </a:r>
            <a:endParaRPr lang="en-US" altLang="ja-JP" dirty="0" smtClean="0"/>
          </a:p>
          <a:p>
            <a:r>
              <a:rPr lang="en-US" altLang="ja-JP" dirty="0" smtClean="0"/>
              <a:t>DRAM</a:t>
            </a:r>
            <a:r>
              <a:rPr lang="ja-JP" altLang="en-US" dirty="0" smtClean="0"/>
              <a:t>（ダイナミック</a:t>
            </a:r>
            <a:r>
              <a:rPr lang="en-US" altLang="ja-JP" dirty="0" smtClean="0"/>
              <a:t>RAM</a:t>
            </a:r>
            <a:r>
              <a:rPr lang="ja-JP" altLang="en-US" dirty="0" smtClean="0"/>
              <a:t>）</a:t>
            </a:r>
            <a:endParaRPr lang="en-US" altLang="ja-JP" dirty="0" smtClean="0"/>
          </a:p>
          <a:p>
            <a:pPr lvl="1"/>
            <a:r>
              <a:rPr lang="ja-JP" altLang="en-US" dirty="0" smtClean="0"/>
              <a:t>コンデンサに蓄えた電荷によって記憶する</a:t>
            </a:r>
            <a:endParaRPr lang="en-US" altLang="ja-JP" dirty="0" smtClean="0"/>
          </a:p>
          <a:p>
            <a:pPr lvl="1"/>
            <a:r>
              <a:rPr lang="en-US" altLang="ja-JP" dirty="0" smtClean="0"/>
              <a:t>SRAM </a:t>
            </a:r>
            <a:r>
              <a:rPr lang="ja-JP" altLang="en-US" dirty="0" smtClean="0"/>
              <a:t>よりも大容量化が容易である</a:t>
            </a:r>
            <a:endParaRPr lang="en-US" altLang="ja-JP" dirty="0" smtClean="0"/>
          </a:p>
          <a:p>
            <a:pPr lvl="1"/>
            <a:r>
              <a:rPr lang="ja-JP" altLang="en-US" u="sng" dirty="0" smtClean="0"/>
              <a:t>主記憶のほとんどは</a:t>
            </a:r>
            <a:r>
              <a:rPr lang="en-US" altLang="ja-JP" u="sng" dirty="0" smtClean="0"/>
              <a:t>DRAM</a:t>
            </a:r>
            <a:r>
              <a:rPr lang="ja-JP" altLang="en-US" dirty="0" smtClean="0"/>
              <a:t>で構成されている</a:t>
            </a:r>
            <a:endParaRPr lang="en-US" altLang="ja-JP" dirty="0" smtClean="0"/>
          </a:p>
          <a:p>
            <a:pPr lvl="1"/>
            <a:r>
              <a:rPr lang="ja-JP" altLang="en-US" dirty="0" smtClean="0"/>
              <a:t>リフレッシュ動作が必要</a:t>
            </a:r>
            <a:endParaRPr lang="en-US" altLang="ja-JP" dirty="0" smtClean="0"/>
          </a:p>
          <a:p>
            <a:pPr lvl="2"/>
            <a:r>
              <a:rPr lang="ja-JP" altLang="en-US" dirty="0" smtClean="0"/>
              <a:t>コンデンサに蓄えられた電荷がじわじわと漏れて減ってしまうので，読めなくなる前（数ミリ秒ごと）に読み出して，書き込み直す動作が必要．</a:t>
            </a:r>
            <a:endParaRPr lang="en-US" altLang="ja-JP" dirty="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ROM</a:t>
            </a:r>
            <a:r>
              <a:rPr lang="ja-JP" altLang="en-US" dirty="0" smtClean="0"/>
              <a:t>の種類</a:t>
            </a:r>
            <a:endParaRPr lang="ja-JP" altLang="en-US" dirty="0"/>
          </a:p>
        </p:txBody>
      </p:sp>
      <p:sp>
        <p:nvSpPr>
          <p:cNvPr id="3" name="コンテンツ プレースホルダ 2"/>
          <p:cNvSpPr>
            <a:spLocks noGrp="1"/>
          </p:cNvSpPr>
          <p:nvPr>
            <p:ph idx="1"/>
          </p:nvPr>
        </p:nvSpPr>
        <p:spPr/>
        <p:txBody>
          <a:bodyPr/>
          <a:lstStyle/>
          <a:p>
            <a:r>
              <a:rPr lang="ja-JP" altLang="en-US" dirty="0" smtClean="0"/>
              <a:t>読み出し専用のメモリ</a:t>
            </a:r>
            <a:endParaRPr lang="en-US" altLang="ja-JP" dirty="0" smtClean="0"/>
          </a:p>
          <a:p>
            <a:r>
              <a:rPr lang="ja-JP" altLang="en-US" dirty="0" smtClean="0"/>
              <a:t>記憶内容の設定・消去方法によって分類される</a:t>
            </a:r>
            <a:endParaRPr lang="en-US" altLang="ja-JP" dirty="0" smtClean="0"/>
          </a:p>
          <a:p>
            <a:pPr lvl="1"/>
            <a:r>
              <a:rPr lang="ja-JP" altLang="en-US" dirty="0" smtClean="0"/>
              <a:t>マスク</a:t>
            </a:r>
            <a:r>
              <a:rPr lang="en-US" altLang="ja-JP" dirty="0" smtClean="0"/>
              <a:t>ROM</a:t>
            </a:r>
            <a:r>
              <a:rPr lang="ja-JP" altLang="en-US" dirty="0" smtClean="0"/>
              <a:t>・・製造段階で内容を作りこんである</a:t>
            </a:r>
            <a:endParaRPr lang="en-US" altLang="ja-JP" dirty="0" smtClean="0"/>
          </a:p>
          <a:p>
            <a:pPr lvl="1"/>
            <a:r>
              <a:rPr lang="en-US" altLang="ja-JP" dirty="0" smtClean="0"/>
              <a:t>PROM</a:t>
            </a:r>
            <a:r>
              <a:rPr lang="ja-JP" altLang="en-US" dirty="0" smtClean="0"/>
              <a:t>（プログラマブル</a:t>
            </a:r>
            <a:r>
              <a:rPr lang="en-US" altLang="ja-JP" dirty="0" smtClean="0"/>
              <a:t>ROM</a:t>
            </a:r>
            <a:r>
              <a:rPr lang="ja-JP" altLang="en-US" dirty="0" smtClean="0"/>
              <a:t>）・・書き込み専用装置</a:t>
            </a:r>
            <a:r>
              <a:rPr lang="en-US" altLang="ja-JP" dirty="0" smtClean="0"/>
              <a:t>(ROM writer</a:t>
            </a:r>
            <a:r>
              <a:rPr lang="ja-JP" altLang="en-US" dirty="0" smtClean="0"/>
              <a:t>）で一度だけ書き込める</a:t>
            </a:r>
            <a:endParaRPr lang="en-US" altLang="ja-JP" dirty="0" smtClean="0"/>
          </a:p>
          <a:p>
            <a:pPr lvl="1"/>
            <a:r>
              <a:rPr lang="en-US" altLang="ja-JP" dirty="0" smtClean="0"/>
              <a:t>EPROM</a:t>
            </a:r>
            <a:r>
              <a:rPr lang="ja-JP" altLang="en-US" dirty="0" smtClean="0"/>
              <a:t>（</a:t>
            </a:r>
            <a:r>
              <a:rPr lang="en-US" altLang="ja-JP" dirty="0" smtClean="0"/>
              <a:t>Erasable ROM</a:t>
            </a:r>
            <a:r>
              <a:rPr lang="ja-JP" altLang="en-US" dirty="0" smtClean="0"/>
              <a:t>）・・ガラス窓があり，紫外線を照射すると消すことができる</a:t>
            </a:r>
            <a:endParaRPr lang="en-US" altLang="ja-JP" dirty="0" smtClean="0"/>
          </a:p>
          <a:p>
            <a:pPr lvl="1"/>
            <a:r>
              <a:rPr lang="en-US" altLang="ja-JP" dirty="0" smtClean="0"/>
              <a:t>EEPROM</a:t>
            </a:r>
            <a:r>
              <a:rPr lang="ja-JP" altLang="en-US" dirty="0" smtClean="0"/>
              <a:t>（</a:t>
            </a:r>
            <a:r>
              <a:rPr lang="en-US" altLang="ja-JP" dirty="0" smtClean="0"/>
              <a:t>Electrically EPROM</a:t>
            </a:r>
            <a:r>
              <a:rPr lang="ja-JP" altLang="en-US" dirty="0" smtClean="0"/>
              <a:t>）・・電気信号により内容を消去できる．</a:t>
            </a:r>
            <a:endParaRPr lang="en-US" altLang="ja-JP" dirty="0" smtClean="0"/>
          </a:p>
          <a:p>
            <a:r>
              <a:rPr lang="en-US" altLang="ja-JP" dirty="0" smtClean="0"/>
              <a:t>EEPROM </a:t>
            </a:r>
            <a:r>
              <a:rPr lang="ja-JP" altLang="en-US" dirty="0" smtClean="0"/>
              <a:t>が発展し，フラッシュメモリが登場した．</a:t>
            </a:r>
            <a:endParaRPr lang="en-US" altLang="ja-JP" dirty="0"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記憶装置の分類</a:t>
            </a:r>
            <a:endParaRPr lang="ja-JP" altLang="en-US" dirty="0"/>
          </a:p>
        </p:txBody>
      </p:sp>
      <p:sp>
        <p:nvSpPr>
          <p:cNvPr id="3" name="コンテンツ プレースホルダ 2"/>
          <p:cNvSpPr>
            <a:spLocks noGrp="1"/>
          </p:cNvSpPr>
          <p:nvPr>
            <p:ph idx="1"/>
          </p:nvPr>
        </p:nvSpPr>
        <p:spPr/>
        <p:txBody>
          <a:bodyPr>
            <a:normAutofit lnSpcReduction="10000"/>
          </a:bodyPr>
          <a:lstStyle/>
          <a:p>
            <a:r>
              <a:rPr lang="ja-JP" altLang="en-US" dirty="0" smtClean="0">
                <a:solidFill>
                  <a:srgbClr val="FF0000"/>
                </a:solidFill>
              </a:rPr>
              <a:t>主記憶装置</a:t>
            </a:r>
            <a:r>
              <a:rPr lang="ja-JP" altLang="en-US" dirty="0" smtClean="0"/>
              <a:t>（メインメモリ）</a:t>
            </a:r>
            <a:endParaRPr lang="en-US" altLang="ja-JP" dirty="0" smtClean="0"/>
          </a:p>
          <a:p>
            <a:pPr lvl="1"/>
            <a:r>
              <a:rPr lang="ja-JP" altLang="en-US" dirty="0" smtClean="0"/>
              <a:t>単に「主記憶」とも．</a:t>
            </a:r>
            <a:endParaRPr lang="en-US" altLang="ja-JP" dirty="0" smtClean="0"/>
          </a:p>
          <a:p>
            <a:pPr lvl="1"/>
            <a:r>
              <a:rPr lang="ja-JP" altLang="en-US" dirty="0" smtClean="0"/>
              <a:t>コンピュータの電源が入っている間に，</a:t>
            </a:r>
            <a:r>
              <a:rPr lang="en-US" altLang="ja-JP" dirty="0" smtClean="0"/>
              <a:t/>
            </a:r>
            <a:br>
              <a:rPr lang="en-US" altLang="ja-JP" dirty="0" smtClean="0"/>
            </a:br>
            <a:r>
              <a:rPr lang="ja-JP" altLang="en-US" u="sng" dirty="0" smtClean="0"/>
              <a:t>作業中の情報</a:t>
            </a:r>
            <a:r>
              <a:rPr lang="ja-JP" altLang="en-US" dirty="0" smtClean="0"/>
              <a:t>を蓄える．</a:t>
            </a:r>
            <a:endParaRPr lang="en-US" altLang="ja-JP" dirty="0" smtClean="0"/>
          </a:p>
          <a:p>
            <a:pPr lvl="2"/>
            <a:r>
              <a:rPr lang="ja-JP" altLang="en-US" dirty="0" smtClean="0"/>
              <a:t>実行中のプログラムの，プログラム本体</a:t>
            </a:r>
            <a:endParaRPr lang="en-US" altLang="ja-JP" dirty="0" smtClean="0"/>
          </a:p>
          <a:p>
            <a:pPr lvl="2"/>
            <a:r>
              <a:rPr lang="ja-JP" altLang="en-US" dirty="0" smtClean="0"/>
              <a:t>実行中のプログラムの使う情報（Ｃ言語では，変数の値）</a:t>
            </a:r>
            <a:endParaRPr lang="en-US" altLang="ja-JP" dirty="0" smtClean="0"/>
          </a:p>
          <a:p>
            <a:r>
              <a:rPr lang="ja-JP" altLang="en-US" dirty="0" smtClean="0">
                <a:solidFill>
                  <a:srgbClr val="FF0000"/>
                </a:solidFill>
              </a:rPr>
              <a:t>補助記憶装置</a:t>
            </a:r>
            <a:r>
              <a:rPr lang="ja-JP" altLang="en-US" dirty="0" smtClean="0"/>
              <a:t>（外部記憶装置）</a:t>
            </a:r>
            <a:endParaRPr lang="en-US" altLang="ja-JP" dirty="0" smtClean="0"/>
          </a:p>
          <a:p>
            <a:pPr lvl="1"/>
            <a:r>
              <a:rPr lang="ja-JP" altLang="en-US" u="sng" dirty="0" smtClean="0"/>
              <a:t>長期的に保存する情報</a:t>
            </a:r>
            <a:r>
              <a:rPr lang="ja-JP" altLang="en-US" dirty="0" smtClean="0"/>
              <a:t>（電源を切っている間や，</a:t>
            </a:r>
            <a:r>
              <a:rPr lang="en-US" altLang="ja-JP" dirty="0" smtClean="0"/>
              <a:t/>
            </a:r>
            <a:br>
              <a:rPr lang="en-US" altLang="ja-JP" dirty="0" smtClean="0"/>
            </a:br>
            <a:r>
              <a:rPr lang="ja-JP" altLang="en-US" dirty="0" smtClean="0"/>
              <a:t>作業が一段落したときの情報）を蓄える．</a:t>
            </a:r>
            <a:endParaRPr lang="en-US" altLang="ja-JP" dirty="0" smtClean="0"/>
          </a:p>
          <a:p>
            <a:pPr lvl="2"/>
            <a:r>
              <a:rPr lang="ja-JP" altLang="en-US" dirty="0" smtClean="0"/>
              <a:t>ソフトで「保存」としたときに，主記憶の情報が</a:t>
            </a:r>
            <a:r>
              <a:rPr lang="en-US" altLang="ja-JP" dirty="0" smtClean="0"/>
              <a:t/>
            </a:r>
            <a:br>
              <a:rPr lang="en-US" altLang="ja-JP" dirty="0" smtClean="0"/>
            </a:br>
            <a:r>
              <a:rPr lang="ja-JP" altLang="en-US" dirty="0" smtClean="0"/>
              <a:t>補助記憶装置に保存（セーブ）される．</a:t>
            </a:r>
            <a:endParaRPr lang="en-US" altLang="ja-JP" dirty="0" smtClean="0"/>
          </a:p>
          <a:p>
            <a:pPr lvl="2"/>
            <a:r>
              <a:rPr lang="ja-JP" altLang="en-US" dirty="0" smtClean="0"/>
              <a:t>ソフトを「起動」したときは，補助記憶装置から</a:t>
            </a:r>
            <a:r>
              <a:rPr lang="en-US" altLang="ja-JP" dirty="0" smtClean="0"/>
              <a:t/>
            </a:r>
            <a:br>
              <a:rPr lang="en-US" altLang="ja-JP" dirty="0" smtClean="0"/>
            </a:br>
            <a:r>
              <a:rPr lang="ja-JP" altLang="en-US" dirty="0" smtClean="0"/>
              <a:t>プログラム本体が読み込まれ，メインメモリに展開される．</a:t>
            </a:r>
            <a:endParaRPr lang="en-US" altLang="ja-JP" dirty="0" smtClean="0"/>
          </a:p>
          <a:p>
            <a:pPr lvl="2"/>
            <a:r>
              <a:rPr lang="ja-JP" altLang="en-US" dirty="0" smtClean="0"/>
              <a:t>「ファイル」として扱われる（</a:t>
            </a:r>
            <a:r>
              <a:rPr lang="en-US" altLang="ja-JP" dirty="0" smtClean="0"/>
              <a:t>C</a:t>
            </a:r>
            <a:r>
              <a:rPr lang="ja-JP" altLang="en-US" dirty="0" smtClean="0"/>
              <a:t>言語でのファイル操作は，後期「プログラミング</a:t>
            </a:r>
            <a:r>
              <a:rPr lang="en-US" altLang="ja-JP" dirty="0" smtClean="0"/>
              <a:t>II</a:t>
            </a:r>
            <a:r>
              <a:rPr lang="ja-JP" altLang="en-US" dirty="0" smtClean="0"/>
              <a:t>」で学習する）</a:t>
            </a:r>
            <a:endParaRPr lang="en-US" altLang="ja-JP" dirty="0" smtClean="0"/>
          </a:p>
        </p:txBody>
      </p:sp>
      <p:sp>
        <p:nvSpPr>
          <p:cNvPr id="4" name="メモ 3"/>
          <p:cNvSpPr/>
          <p:nvPr/>
        </p:nvSpPr>
        <p:spPr>
          <a:xfrm>
            <a:off x="811561" y="1074235"/>
            <a:ext cx="1771805"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メモ 4"/>
          <p:cNvSpPr/>
          <p:nvPr/>
        </p:nvSpPr>
        <p:spPr>
          <a:xfrm>
            <a:off x="811561" y="3354040"/>
            <a:ext cx="2050585"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87054"/>
            <a:ext cx="8229600" cy="773345"/>
          </a:xfrm>
        </p:spPr>
        <p:txBody>
          <a:bodyPr>
            <a:normAutofit fontScale="90000"/>
          </a:bodyPr>
          <a:lstStyle/>
          <a:p>
            <a:r>
              <a:rPr lang="ja-JP" altLang="en-US" dirty="0" smtClean="0"/>
              <a:t>フラッシュメモリ</a:t>
            </a:r>
            <a:endParaRPr lang="ja-JP" altLang="en-US" dirty="0"/>
          </a:p>
        </p:txBody>
      </p:sp>
      <p:sp>
        <p:nvSpPr>
          <p:cNvPr id="18435" name="Rectangle 3"/>
          <p:cNvSpPr>
            <a:spLocks noGrp="1" noChangeArrowheads="1"/>
          </p:cNvSpPr>
          <p:nvPr>
            <p:ph type="body" idx="1"/>
          </p:nvPr>
        </p:nvSpPr>
        <p:spPr>
          <a:xfrm>
            <a:off x="530225" y="5910263"/>
            <a:ext cx="5770563" cy="947737"/>
          </a:xfrm>
        </p:spPr>
        <p:txBody>
          <a:bodyPr/>
          <a:lstStyle/>
          <a:p>
            <a:r>
              <a:rPr lang="ja-JP" altLang="en-US"/>
              <a:t>デジタルカメラ用フラッシュメモリ</a:t>
            </a:r>
            <a:r>
              <a:rPr lang="en-US" altLang="ja-JP"/>
              <a:t/>
            </a:r>
            <a:br>
              <a:rPr lang="en-US" altLang="ja-JP"/>
            </a:br>
            <a:r>
              <a:rPr lang="ja-JP" altLang="en-US"/>
              <a:t>（コンパクトフラッシュ）</a:t>
            </a:r>
          </a:p>
        </p:txBody>
      </p:sp>
      <p:pic>
        <p:nvPicPr>
          <p:cNvPr id="18436" name="Picture 4"/>
          <p:cNvPicPr>
            <a:picLocks noChangeAspect="1" noChangeArrowheads="1"/>
          </p:cNvPicPr>
          <p:nvPr/>
        </p:nvPicPr>
        <p:blipFill>
          <a:blip r:embed="rId3"/>
          <a:srcRect/>
          <a:stretch>
            <a:fillRect/>
          </a:stretch>
        </p:blipFill>
        <p:spPr bwMode="auto">
          <a:xfrm>
            <a:off x="395288" y="1557338"/>
            <a:ext cx="5761037" cy="4303712"/>
          </a:xfrm>
          <a:prstGeom prst="rect">
            <a:avLst/>
          </a:prstGeom>
          <a:noFill/>
          <a:ln w="9525">
            <a:noFill/>
            <a:miter lim="800000"/>
            <a:headEnd/>
            <a:tailEnd/>
          </a:ln>
          <a:effectLst/>
        </p:spPr>
      </p:pic>
      <p:grpSp>
        <p:nvGrpSpPr>
          <p:cNvPr id="2" name="Group 10"/>
          <p:cNvGrpSpPr>
            <a:grpSpLocks/>
          </p:cNvGrpSpPr>
          <p:nvPr/>
        </p:nvGrpSpPr>
        <p:grpSpPr bwMode="auto">
          <a:xfrm>
            <a:off x="3419475" y="1989138"/>
            <a:ext cx="2141538" cy="2441575"/>
            <a:chOff x="2154" y="1253"/>
            <a:chExt cx="1349" cy="1538"/>
          </a:xfrm>
        </p:grpSpPr>
        <p:grpSp>
          <p:nvGrpSpPr>
            <p:cNvPr id="3" name="Group 8"/>
            <p:cNvGrpSpPr>
              <a:grpSpLocks/>
            </p:cNvGrpSpPr>
            <p:nvPr/>
          </p:nvGrpSpPr>
          <p:grpSpPr bwMode="auto">
            <a:xfrm>
              <a:off x="2154" y="1253"/>
              <a:ext cx="1180" cy="1180"/>
              <a:chOff x="2154" y="1253"/>
              <a:chExt cx="1180" cy="1180"/>
            </a:xfrm>
          </p:grpSpPr>
          <p:sp>
            <p:nvSpPr>
              <p:cNvPr id="18437" name="Line 5"/>
              <p:cNvSpPr>
                <a:spLocks noChangeShapeType="1"/>
              </p:cNvSpPr>
              <p:nvPr/>
            </p:nvSpPr>
            <p:spPr bwMode="auto">
              <a:xfrm>
                <a:off x="2154" y="1253"/>
                <a:ext cx="1180" cy="1180"/>
              </a:xfrm>
              <a:prstGeom prst="line">
                <a:avLst/>
              </a:prstGeom>
              <a:noFill/>
              <a:ln w="76200">
                <a:solidFill>
                  <a:srgbClr val="FF0000"/>
                </a:solidFill>
                <a:round/>
                <a:headEnd/>
                <a:tailEnd/>
              </a:ln>
              <a:effectLst/>
            </p:spPr>
            <p:txBody>
              <a:bodyPr>
                <a:prstTxWarp prst="textNoShape">
                  <a:avLst/>
                </a:prstTxWarp>
              </a:bodyPr>
              <a:lstStyle/>
              <a:p>
                <a:endParaRPr lang="ja-JP" altLang="en-US"/>
              </a:p>
            </p:txBody>
          </p:sp>
          <p:sp>
            <p:nvSpPr>
              <p:cNvPr id="18439" name="Line 7"/>
              <p:cNvSpPr>
                <a:spLocks noChangeShapeType="1"/>
              </p:cNvSpPr>
              <p:nvPr/>
            </p:nvSpPr>
            <p:spPr bwMode="auto">
              <a:xfrm flipH="1">
                <a:off x="2154" y="1253"/>
                <a:ext cx="1180" cy="1180"/>
              </a:xfrm>
              <a:prstGeom prst="line">
                <a:avLst/>
              </a:prstGeom>
              <a:noFill/>
              <a:ln w="76200">
                <a:solidFill>
                  <a:srgbClr val="FF0000"/>
                </a:solidFill>
                <a:round/>
                <a:headEnd/>
                <a:tailEnd/>
              </a:ln>
              <a:effectLst/>
            </p:spPr>
            <p:txBody>
              <a:bodyPr>
                <a:prstTxWarp prst="textNoShape">
                  <a:avLst/>
                </a:prstTxWarp>
              </a:bodyPr>
              <a:lstStyle/>
              <a:p>
                <a:endParaRPr lang="ja-JP" altLang="en-US"/>
              </a:p>
            </p:txBody>
          </p:sp>
        </p:grpSp>
        <p:sp>
          <p:nvSpPr>
            <p:cNvPr id="18441" name="Text Box 9"/>
            <p:cNvSpPr txBox="1">
              <a:spLocks noChangeArrowheads="1"/>
            </p:cNvSpPr>
            <p:nvPr/>
          </p:nvSpPr>
          <p:spPr bwMode="auto">
            <a:xfrm>
              <a:off x="2290" y="2387"/>
              <a:ext cx="1213" cy="404"/>
            </a:xfrm>
            <a:prstGeom prst="rect">
              <a:avLst/>
            </a:prstGeom>
            <a:noFill/>
            <a:ln w="9525">
              <a:noFill/>
              <a:miter lim="800000"/>
              <a:headEnd/>
              <a:tailEnd/>
            </a:ln>
            <a:effectLst/>
          </p:spPr>
          <p:txBody>
            <a:bodyPr wrap="none">
              <a:prstTxWarp prst="textNoShape">
                <a:avLst/>
              </a:prstTxWarp>
              <a:spAutoFit/>
            </a:bodyPr>
            <a:lstStyle/>
            <a:p>
              <a:pPr algn="ctr"/>
              <a:r>
                <a:rPr lang="ja-JP" altLang="en-US">
                  <a:solidFill>
                    <a:srgbClr val="FF0000"/>
                  </a:solidFill>
                </a:rPr>
                <a:t>ハードディスク</a:t>
              </a:r>
              <a:endParaRPr lang="en-US" altLang="ja-JP">
                <a:solidFill>
                  <a:srgbClr val="FF0000"/>
                </a:solidFill>
              </a:endParaRPr>
            </a:p>
            <a:p>
              <a:pPr algn="ctr"/>
              <a:r>
                <a:rPr lang="ja-JP" altLang="en-US">
                  <a:solidFill>
                    <a:srgbClr val="FF0000"/>
                  </a:solidFill>
                </a:rPr>
                <a:t>（マイクロドライブ）</a:t>
              </a:r>
            </a:p>
          </p:txBody>
        </p:sp>
      </p:grpSp>
      <p:sp>
        <p:nvSpPr>
          <p:cNvPr id="18443" name="Rectangle 11"/>
          <p:cNvSpPr>
            <a:spLocks noChangeArrowheads="1"/>
          </p:cNvSpPr>
          <p:nvPr/>
        </p:nvSpPr>
        <p:spPr bwMode="auto">
          <a:xfrm>
            <a:off x="6084888" y="1484313"/>
            <a:ext cx="3059112" cy="4897437"/>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chemeClr val="bg2"/>
              </a:buClr>
              <a:buSzPct val="75000"/>
              <a:buFont typeface="Wingdings" pitchFamily="-112" charset="2"/>
              <a:buNone/>
            </a:pPr>
            <a:r>
              <a:rPr lang="ja-JP" altLang="en-US" sz="2800" dirty="0">
                <a:latin typeface="メイリオ"/>
                <a:ea typeface="メイリオ"/>
                <a:cs typeface="メイリオ"/>
              </a:rPr>
              <a:t>様々な規格が乱立</a:t>
            </a:r>
            <a:endParaRPr lang="en-US" altLang="ja-JP" sz="2800" dirty="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r>
              <a:rPr lang="en-US" altLang="ja-JP" dirty="0">
                <a:latin typeface="メイリオ"/>
                <a:ea typeface="メイリオ"/>
                <a:cs typeface="メイリオ"/>
              </a:rPr>
              <a:t>CF </a:t>
            </a:r>
            <a:r>
              <a:rPr lang="ja-JP" altLang="en-US" dirty="0">
                <a:latin typeface="メイリオ"/>
                <a:ea typeface="メイリオ"/>
                <a:cs typeface="メイリオ"/>
              </a:rPr>
              <a:t>（</a:t>
            </a:r>
            <a:r>
              <a:rPr lang="ja-JP" altLang="en-US" dirty="0" smtClean="0">
                <a:latin typeface="メイリオ"/>
                <a:ea typeface="メイリオ"/>
                <a:cs typeface="メイリオ"/>
              </a:rPr>
              <a:t>コンパクト</a:t>
            </a:r>
            <a:r>
              <a:rPr lang="en-US" altLang="ja-JP" dirty="0" smtClean="0">
                <a:latin typeface="メイリオ"/>
                <a:ea typeface="メイリオ"/>
                <a:cs typeface="メイリオ"/>
              </a:rPr>
              <a:t/>
            </a:r>
            <a:br>
              <a:rPr lang="en-US" altLang="ja-JP" dirty="0" smtClean="0">
                <a:latin typeface="メイリオ"/>
                <a:ea typeface="メイリオ"/>
                <a:cs typeface="メイリオ"/>
              </a:rPr>
            </a:br>
            <a:r>
              <a:rPr lang="ja-JP" altLang="en-US" dirty="0" smtClean="0">
                <a:latin typeface="メイリオ"/>
                <a:ea typeface="メイリオ"/>
                <a:cs typeface="メイリオ"/>
              </a:rPr>
              <a:t>　　フラッシュ</a:t>
            </a:r>
            <a:r>
              <a:rPr lang="ja-JP" altLang="en-US" dirty="0">
                <a:latin typeface="メイリオ"/>
                <a:ea typeface="メイリオ"/>
                <a:cs typeface="メイリオ"/>
              </a:rPr>
              <a:t>）</a:t>
            </a:r>
            <a:endParaRPr lang="en-US" altLang="ja-JP" dirty="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r>
              <a:rPr lang="en-US" altLang="ja-JP" dirty="0">
                <a:latin typeface="メイリオ"/>
                <a:ea typeface="メイリオ"/>
                <a:cs typeface="メイリオ"/>
              </a:rPr>
              <a:t>SD / </a:t>
            </a:r>
            <a:r>
              <a:rPr lang="en-US" altLang="ja-JP" dirty="0" smtClean="0">
                <a:latin typeface="メイリオ"/>
                <a:ea typeface="メイリオ"/>
                <a:cs typeface="メイリオ"/>
              </a:rPr>
              <a:t>MMC</a:t>
            </a:r>
            <a:br>
              <a:rPr lang="en-US" altLang="ja-JP" dirty="0" smtClean="0">
                <a:latin typeface="メイリオ"/>
                <a:ea typeface="メイリオ"/>
                <a:cs typeface="メイリオ"/>
              </a:rPr>
            </a:br>
            <a:r>
              <a:rPr lang="ja-JP" altLang="en-US" dirty="0">
                <a:latin typeface="メイリオ"/>
                <a:ea typeface="メイリオ"/>
                <a:cs typeface="メイリオ"/>
              </a:rPr>
              <a:t>（松下等</a:t>
            </a:r>
            <a:r>
              <a:rPr lang="ja-JP" altLang="en-US" dirty="0" smtClean="0">
                <a:latin typeface="メイリオ"/>
                <a:ea typeface="メイリオ"/>
                <a:cs typeface="メイリオ"/>
              </a:rPr>
              <a:t>）</a:t>
            </a:r>
            <a:endParaRPr lang="en-US" altLang="ja-JP" dirty="0" smtClean="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endParaRPr lang="en-US" altLang="ja-JP" dirty="0" smtClean="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endParaRPr lang="en-US" altLang="ja-JP" dirty="0" smtClean="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endParaRPr lang="en-US" altLang="ja-JP" dirty="0" smtClean="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endParaRPr lang="en-US" altLang="ja-JP" dirty="0" smtClean="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r>
              <a:rPr lang="en-US" altLang="ja-JP" dirty="0" err="1">
                <a:latin typeface="メイリオ"/>
                <a:ea typeface="メイリオ"/>
                <a:cs typeface="メイリオ"/>
              </a:rPr>
              <a:t>MemoryStick</a:t>
            </a:r>
            <a:r>
              <a:rPr lang="en-US" altLang="ja-JP" dirty="0">
                <a:latin typeface="メイリオ"/>
                <a:ea typeface="メイリオ"/>
                <a:cs typeface="メイリオ"/>
              </a:rPr>
              <a:t/>
            </a:r>
            <a:br>
              <a:rPr lang="en-US" altLang="ja-JP" dirty="0">
                <a:latin typeface="メイリオ"/>
                <a:ea typeface="メイリオ"/>
                <a:cs typeface="メイリオ"/>
              </a:rPr>
            </a:br>
            <a:r>
              <a:rPr lang="ja-JP" altLang="en-US" dirty="0">
                <a:latin typeface="メイリオ"/>
                <a:ea typeface="メイリオ"/>
                <a:cs typeface="メイリオ"/>
              </a:rPr>
              <a:t>（ソニー）</a:t>
            </a:r>
            <a:endParaRPr lang="en-US" altLang="ja-JP" dirty="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r>
              <a:rPr lang="en-US" altLang="ja-JP" dirty="0" err="1">
                <a:latin typeface="メイリオ"/>
                <a:ea typeface="メイリオ"/>
                <a:cs typeface="メイリオ"/>
              </a:rPr>
              <a:t>SmartMedia</a:t>
            </a:r>
            <a:r>
              <a:rPr lang="en-US" altLang="ja-JP" dirty="0">
                <a:latin typeface="メイリオ"/>
                <a:ea typeface="メイリオ"/>
                <a:cs typeface="メイリオ"/>
              </a:rPr>
              <a:t/>
            </a:r>
            <a:br>
              <a:rPr lang="en-US" altLang="ja-JP" dirty="0">
                <a:latin typeface="メイリオ"/>
                <a:ea typeface="メイリオ"/>
                <a:cs typeface="メイリオ"/>
              </a:rPr>
            </a:br>
            <a:r>
              <a:rPr lang="ja-JP" altLang="en-US" dirty="0">
                <a:latin typeface="メイリオ"/>
                <a:ea typeface="メイリオ"/>
                <a:cs typeface="メイリオ"/>
              </a:rPr>
              <a:t>（富士フイルム等）</a:t>
            </a:r>
            <a:endParaRPr lang="en-US" altLang="ja-JP" dirty="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r>
              <a:rPr lang="en-US" altLang="ja-JP" dirty="0" err="1">
                <a:latin typeface="メイリオ"/>
                <a:ea typeface="メイリオ"/>
                <a:cs typeface="メイリオ"/>
              </a:rPr>
              <a:t>xD</a:t>
            </a:r>
            <a:r>
              <a:rPr lang="en-US" altLang="ja-JP" dirty="0">
                <a:latin typeface="メイリオ"/>
                <a:ea typeface="メイリオ"/>
                <a:cs typeface="メイリオ"/>
              </a:rPr>
              <a:t>-Picture</a:t>
            </a:r>
            <a:br>
              <a:rPr lang="en-US" altLang="ja-JP" dirty="0">
                <a:latin typeface="メイリオ"/>
                <a:ea typeface="メイリオ"/>
                <a:cs typeface="メイリオ"/>
              </a:rPr>
            </a:br>
            <a:r>
              <a:rPr lang="ja-JP" altLang="en-US" dirty="0">
                <a:latin typeface="メイリオ"/>
                <a:ea typeface="メイリオ"/>
                <a:cs typeface="メイリオ"/>
              </a:rPr>
              <a:t>（オリンパス・富士）</a:t>
            </a:r>
            <a:endParaRPr lang="en-US" altLang="ja-JP" dirty="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endParaRPr lang="en-US" altLang="ja-JP" dirty="0">
              <a:latin typeface="メイリオ"/>
              <a:ea typeface="メイリオ"/>
              <a:cs typeface="メイリオ"/>
            </a:endParaRPr>
          </a:p>
          <a:p>
            <a:pPr marL="342900" indent="-342900">
              <a:spcBef>
                <a:spcPct val="20000"/>
              </a:spcBef>
              <a:buClr>
                <a:schemeClr val="bg2"/>
              </a:buClr>
              <a:buSzPct val="75000"/>
              <a:buFont typeface="Wingdings" pitchFamily="-112" charset="2"/>
              <a:buChar char="p"/>
            </a:pPr>
            <a:endParaRPr lang="ja-JP" altLang="en-US" dirty="0">
              <a:latin typeface="メイリオ"/>
              <a:ea typeface="メイリオ"/>
              <a:cs typeface="メイリオ"/>
            </a:endParaRPr>
          </a:p>
        </p:txBody>
      </p:sp>
      <p:pic>
        <p:nvPicPr>
          <p:cNvPr id="11" name="図 10"/>
          <p:cNvPicPr>
            <a:picLocks noChangeAspect="1"/>
          </p:cNvPicPr>
          <p:nvPr/>
        </p:nvPicPr>
        <p:blipFill>
          <a:blip r:embed="rId4"/>
          <a:stretch>
            <a:fillRect/>
          </a:stretch>
        </p:blipFill>
        <p:spPr>
          <a:xfrm>
            <a:off x="7253231" y="3224311"/>
            <a:ext cx="858879" cy="113010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仮想記憶</a:t>
            </a:r>
            <a:endParaRPr lang="ja-JP" altLang="en-US" dirty="0"/>
          </a:p>
        </p:txBody>
      </p:sp>
      <p:pic>
        <p:nvPicPr>
          <p:cNvPr id="6" name="図 5"/>
          <p:cNvPicPr>
            <a:picLocks noChangeAspect="1"/>
          </p:cNvPicPr>
          <p:nvPr/>
        </p:nvPicPr>
        <p:blipFill>
          <a:blip r:embed="rId2"/>
          <a:stretch>
            <a:fillRect/>
          </a:stretch>
        </p:blipFill>
        <p:spPr>
          <a:xfrm>
            <a:off x="5275108" y="1577081"/>
            <a:ext cx="3773287" cy="4315043"/>
          </a:xfrm>
          <a:prstGeom prst="rect">
            <a:avLst/>
          </a:prstGeom>
        </p:spPr>
      </p:pic>
      <p:sp>
        <p:nvSpPr>
          <p:cNvPr id="3" name="コンテンツ プレースホルダ 2"/>
          <p:cNvSpPr>
            <a:spLocks noGrp="1"/>
          </p:cNvSpPr>
          <p:nvPr>
            <p:ph idx="1"/>
          </p:nvPr>
        </p:nvSpPr>
        <p:spPr>
          <a:xfrm>
            <a:off x="457200" y="972915"/>
            <a:ext cx="8229600" cy="5806421"/>
          </a:xfrm>
        </p:spPr>
        <p:txBody>
          <a:bodyPr>
            <a:normAutofit/>
          </a:bodyPr>
          <a:lstStyle/>
          <a:p>
            <a:r>
              <a:rPr lang="ja-JP" altLang="en-US" dirty="0" smtClean="0"/>
              <a:t>記憶装置の</a:t>
            </a:r>
            <a:r>
              <a:rPr lang="ja-JP" altLang="en-US" dirty="0" smtClean="0">
                <a:solidFill>
                  <a:srgbClr val="FF0000"/>
                </a:solidFill>
              </a:rPr>
              <a:t>見かけの容量</a:t>
            </a:r>
            <a:r>
              <a:rPr lang="ja-JP" altLang="en-US" dirty="0" smtClean="0"/>
              <a:t>を大きくする工夫</a:t>
            </a:r>
            <a:endParaRPr lang="en-US" altLang="ja-JP" dirty="0" smtClean="0"/>
          </a:p>
          <a:p>
            <a:pPr lvl="1"/>
            <a:r>
              <a:rPr lang="ja-JP" altLang="en-US" dirty="0" smtClean="0"/>
              <a:t>高速な記憶装置に収まりきら</a:t>
            </a:r>
            <a:r>
              <a:rPr lang="en-US" altLang="ja-JP" dirty="0" smtClean="0"/>
              <a:t/>
            </a:r>
            <a:br>
              <a:rPr lang="en-US" altLang="ja-JP" dirty="0" smtClean="0"/>
            </a:br>
            <a:r>
              <a:rPr lang="ja-JP" altLang="en-US" dirty="0" smtClean="0"/>
              <a:t>ないデータを，より低速な</a:t>
            </a:r>
            <a:r>
              <a:rPr lang="en-US" altLang="ja-JP" dirty="0" smtClean="0"/>
              <a:t/>
            </a:r>
            <a:br>
              <a:rPr lang="en-US" altLang="ja-JP" dirty="0" smtClean="0"/>
            </a:br>
            <a:r>
              <a:rPr lang="ja-JP" altLang="en-US" dirty="0" smtClean="0"/>
              <a:t>記憶装置へ自動的に退避する</a:t>
            </a:r>
            <a:endParaRPr lang="en-US" altLang="ja-JP" dirty="0" smtClean="0"/>
          </a:p>
          <a:p>
            <a:pPr lvl="1"/>
            <a:r>
              <a:rPr lang="ja-JP" altLang="en-US" dirty="0" smtClean="0"/>
              <a:t>使い勝手は元の高速な</a:t>
            </a:r>
            <a:r>
              <a:rPr lang="en-US" altLang="ja-JP" dirty="0" smtClean="0"/>
              <a:t/>
            </a:r>
            <a:br>
              <a:rPr lang="en-US" altLang="ja-JP" dirty="0" smtClean="0"/>
            </a:br>
            <a:r>
              <a:rPr lang="ja-JP" altLang="en-US" dirty="0" smtClean="0"/>
              <a:t>記憶装置と変わらない</a:t>
            </a:r>
            <a:endParaRPr lang="en-US" altLang="ja-JP" dirty="0" smtClean="0"/>
          </a:p>
          <a:p>
            <a:r>
              <a:rPr lang="ja-JP" altLang="en-US" dirty="0" smtClean="0"/>
              <a:t>仮想記憶のポイント</a:t>
            </a:r>
            <a:endParaRPr lang="en-US" altLang="ja-JP" dirty="0" smtClean="0"/>
          </a:p>
          <a:p>
            <a:pPr lvl="1"/>
            <a:r>
              <a:rPr lang="ja-JP" altLang="en-US" dirty="0" smtClean="0"/>
              <a:t>できるだけ使用頻度の低い</a:t>
            </a:r>
            <a:r>
              <a:rPr lang="en-US" altLang="ja-JP" dirty="0" smtClean="0"/>
              <a:t/>
            </a:r>
            <a:br>
              <a:rPr lang="en-US" altLang="ja-JP" dirty="0" smtClean="0"/>
            </a:br>
            <a:r>
              <a:rPr lang="ja-JP" altLang="en-US" dirty="0" smtClean="0"/>
              <a:t>データを外部に退避する</a:t>
            </a:r>
            <a:endParaRPr lang="en-US" altLang="ja-JP" dirty="0" smtClean="0"/>
          </a:p>
          <a:p>
            <a:pPr lvl="1"/>
            <a:r>
              <a:rPr lang="ja-JP" altLang="en-US" dirty="0" smtClean="0"/>
              <a:t>パソコンでたくさんのソフトを起動</a:t>
            </a:r>
            <a:r>
              <a:rPr lang="en-US" altLang="ja-JP" dirty="0" smtClean="0"/>
              <a:t/>
            </a:r>
            <a:br>
              <a:rPr lang="en-US" altLang="ja-JP" dirty="0" smtClean="0"/>
            </a:br>
            <a:r>
              <a:rPr lang="ja-JP" altLang="en-US" dirty="0" smtClean="0"/>
              <a:t>しすぎると，遅くなるのは，データ</a:t>
            </a:r>
            <a:r>
              <a:rPr lang="en-US" altLang="ja-JP" dirty="0" smtClean="0"/>
              <a:t/>
            </a:r>
            <a:br>
              <a:rPr lang="en-US" altLang="ja-JP" dirty="0" smtClean="0"/>
            </a:br>
            <a:r>
              <a:rPr lang="ja-JP" altLang="en-US" dirty="0" smtClean="0"/>
              <a:t>の入れ替え（スワップ）が頻繁に</a:t>
            </a:r>
            <a:r>
              <a:rPr lang="en-US" altLang="ja-JP" dirty="0" smtClean="0"/>
              <a:t/>
            </a:r>
            <a:br>
              <a:rPr lang="en-US" altLang="ja-JP" dirty="0" smtClean="0"/>
            </a:br>
            <a:r>
              <a:rPr lang="ja-JP" altLang="en-US" dirty="0" smtClean="0"/>
              <a:t>発生するため</a:t>
            </a:r>
            <a:endParaRPr lang="en-US" altLang="ja-JP" dirty="0" smtClean="0"/>
          </a:p>
        </p:txBody>
      </p:sp>
      <p:sp>
        <p:nvSpPr>
          <p:cNvPr id="5" name="テキスト ボックス 4"/>
          <p:cNvSpPr txBox="1"/>
          <p:nvPr/>
        </p:nvSpPr>
        <p:spPr>
          <a:xfrm>
            <a:off x="6549325" y="5761319"/>
            <a:ext cx="2499070" cy="261610"/>
          </a:xfrm>
          <a:prstGeom prst="rect">
            <a:avLst/>
          </a:prstGeom>
          <a:noFill/>
        </p:spPr>
        <p:txBody>
          <a:bodyPr wrap="none" rtlCol="0">
            <a:spAutoFit/>
          </a:bodyPr>
          <a:lstStyle/>
          <a:p>
            <a:r>
              <a:rPr lang="en-US" altLang="ja-JP" sz="1100" dirty="0" smtClean="0"/>
              <a:t>http://</a:t>
            </a:r>
            <a:r>
              <a:rPr lang="en-US" altLang="ja-JP" sz="1100" dirty="0" err="1" smtClean="0"/>
              <a:t>ja.wikipedia.org</a:t>
            </a:r>
            <a:r>
              <a:rPr lang="en-US" altLang="ja-JP" sz="1100" dirty="0" smtClean="0"/>
              <a:t>/wiki/</a:t>
            </a:r>
            <a:r>
              <a:rPr lang="ja-JP" altLang="en-US" sz="1100" dirty="0" smtClean="0"/>
              <a:t>仮想記憶</a:t>
            </a:r>
            <a:endParaRPr kumimoji="1" lang="ja-JP" altLang="en-US" sz="1100" dirty="0"/>
          </a:p>
        </p:txBody>
      </p:sp>
      <p:sp>
        <p:nvSpPr>
          <p:cNvPr id="7" name="メモ 6"/>
          <p:cNvSpPr/>
          <p:nvPr/>
        </p:nvSpPr>
        <p:spPr>
          <a:xfrm>
            <a:off x="457200" y="287455"/>
            <a:ext cx="2293433" cy="685461"/>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補助記憶装置の種類</a:t>
            </a:r>
            <a:endParaRPr lang="ja-JP" altLang="en-US" dirty="0"/>
          </a:p>
        </p:txBody>
      </p:sp>
      <p:sp>
        <p:nvSpPr>
          <p:cNvPr id="3" name="コンテンツ プレースホルダ 2"/>
          <p:cNvSpPr>
            <a:spLocks noGrp="1"/>
          </p:cNvSpPr>
          <p:nvPr>
            <p:ph idx="1"/>
          </p:nvPr>
        </p:nvSpPr>
        <p:spPr>
          <a:xfrm>
            <a:off x="211670" y="1025107"/>
            <a:ext cx="8475130" cy="5680493"/>
          </a:xfrm>
        </p:spPr>
        <p:txBody>
          <a:bodyPr>
            <a:normAutofit/>
          </a:bodyPr>
          <a:lstStyle/>
          <a:p>
            <a:r>
              <a:rPr lang="ja-JP" altLang="en-US" dirty="0" smtClean="0">
                <a:solidFill>
                  <a:srgbClr val="FF0000"/>
                </a:solidFill>
              </a:rPr>
              <a:t>磁気ディスク装置</a:t>
            </a:r>
            <a:endParaRPr lang="en-US" altLang="ja-JP" dirty="0" smtClean="0">
              <a:solidFill>
                <a:srgbClr val="FF0000"/>
              </a:solidFill>
            </a:endParaRPr>
          </a:p>
          <a:p>
            <a:pPr lvl="1"/>
            <a:r>
              <a:rPr lang="ja-JP" altLang="en-US" dirty="0" smtClean="0"/>
              <a:t>ハードディスク</a:t>
            </a:r>
            <a:endParaRPr lang="en-US" altLang="ja-JP" dirty="0" smtClean="0"/>
          </a:p>
          <a:p>
            <a:pPr lvl="1"/>
            <a:r>
              <a:rPr lang="ja-JP" altLang="en-US" dirty="0" smtClean="0"/>
              <a:t>フロッピーディスク</a:t>
            </a:r>
            <a:endParaRPr lang="en-US" altLang="ja-JP" dirty="0" smtClean="0"/>
          </a:p>
          <a:p>
            <a:r>
              <a:rPr lang="ja-JP" altLang="en-US" dirty="0" smtClean="0">
                <a:solidFill>
                  <a:srgbClr val="FF0000"/>
                </a:solidFill>
              </a:rPr>
              <a:t>光ディスク装置</a:t>
            </a:r>
            <a:endParaRPr lang="en-US" altLang="ja-JP" dirty="0" smtClean="0">
              <a:solidFill>
                <a:srgbClr val="FF0000"/>
              </a:solidFill>
            </a:endParaRPr>
          </a:p>
          <a:p>
            <a:pPr lvl="1"/>
            <a:r>
              <a:rPr lang="en-US" altLang="ja-JP" dirty="0" smtClean="0"/>
              <a:t>CD, DVD </a:t>
            </a:r>
            <a:r>
              <a:rPr lang="ja-JP" altLang="en-US" dirty="0" smtClean="0"/>
              <a:t>など出荷段階で書き込まれているもの</a:t>
            </a:r>
            <a:endParaRPr lang="en-US" altLang="ja-JP" dirty="0" smtClean="0"/>
          </a:p>
          <a:p>
            <a:pPr lvl="1"/>
            <a:r>
              <a:rPr lang="en-US" altLang="ja-JP" dirty="0" smtClean="0"/>
              <a:t>CD-R, DVD-R </a:t>
            </a:r>
            <a:r>
              <a:rPr lang="ja-JP" altLang="en-US" dirty="0" smtClean="0"/>
              <a:t>など一度だけ書き込めるもの</a:t>
            </a:r>
            <a:endParaRPr lang="en-US" altLang="ja-JP" dirty="0" smtClean="0"/>
          </a:p>
          <a:p>
            <a:pPr lvl="1"/>
            <a:r>
              <a:rPr lang="en-US" altLang="ja-JP" dirty="0" smtClean="0"/>
              <a:t>CD-RW, DVD-RW </a:t>
            </a:r>
            <a:r>
              <a:rPr lang="ja-JP" altLang="en-US" dirty="0" smtClean="0"/>
              <a:t>など全体の消去もできるもの</a:t>
            </a:r>
            <a:endParaRPr lang="en-US" altLang="ja-JP" dirty="0" smtClean="0"/>
          </a:p>
          <a:p>
            <a:pPr lvl="1"/>
            <a:r>
              <a:rPr lang="en-US" altLang="ja-JP" dirty="0" smtClean="0"/>
              <a:t>DVD-RAM </a:t>
            </a:r>
            <a:r>
              <a:rPr lang="ja-JP" altLang="en-US" dirty="0" smtClean="0"/>
              <a:t>のように部分的書き換えができるもの</a:t>
            </a:r>
            <a:endParaRPr lang="en-US" altLang="ja-JP" dirty="0" smtClean="0"/>
          </a:p>
          <a:p>
            <a:pPr lvl="1"/>
            <a:r>
              <a:rPr lang="en-US" altLang="ja-JP" dirty="0" err="1" smtClean="0"/>
              <a:t>MO(Magneto</a:t>
            </a:r>
            <a:r>
              <a:rPr lang="en-US" altLang="ja-JP" dirty="0" smtClean="0"/>
              <a:t>-Optical)</a:t>
            </a:r>
            <a:r>
              <a:rPr lang="ja-JP" altLang="en-US" dirty="0" smtClean="0"/>
              <a:t>：光と磁気を両方用いるもの</a:t>
            </a:r>
            <a:endParaRPr lang="en-US" altLang="ja-JP" dirty="0" smtClean="0"/>
          </a:p>
          <a:p>
            <a:r>
              <a:rPr lang="ja-JP" altLang="en-US" dirty="0" smtClean="0"/>
              <a:t>磁気テープ装置</a:t>
            </a:r>
            <a:endParaRPr lang="en-US" altLang="ja-JP" dirty="0" smtClean="0"/>
          </a:p>
          <a:p>
            <a:pPr lvl="1"/>
            <a:r>
              <a:rPr lang="ja-JP" altLang="en-US" dirty="0" smtClean="0"/>
              <a:t>大容量．バックアップ向けに用いられる</a:t>
            </a:r>
            <a:endParaRPr lang="en-US" altLang="ja-JP" dirty="0" smtClean="0"/>
          </a:p>
          <a:p>
            <a:r>
              <a:rPr lang="ja-JP" altLang="en-US" dirty="0" smtClean="0"/>
              <a:t>半導体記憶装置（メモリカード，</a:t>
            </a:r>
            <a:r>
              <a:rPr lang="en-US" altLang="ja-JP" dirty="0" smtClean="0"/>
              <a:t>USB</a:t>
            </a:r>
            <a:r>
              <a:rPr lang="ja-JP" altLang="en-US" dirty="0" smtClean="0"/>
              <a:t>メモリ</a:t>
            </a:r>
            <a:r>
              <a:rPr lang="en-US" altLang="ja-JP" dirty="0" smtClean="0"/>
              <a:t>, SSD)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ja-JP" altLang="en-US" dirty="0"/>
              <a:t>ハードディスク</a:t>
            </a:r>
          </a:p>
        </p:txBody>
      </p:sp>
      <p:pic>
        <p:nvPicPr>
          <p:cNvPr id="20485" name="Picture 5" descr="1502-A"/>
          <p:cNvPicPr>
            <a:picLocks noChangeAspect="1" noChangeArrowheads="1"/>
          </p:cNvPicPr>
          <p:nvPr/>
        </p:nvPicPr>
        <p:blipFill>
          <a:blip r:embed="rId3"/>
          <a:srcRect/>
          <a:stretch>
            <a:fillRect/>
          </a:stretch>
        </p:blipFill>
        <p:spPr bwMode="auto">
          <a:xfrm>
            <a:off x="1320201" y="1040265"/>
            <a:ext cx="6096000" cy="4572000"/>
          </a:xfrm>
          <a:prstGeom prst="rect">
            <a:avLst/>
          </a:prstGeom>
          <a:noFill/>
        </p:spPr>
      </p:pic>
      <p:sp>
        <p:nvSpPr>
          <p:cNvPr id="20483" name="Rectangle 3"/>
          <p:cNvSpPr>
            <a:spLocks noGrp="1" noChangeArrowheads="1"/>
          </p:cNvSpPr>
          <p:nvPr>
            <p:ph type="body" idx="1"/>
          </p:nvPr>
        </p:nvSpPr>
        <p:spPr>
          <a:xfrm>
            <a:off x="395288" y="5805488"/>
            <a:ext cx="8229600" cy="1052512"/>
          </a:xfrm>
        </p:spPr>
        <p:txBody>
          <a:bodyPr/>
          <a:lstStyle/>
          <a:p>
            <a:r>
              <a:rPr lang="ja-JP" altLang="en-US"/>
              <a:t>データを磁気的に（カセットテープのように）記録</a:t>
            </a:r>
            <a:r>
              <a:rPr lang="en-US" altLang="ja-JP"/>
              <a:t/>
            </a:r>
            <a:br>
              <a:rPr lang="en-US" altLang="ja-JP"/>
            </a:br>
            <a:r>
              <a:rPr lang="ja-JP" altLang="en-US"/>
              <a:t>不揮発性（電源を切っても消えない）</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ハードディスクの構造</a:t>
            </a:r>
            <a:endParaRPr lang="ja-JP" altLang="en-US" dirty="0"/>
          </a:p>
        </p:txBody>
      </p:sp>
      <p:pic>
        <p:nvPicPr>
          <p:cNvPr id="4" name="HD1.mpe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803742" y="1069739"/>
            <a:ext cx="7536516" cy="5652387"/>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ハードディスクの動作</a:t>
            </a:r>
            <a:endParaRPr lang="ja-JP" altLang="en-US" dirty="0"/>
          </a:p>
        </p:txBody>
      </p:sp>
      <p:pic>
        <p:nvPicPr>
          <p:cNvPr id="4" name="HD2.mpe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713989" y="978205"/>
            <a:ext cx="7559400" cy="566955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フロッピーディスクの仕組み</a:t>
            </a:r>
            <a:endParaRPr lang="ja-JP" altLang="en-US" dirty="0"/>
          </a:p>
        </p:txBody>
      </p:sp>
      <p:pic>
        <p:nvPicPr>
          <p:cNvPr id="4" name="FD.mpe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860951" y="1046855"/>
            <a:ext cx="7422097" cy="556657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CD</a:t>
            </a:r>
            <a:r>
              <a:rPr lang="ja-JP" altLang="en-US" dirty="0" smtClean="0"/>
              <a:t>の仕組み</a:t>
            </a:r>
            <a:endParaRPr lang="ja-JP" altLang="en-US" dirty="0"/>
          </a:p>
        </p:txBody>
      </p:sp>
      <p:pic>
        <p:nvPicPr>
          <p:cNvPr id="4" name="CD.mpe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830439" y="1041134"/>
            <a:ext cx="7483121" cy="561234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fontScale="90000"/>
          </a:bodyPr>
          <a:lstStyle/>
          <a:p>
            <a:r>
              <a:rPr lang="ja-JP" altLang="en-US" dirty="0" smtClean="0"/>
              <a:t>回転型の記憶装置</a:t>
            </a:r>
            <a:endParaRPr lang="ja-JP" altLang="en-US" dirty="0"/>
          </a:p>
        </p:txBody>
      </p:sp>
      <p:sp>
        <p:nvSpPr>
          <p:cNvPr id="19459" name="Rectangle 3"/>
          <p:cNvSpPr>
            <a:spLocks noGrp="1" noChangeArrowheads="1"/>
          </p:cNvSpPr>
          <p:nvPr>
            <p:ph type="body" idx="1"/>
          </p:nvPr>
        </p:nvSpPr>
        <p:spPr>
          <a:xfrm>
            <a:off x="250825" y="5661025"/>
            <a:ext cx="6130925" cy="1081088"/>
          </a:xfrm>
        </p:spPr>
        <p:txBody>
          <a:bodyPr/>
          <a:lstStyle/>
          <a:p>
            <a:r>
              <a:rPr lang="ja-JP" altLang="en-US" sz="2400"/>
              <a:t>ハードディスク（左から</a:t>
            </a:r>
            <a:r>
              <a:rPr lang="en-US" altLang="ja-JP" sz="2400"/>
              <a:t> MicroDrive, </a:t>
            </a:r>
            <a:br>
              <a:rPr lang="en-US" altLang="ja-JP" sz="2400"/>
            </a:br>
            <a:r>
              <a:rPr lang="ja-JP" altLang="en-US" sz="2400"/>
              <a:t>ノート</a:t>
            </a:r>
            <a:r>
              <a:rPr lang="en-US" altLang="ja-JP" sz="2400"/>
              <a:t>PC</a:t>
            </a:r>
            <a:r>
              <a:rPr lang="ja-JP" altLang="en-US" sz="2400"/>
              <a:t>用，デスクトップ</a:t>
            </a:r>
            <a:r>
              <a:rPr lang="en-US" altLang="ja-JP" sz="2400"/>
              <a:t>PC</a:t>
            </a:r>
            <a:r>
              <a:rPr lang="ja-JP" altLang="en-US" sz="2400"/>
              <a:t>用）</a:t>
            </a:r>
          </a:p>
        </p:txBody>
      </p:sp>
      <p:pic>
        <p:nvPicPr>
          <p:cNvPr id="19460" name="Picture 4"/>
          <p:cNvPicPr>
            <a:picLocks noChangeAspect="1" noChangeArrowheads="1"/>
          </p:cNvPicPr>
          <p:nvPr/>
        </p:nvPicPr>
        <p:blipFill>
          <a:blip r:embed="rId3"/>
          <a:srcRect/>
          <a:stretch>
            <a:fillRect/>
          </a:stretch>
        </p:blipFill>
        <p:spPr bwMode="auto">
          <a:xfrm>
            <a:off x="395288" y="2073275"/>
            <a:ext cx="5329237" cy="3602038"/>
          </a:xfrm>
          <a:prstGeom prst="rect">
            <a:avLst/>
          </a:prstGeom>
          <a:noFill/>
          <a:ln w="9525">
            <a:noFill/>
            <a:miter lim="800000"/>
            <a:headEnd/>
            <a:tailEnd/>
          </a:ln>
          <a:effectLst/>
        </p:spPr>
      </p:pic>
      <p:pic>
        <p:nvPicPr>
          <p:cNvPr id="19462" name="Picture 6" descr="CD-R"/>
          <p:cNvPicPr>
            <a:picLocks noChangeAspect="1" noChangeArrowheads="1"/>
          </p:cNvPicPr>
          <p:nvPr/>
        </p:nvPicPr>
        <p:blipFill>
          <a:blip r:embed="rId4"/>
          <a:srcRect/>
          <a:stretch>
            <a:fillRect/>
          </a:stretch>
        </p:blipFill>
        <p:spPr bwMode="auto">
          <a:xfrm>
            <a:off x="5867400" y="905933"/>
            <a:ext cx="1800225" cy="1800225"/>
          </a:xfrm>
          <a:prstGeom prst="rect">
            <a:avLst/>
          </a:prstGeom>
          <a:noFill/>
        </p:spPr>
      </p:pic>
      <p:sp>
        <p:nvSpPr>
          <p:cNvPr id="19463" name="Rectangle 7"/>
          <p:cNvSpPr>
            <a:spLocks noChangeArrowheads="1"/>
          </p:cNvSpPr>
          <p:nvPr/>
        </p:nvSpPr>
        <p:spPr bwMode="auto">
          <a:xfrm>
            <a:off x="5724525" y="2561695"/>
            <a:ext cx="3395663" cy="3573463"/>
          </a:xfrm>
          <a:prstGeom prst="rect">
            <a:avLst/>
          </a:prstGeom>
          <a:noFill/>
          <a:ln w="9525">
            <a:noFill/>
            <a:miter lim="800000"/>
            <a:headEnd/>
            <a:tailEnd/>
          </a:ln>
          <a:effectLst/>
        </p:spPr>
        <p:txBody>
          <a:bodyPr>
            <a:prstTxWarp prst="textNoShape">
              <a:avLst/>
            </a:prstTxWarp>
          </a:bodyPr>
          <a:lstStyle/>
          <a:p>
            <a:pPr marL="342900" indent="-342900">
              <a:spcBef>
                <a:spcPct val="20000"/>
              </a:spcBef>
              <a:buClr>
                <a:schemeClr val="bg2"/>
              </a:buClr>
              <a:buSzPct val="75000"/>
              <a:buFont typeface="Wingdings" pitchFamily="-112" charset="2"/>
              <a:buChar char="p"/>
            </a:pPr>
            <a:r>
              <a:rPr lang="en-US" altLang="ja-JP" sz="2400"/>
              <a:t>CD-R : </a:t>
            </a:r>
            <a:r>
              <a:rPr lang="en-US" altLang="ja-JP"/>
              <a:t>CD-Recordable</a:t>
            </a:r>
            <a:r>
              <a:rPr lang="en-US" altLang="ja-JP" sz="2400"/>
              <a:t/>
            </a:r>
            <a:br>
              <a:rPr lang="en-US" altLang="ja-JP" sz="2400"/>
            </a:br>
            <a:r>
              <a:rPr lang="ja-JP" altLang="en-US" sz="2400"/>
              <a:t>（１度だけ書き込み可）</a:t>
            </a:r>
            <a:endParaRPr lang="en-US" altLang="ja-JP" sz="2400"/>
          </a:p>
          <a:p>
            <a:pPr marL="342900" indent="-342900">
              <a:spcBef>
                <a:spcPct val="20000"/>
              </a:spcBef>
              <a:buClr>
                <a:schemeClr val="bg2"/>
              </a:buClr>
              <a:buSzPct val="75000"/>
              <a:buFont typeface="Wingdings" pitchFamily="-112" charset="2"/>
              <a:buChar char="p"/>
            </a:pPr>
            <a:r>
              <a:rPr lang="en-US" altLang="ja-JP" sz="2400"/>
              <a:t>CD-RW</a:t>
            </a:r>
            <a:br>
              <a:rPr lang="en-US" altLang="ja-JP" sz="2400"/>
            </a:br>
            <a:r>
              <a:rPr lang="en-US" altLang="ja-JP" sz="2400"/>
              <a:t>CD-ReWritable</a:t>
            </a:r>
            <a:br>
              <a:rPr lang="en-US" altLang="ja-JP" sz="2400"/>
            </a:br>
            <a:r>
              <a:rPr lang="ja-JP" altLang="en-US" sz="2400"/>
              <a:t>（何度でも書き換え可）</a:t>
            </a:r>
            <a:endParaRPr lang="en-US" altLang="ja-JP" sz="2400"/>
          </a:p>
          <a:p>
            <a:pPr marL="342900" indent="-342900">
              <a:spcBef>
                <a:spcPct val="20000"/>
              </a:spcBef>
              <a:buClr>
                <a:schemeClr val="bg2"/>
              </a:buClr>
              <a:buSzPct val="75000"/>
              <a:buFont typeface="Wingdings" pitchFamily="-112" charset="2"/>
              <a:buChar char="p"/>
            </a:pPr>
            <a:r>
              <a:rPr lang="en-US" altLang="ja-JP" sz="2400"/>
              <a:t>DVD-ROM,-RAM,</a:t>
            </a:r>
            <a:br>
              <a:rPr lang="en-US" altLang="ja-JP" sz="2400"/>
            </a:br>
            <a:r>
              <a:rPr lang="en-US" altLang="ja-JP" sz="2400"/>
              <a:t>DVD-R,-RW, DVD+R,+RW …</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その他の用語</a:t>
            </a:r>
            <a:endParaRPr lang="ja-JP" altLang="en-US" dirty="0"/>
          </a:p>
        </p:txBody>
      </p:sp>
      <p:sp>
        <p:nvSpPr>
          <p:cNvPr id="3" name="コンテンツ プレースホルダ 2"/>
          <p:cNvSpPr>
            <a:spLocks noGrp="1"/>
          </p:cNvSpPr>
          <p:nvPr>
            <p:ph idx="1"/>
          </p:nvPr>
        </p:nvSpPr>
        <p:spPr/>
        <p:txBody>
          <a:bodyPr/>
          <a:lstStyle/>
          <a:p>
            <a:r>
              <a:rPr lang="ja-JP" altLang="en-US" dirty="0" smtClean="0">
                <a:solidFill>
                  <a:srgbClr val="FF0000"/>
                </a:solidFill>
              </a:rPr>
              <a:t>ファイル</a:t>
            </a:r>
            <a:r>
              <a:rPr lang="ja-JP" altLang="en-US" dirty="0" smtClean="0"/>
              <a:t>：データアクセスの単位</a:t>
            </a:r>
            <a:endParaRPr lang="en-US" altLang="ja-JP" dirty="0" smtClean="0"/>
          </a:p>
          <a:p>
            <a:pPr lvl="1"/>
            <a:r>
              <a:rPr lang="ja-JP" altLang="en-US" dirty="0" smtClean="0"/>
              <a:t>文書ファイル，画像ファイル，・・</a:t>
            </a:r>
            <a:endParaRPr lang="en-US" altLang="ja-JP" dirty="0" smtClean="0"/>
          </a:p>
          <a:p>
            <a:r>
              <a:rPr lang="ja-JP" altLang="en-US" dirty="0" smtClean="0"/>
              <a:t>ファイルの中身（</a:t>
            </a:r>
            <a:r>
              <a:rPr lang="ja-JP" altLang="en-US" dirty="0" smtClean="0">
                <a:solidFill>
                  <a:srgbClr val="FF0000"/>
                </a:solidFill>
              </a:rPr>
              <a:t>レコード</a:t>
            </a:r>
            <a:r>
              <a:rPr lang="ja-JP" altLang="en-US" dirty="0" smtClean="0"/>
              <a:t>・項目）</a:t>
            </a:r>
            <a:endParaRPr lang="en-US" altLang="ja-JP" dirty="0" smtClean="0"/>
          </a:p>
          <a:p>
            <a:pPr lvl="1"/>
            <a:r>
              <a:rPr lang="ja-JP" altLang="en-US" dirty="0" smtClean="0"/>
              <a:t>データベースシステムでよく用いられる</a:t>
            </a:r>
            <a:endParaRPr lang="en-US" altLang="ja-JP" dirty="0" smtClean="0"/>
          </a:p>
          <a:p>
            <a:pPr lvl="1"/>
            <a:endParaRPr lang="en-US" altLang="ja-JP" dirty="0" smtClean="0"/>
          </a:p>
          <a:p>
            <a:pPr lvl="1"/>
            <a:endParaRPr lang="en-US" altLang="ja-JP" dirty="0" smtClean="0"/>
          </a:p>
          <a:p>
            <a:pPr lvl="1"/>
            <a:endParaRPr lang="en-US" altLang="ja-JP" dirty="0" smtClean="0"/>
          </a:p>
          <a:p>
            <a:pPr lvl="1"/>
            <a:endParaRPr lang="en-US" altLang="ja-JP" dirty="0" smtClean="0"/>
          </a:p>
          <a:p>
            <a:pPr lvl="1"/>
            <a:endParaRPr lang="en-US" altLang="ja-JP" dirty="0" smtClean="0"/>
          </a:p>
          <a:p>
            <a:pPr lvl="1"/>
            <a:endParaRPr lang="en-US" altLang="ja-JP" dirty="0" smtClean="0"/>
          </a:p>
          <a:p>
            <a:r>
              <a:rPr lang="ja-JP" altLang="en-US" dirty="0" smtClean="0"/>
              <a:t>ボリューム</a:t>
            </a:r>
            <a:endParaRPr lang="en-US" altLang="ja-JP" dirty="0" smtClean="0"/>
          </a:p>
          <a:p>
            <a:pPr lvl="1"/>
            <a:r>
              <a:rPr lang="ja-JP" altLang="en-US" dirty="0" smtClean="0"/>
              <a:t>補助記憶装置の物理的単位．「１台の装置」．</a:t>
            </a:r>
            <a:endParaRPr lang="en-US" altLang="ja-JP" dirty="0" smtClean="0"/>
          </a:p>
          <a:p>
            <a:pPr lvl="1"/>
            <a:endParaRPr lang="en-US" altLang="ja-JP" dirty="0" smtClean="0"/>
          </a:p>
        </p:txBody>
      </p:sp>
      <p:pic>
        <p:nvPicPr>
          <p:cNvPr id="4" name="図 3"/>
          <p:cNvPicPr>
            <a:picLocks noChangeAspect="1"/>
          </p:cNvPicPr>
          <p:nvPr/>
        </p:nvPicPr>
        <p:blipFill>
          <a:blip r:embed="rId2"/>
          <a:stretch>
            <a:fillRect/>
          </a:stretch>
        </p:blipFill>
        <p:spPr>
          <a:xfrm>
            <a:off x="2401305" y="3045769"/>
            <a:ext cx="3731403" cy="2094492"/>
          </a:xfrm>
          <a:prstGeom prst="rect">
            <a:avLst/>
          </a:prstGeom>
        </p:spPr>
      </p:pic>
      <p:sp>
        <p:nvSpPr>
          <p:cNvPr id="5" name="テキスト ボックス 4"/>
          <p:cNvSpPr txBox="1"/>
          <p:nvPr/>
        </p:nvSpPr>
        <p:spPr>
          <a:xfrm>
            <a:off x="1550340" y="4231976"/>
            <a:ext cx="1107996" cy="369332"/>
          </a:xfrm>
          <a:prstGeom prst="rect">
            <a:avLst/>
          </a:prstGeom>
          <a:noFill/>
        </p:spPr>
        <p:txBody>
          <a:bodyPr wrap="none" rtlCol="0">
            <a:spAutoFit/>
          </a:bodyPr>
          <a:lstStyle/>
          <a:p>
            <a:r>
              <a:rPr kumimoji="1" lang="ja-JP" altLang="en-US" dirty="0" smtClean="0">
                <a:solidFill>
                  <a:srgbClr val="FF0000"/>
                </a:solidFill>
                <a:latin typeface="メイリオ"/>
                <a:ea typeface="メイリオ"/>
                <a:cs typeface="メイリオ"/>
              </a:rPr>
              <a:t>レコード</a:t>
            </a:r>
            <a:endParaRPr kumimoji="1" lang="ja-JP" altLang="en-US" dirty="0">
              <a:solidFill>
                <a:srgbClr val="FF0000"/>
              </a:solidFill>
              <a:latin typeface="メイリオ"/>
              <a:ea typeface="メイリオ"/>
              <a:cs typeface="メイリオ"/>
            </a:endParaRPr>
          </a:p>
        </p:txBody>
      </p:sp>
      <p:sp>
        <p:nvSpPr>
          <p:cNvPr id="7" name="テキスト ボックス 6"/>
          <p:cNvSpPr txBox="1"/>
          <p:nvPr/>
        </p:nvSpPr>
        <p:spPr>
          <a:xfrm>
            <a:off x="4073221" y="5050073"/>
            <a:ext cx="3416320" cy="369332"/>
          </a:xfrm>
          <a:prstGeom prst="rect">
            <a:avLst/>
          </a:prstGeom>
          <a:noFill/>
        </p:spPr>
        <p:txBody>
          <a:bodyPr wrap="none" rtlCol="0">
            <a:spAutoFit/>
          </a:bodyPr>
          <a:lstStyle/>
          <a:p>
            <a:r>
              <a:rPr kumimoji="1" lang="ja-JP" altLang="en-US" dirty="0" smtClean="0">
                <a:solidFill>
                  <a:srgbClr val="FF0000"/>
                </a:solidFill>
                <a:latin typeface="メイリオ"/>
                <a:ea typeface="メイリオ"/>
                <a:cs typeface="メイリオ"/>
              </a:rPr>
              <a:t>項目（アイテム，フィールド）</a:t>
            </a:r>
            <a:endParaRPr kumimoji="1" lang="ja-JP" altLang="en-US" dirty="0">
              <a:solidFill>
                <a:srgbClr val="FF0000"/>
              </a:solidFill>
              <a:latin typeface="メイリオ"/>
              <a:ea typeface="メイリオ"/>
              <a:cs typeface="メイリオ"/>
            </a:endParaRPr>
          </a:p>
        </p:txBody>
      </p:sp>
      <p:cxnSp>
        <p:nvCxnSpPr>
          <p:cNvPr id="9" name="直線コネクタ 8"/>
          <p:cNvCxnSpPr>
            <a:stCxn id="7" idx="0"/>
          </p:cNvCxnSpPr>
          <p:nvPr/>
        </p:nvCxnSpPr>
        <p:spPr>
          <a:xfrm flipH="1" flipV="1">
            <a:off x="3657671" y="4601309"/>
            <a:ext cx="2123710" cy="44876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a:endCxn id="7" idx="0"/>
          </p:cNvCxnSpPr>
          <p:nvPr/>
        </p:nvCxnSpPr>
        <p:spPr>
          <a:xfrm>
            <a:off x="3960867" y="4601309"/>
            <a:ext cx="1820514" cy="44876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4828364" y="4601309"/>
            <a:ext cx="953017" cy="44876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979982" y="0"/>
            <a:ext cx="7184036" cy="6858000"/>
          </a:xfrm>
          <a:prstGeom prst="rect">
            <a:avLst/>
          </a:prstGeom>
        </p:spPr>
      </p:pic>
      <p:grpSp>
        <p:nvGrpSpPr>
          <p:cNvPr id="7" name="図形グループ 6"/>
          <p:cNvGrpSpPr/>
          <p:nvPr/>
        </p:nvGrpSpPr>
        <p:grpSpPr>
          <a:xfrm>
            <a:off x="3916693" y="2534385"/>
            <a:ext cx="1258578" cy="1254478"/>
            <a:chOff x="3930197" y="2528664"/>
            <a:chExt cx="1258578" cy="1254478"/>
          </a:xfrm>
        </p:grpSpPr>
        <p:sp>
          <p:nvSpPr>
            <p:cNvPr id="3" name="正方形/長方形 2"/>
            <p:cNvSpPr/>
            <p:nvPr/>
          </p:nvSpPr>
          <p:spPr>
            <a:xfrm>
              <a:off x="3930197" y="2528664"/>
              <a:ext cx="1258578" cy="972563"/>
            </a:xfrm>
            <a:prstGeom prst="rect">
              <a:avLst/>
            </a:prstGeom>
            <a:noFill/>
            <a:ln w="444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 name="直線コネクタ 5"/>
            <p:cNvCxnSpPr/>
            <p:nvPr/>
          </p:nvCxnSpPr>
          <p:spPr>
            <a:xfrm>
              <a:off x="4101821" y="3781554"/>
              <a:ext cx="921050" cy="1588"/>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図形グループ 7"/>
          <p:cNvGrpSpPr/>
          <p:nvPr/>
        </p:nvGrpSpPr>
        <p:grpSpPr>
          <a:xfrm>
            <a:off x="3752850" y="4971514"/>
            <a:ext cx="1727685" cy="1241448"/>
            <a:chOff x="3901591" y="2528664"/>
            <a:chExt cx="1727685" cy="1241448"/>
          </a:xfrm>
        </p:grpSpPr>
        <p:sp>
          <p:nvSpPr>
            <p:cNvPr id="9" name="正方形/長方形 8"/>
            <p:cNvSpPr/>
            <p:nvPr/>
          </p:nvSpPr>
          <p:spPr>
            <a:xfrm>
              <a:off x="3901591" y="2528664"/>
              <a:ext cx="1727685" cy="972563"/>
            </a:xfrm>
            <a:prstGeom prst="rect">
              <a:avLst/>
            </a:prstGeom>
            <a:noFill/>
            <a:ln w="444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4256283" y="3768524"/>
              <a:ext cx="1086954" cy="1588"/>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12" name="図形グループ 11"/>
          <p:cNvGrpSpPr/>
          <p:nvPr/>
        </p:nvGrpSpPr>
        <p:grpSpPr>
          <a:xfrm>
            <a:off x="3916693" y="617864"/>
            <a:ext cx="1258578" cy="1447402"/>
            <a:chOff x="3930197" y="2334152"/>
            <a:chExt cx="1258578" cy="1447402"/>
          </a:xfrm>
        </p:grpSpPr>
        <p:sp>
          <p:nvSpPr>
            <p:cNvPr id="13" name="正方形/長方形 12"/>
            <p:cNvSpPr/>
            <p:nvPr/>
          </p:nvSpPr>
          <p:spPr>
            <a:xfrm>
              <a:off x="3930197" y="2528664"/>
              <a:ext cx="1258578" cy="1252890"/>
            </a:xfrm>
            <a:prstGeom prst="rect">
              <a:avLst/>
            </a:prstGeom>
            <a:noFill/>
            <a:ln w="4445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 name="直線コネクタ 13"/>
            <p:cNvCxnSpPr/>
            <p:nvPr/>
          </p:nvCxnSpPr>
          <p:spPr>
            <a:xfrm>
              <a:off x="4384203" y="2334152"/>
              <a:ext cx="353701" cy="1588"/>
            </a:xfrm>
            <a:prstGeom prst="line">
              <a:avLst/>
            </a:prstGeom>
            <a:ln w="3810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0" name="テキスト ボックス 19"/>
          <p:cNvSpPr txBox="1"/>
          <p:nvPr/>
        </p:nvSpPr>
        <p:spPr>
          <a:xfrm>
            <a:off x="5984851" y="73712"/>
            <a:ext cx="3077963" cy="1477328"/>
          </a:xfrm>
          <a:prstGeom prst="rect">
            <a:avLst/>
          </a:prstGeom>
          <a:solidFill>
            <a:schemeClr val="bg1"/>
          </a:solidFill>
          <a:ln>
            <a:solidFill>
              <a:schemeClr val="tx1"/>
            </a:solidFill>
          </a:ln>
        </p:spPr>
        <p:txBody>
          <a:bodyPr wrap="square" rtlCol="0">
            <a:spAutoFit/>
          </a:bodyPr>
          <a:lstStyle/>
          <a:p>
            <a:r>
              <a:rPr kumimoji="1" lang="ja-JP" altLang="en-US" dirty="0" smtClean="0">
                <a:latin typeface="メイリオ"/>
                <a:ea typeface="メイリオ"/>
                <a:cs typeface="メイリオ"/>
              </a:rPr>
              <a:t>主記憶装置は，</a:t>
            </a:r>
            <a:r>
              <a:rPr kumimoji="1" lang="en-US" altLang="ja-JP" dirty="0" smtClean="0">
                <a:latin typeface="メイリオ"/>
                <a:ea typeface="メイリオ"/>
                <a:cs typeface="メイリオ"/>
              </a:rPr>
              <a:t>CPU</a:t>
            </a:r>
            <a:r>
              <a:rPr kumimoji="1" lang="ja-JP" altLang="en-US" dirty="0" smtClean="0">
                <a:latin typeface="メイリオ"/>
                <a:ea typeface="メイリオ"/>
                <a:cs typeface="メイリオ"/>
              </a:rPr>
              <a:t>と</a:t>
            </a:r>
            <a:r>
              <a:rPr kumimoji="1" lang="ja-JP" altLang="en-US" dirty="0" smtClean="0">
                <a:solidFill>
                  <a:srgbClr val="FF0000"/>
                </a:solidFill>
                <a:latin typeface="メイリオ"/>
                <a:ea typeface="メイリオ"/>
                <a:cs typeface="メイリオ"/>
              </a:rPr>
              <a:t>直接</a:t>
            </a:r>
            <a:r>
              <a:rPr kumimoji="1" lang="ja-JP" altLang="en-US" dirty="0" smtClean="0">
                <a:latin typeface="メイリオ"/>
                <a:ea typeface="メイリオ"/>
                <a:cs typeface="メイリオ"/>
              </a:rPr>
              <a:t>つながっている</a:t>
            </a:r>
            <a:r>
              <a:rPr lang="ja-JP" altLang="en-US" dirty="0" smtClean="0">
                <a:latin typeface="メイリオ"/>
                <a:ea typeface="メイリオ"/>
                <a:cs typeface="メイリオ"/>
              </a:rPr>
              <a:t>．</a:t>
            </a:r>
            <a:endParaRPr lang="en-US" altLang="ja-JP" dirty="0" smtClean="0">
              <a:latin typeface="メイリオ"/>
              <a:ea typeface="メイリオ"/>
              <a:cs typeface="メイリオ"/>
            </a:endParaRPr>
          </a:p>
          <a:p>
            <a:r>
              <a:rPr kumimoji="1" lang="en-US" altLang="ja-JP" dirty="0" smtClean="0">
                <a:latin typeface="メイリオ"/>
                <a:ea typeface="メイリオ"/>
                <a:cs typeface="メイリオ"/>
              </a:rPr>
              <a:t>CPU</a:t>
            </a:r>
            <a:r>
              <a:rPr kumimoji="1" lang="ja-JP" altLang="en-US" dirty="0" smtClean="0">
                <a:latin typeface="メイリオ"/>
                <a:ea typeface="メイリオ"/>
                <a:cs typeface="メイリオ"/>
              </a:rPr>
              <a:t>には，主記憶装置の個々の値を読み出したり変更する命令が備わっている．</a:t>
            </a:r>
            <a:endParaRPr kumimoji="1" lang="en-US" altLang="ja-JP" dirty="0" smtClean="0">
              <a:latin typeface="メイリオ"/>
              <a:ea typeface="メイリオ"/>
              <a:cs typeface="メイリオ"/>
            </a:endParaRPr>
          </a:p>
        </p:txBody>
      </p:sp>
      <p:sp>
        <p:nvSpPr>
          <p:cNvPr id="21" name="タイトル 2"/>
          <p:cNvSpPr>
            <a:spLocks noGrp="1"/>
          </p:cNvSpPr>
          <p:nvPr>
            <p:ph type="title"/>
          </p:nvPr>
        </p:nvSpPr>
        <p:spPr>
          <a:xfrm>
            <a:off x="457200" y="132588"/>
            <a:ext cx="2483296" cy="773345"/>
          </a:xfrm>
        </p:spPr>
        <p:txBody>
          <a:bodyPr>
            <a:normAutofit fontScale="90000"/>
          </a:bodyPr>
          <a:lstStyle/>
          <a:p>
            <a:r>
              <a:rPr lang="ja-JP" altLang="en-US" dirty="0" smtClean="0"/>
              <a:t>記憶装置</a:t>
            </a:r>
            <a:endParaRPr lang="ja-JP" altLang="en-US" dirty="0"/>
          </a:p>
        </p:txBody>
      </p:sp>
      <p:sp>
        <p:nvSpPr>
          <p:cNvPr id="22" name="テキスト ボックス 21"/>
          <p:cNvSpPr txBox="1"/>
          <p:nvPr/>
        </p:nvSpPr>
        <p:spPr>
          <a:xfrm>
            <a:off x="5862702" y="4547796"/>
            <a:ext cx="3201558" cy="1754327"/>
          </a:xfrm>
          <a:prstGeom prst="rect">
            <a:avLst/>
          </a:prstGeom>
          <a:solidFill>
            <a:schemeClr val="bg1"/>
          </a:solidFill>
          <a:ln>
            <a:solidFill>
              <a:schemeClr val="tx1"/>
            </a:solidFill>
          </a:ln>
        </p:spPr>
        <p:txBody>
          <a:bodyPr wrap="square" rtlCol="0">
            <a:spAutoFit/>
          </a:bodyPr>
          <a:lstStyle/>
          <a:p>
            <a:r>
              <a:rPr kumimoji="1" lang="ja-JP" altLang="en-US" dirty="0" smtClean="0">
                <a:latin typeface="メイリオ"/>
                <a:ea typeface="メイリオ"/>
                <a:cs typeface="メイリオ"/>
              </a:rPr>
              <a:t>補助記憶装置は，</a:t>
            </a:r>
            <a:r>
              <a:rPr kumimoji="1" lang="ja-JP" altLang="en-US" dirty="0" smtClean="0">
                <a:solidFill>
                  <a:srgbClr val="FF0000"/>
                </a:solidFill>
                <a:latin typeface="メイリオ"/>
                <a:ea typeface="メイリオ"/>
                <a:cs typeface="メイリオ"/>
              </a:rPr>
              <a:t>入出力インタフェースを経由して</a:t>
            </a:r>
            <a:r>
              <a:rPr kumimoji="1" lang="en-US" altLang="ja-JP" dirty="0" smtClean="0">
                <a:latin typeface="メイリオ"/>
                <a:ea typeface="メイリオ"/>
                <a:cs typeface="メイリオ"/>
              </a:rPr>
              <a:t>CPU</a:t>
            </a:r>
            <a:r>
              <a:rPr kumimoji="1" lang="ja-JP" altLang="en-US" dirty="0" smtClean="0">
                <a:latin typeface="メイリオ"/>
                <a:ea typeface="メイリオ"/>
                <a:cs typeface="メイリオ"/>
              </a:rPr>
              <a:t>とつながっている．</a:t>
            </a:r>
            <a:endParaRPr kumimoji="1" lang="en-US" altLang="ja-JP" dirty="0" smtClean="0">
              <a:latin typeface="メイリオ"/>
              <a:ea typeface="メイリオ"/>
              <a:cs typeface="メイリオ"/>
            </a:endParaRPr>
          </a:p>
          <a:p>
            <a:r>
              <a:rPr lang="ja-JP" altLang="en-US" dirty="0" smtClean="0">
                <a:latin typeface="メイリオ"/>
                <a:ea typeface="メイリオ"/>
                <a:cs typeface="メイリオ"/>
              </a:rPr>
              <a:t>データの読み書きには，入出力インタフェースを操作するプログラムによって行う．</a:t>
            </a:r>
            <a:endParaRPr kumimoji="1" lang="en-US" altLang="ja-JP" dirty="0" smtClean="0">
              <a:latin typeface="メイリオ"/>
              <a:ea typeface="メイリオ"/>
              <a:cs typeface="メイリオ"/>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磁気ディスク装置の構造</a:t>
            </a:r>
            <a:endParaRPr lang="ja-JP" altLang="en-US" dirty="0"/>
          </a:p>
        </p:txBody>
      </p:sp>
      <p:sp>
        <p:nvSpPr>
          <p:cNvPr id="3" name="コンテンツ プレースホルダ 2"/>
          <p:cNvSpPr>
            <a:spLocks noGrp="1"/>
          </p:cNvSpPr>
          <p:nvPr>
            <p:ph idx="1"/>
          </p:nvPr>
        </p:nvSpPr>
        <p:spPr>
          <a:xfrm>
            <a:off x="173978" y="1025107"/>
            <a:ext cx="4182453" cy="5680493"/>
          </a:xfrm>
        </p:spPr>
        <p:txBody>
          <a:bodyPr>
            <a:normAutofit/>
          </a:bodyPr>
          <a:lstStyle/>
          <a:p>
            <a:r>
              <a:rPr lang="ja-JP" altLang="en-US" dirty="0" smtClean="0"/>
              <a:t>ディスク面が複数ある</a:t>
            </a:r>
            <a:endParaRPr lang="en-US" altLang="ja-JP" dirty="0" smtClean="0"/>
          </a:p>
          <a:p>
            <a:pPr lvl="1"/>
            <a:r>
              <a:rPr lang="ja-JP" altLang="en-US" dirty="0" smtClean="0"/>
              <a:t>表裏，ディスク枚数</a:t>
            </a:r>
            <a:endParaRPr lang="en-US" altLang="ja-JP" dirty="0" smtClean="0"/>
          </a:p>
          <a:p>
            <a:r>
              <a:rPr lang="ja-JP" altLang="en-US" dirty="0" smtClean="0"/>
              <a:t>磁気ヘッドは一斉に動く</a:t>
            </a:r>
            <a:endParaRPr lang="en-US" altLang="ja-JP" dirty="0" smtClean="0"/>
          </a:p>
          <a:p>
            <a:pPr lvl="1"/>
            <a:r>
              <a:rPr lang="ja-JP" altLang="en-US" dirty="0" smtClean="0"/>
              <a:t>磁気ヘッドが読み出す１本の円を</a:t>
            </a:r>
            <a:r>
              <a:rPr lang="ja-JP" altLang="en-US" dirty="0" smtClean="0">
                <a:solidFill>
                  <a:srgbClr val="FF0000"/>
                </a:solidFill>
              </a:rPr>
              <a:t>トラック</a:t>
            </a:r>
            <a:r>
              <a:rPr lang="ja-JP" altLang="en-US" dirty="0" smtClean="0"/>
              <a:t>と呼ぶ</a:t>
            </a:r>
            <a:endParaRPr lang="en-US" altLang="ja-JP" dirty="0" smtClean="0"/>
          </a:p>
          <a:p>
            <a:pPr lvl="1"/>
            <a:r>
              <a:rPr lang="ja-JP" altLang="en-US" dirty="0" smtClean="0"/>
              <a:t>ある半径の</a:t>
            </a:r>
            <a:r>
              <a:rPr lang="ja-JP" altLang="en-US" dirty="0" smtClean="0">
                <a:solidFill>
                  <a:srgbClr val="FF0000"/>
                </a:solidFill>
              </a:rPr>
              <a:t>トラック</a:t>
            </a:r>
            <a:r>
              <a:rPr lang="ja-JP" altLang="en-US" dirty="0" smtClean="0"/>
              <a:t>が一斉に読み出される．そのグループを</a:t>
            </a:r>
            <a:r>
              <a:rPr lang="ja-JP" altLang="en-US" dirty="0" smtClean="0">
                <a:solidFill>
                  <a:srgbClr val="FF0000"/>
                </a:solidFill>
              </a:rPr>
              <a:t>シリンダ</a:t>
            </a:r>
            <a:r>
              <a:rPr lang="ja-JP" altLang="en-US" dirty="0" smtClean="0"/>
              <a:t>と呼ぶ．</a:t>
            </a:r>
            <a:endParaRPr lang="en-US" altLang="ja-JP" dirty="0" smtClean="0"/>
          </a:p>
          <a:p>
            <a:r>
              <a:rPr lang="ja-JP" altLang="en-US" dirty="0" smtClean="0"/>
              <a:t>トラックは同じ大きさの</a:t>
            </a:r>
            <a:r>
              <a:rPr lang="ja-JP" altLang="en-US" dirty="0" smtClean="0">
                <a:solidFill>
                  <a:srgbClr val="FF0000"/>
                </a:solidFill>
              </a:rPr>
              <a:t>セクタ</a:t>
            </a:r>
            <a:r>
              <a:rPr lang="ja-JP" altLang="en-US" dirty="0" smtClean="0"/>
              <a:t>に分かれる</a:t>
            </a:r>
            <a:endParaRPr lang="en-US" altLang="ja-JP" dirty="0" smtClean="0"/>
          </a:p>
          <a:p>
            <a:pPr>
              <a:buNone/>
            </a:pPr>
            <a:r>
              <a:rPr lang="en-US" altLang="ja-JP" dirty="0" smtClean="0"/>
              <a:t>※</a:t>
            </a:r>
            <a:r>
              <a:rPr lang="ja-JP" altLang="en-US" dirty="0" smtClean="0"/>
              <a:t>光ディスクの多くは，</a:t>
            </a:r>
            <a:r>
              <a:rPr lang="en-US" altLang="ja-JP" dirty="0" smtClean="0"/>
              <a:t/>
            </a:r>
            <a:br>
              <a:rPr lang="en-US" altLang="ja-JP" dirty="0" smtClean="0"/>
            </a:br>
            <a:r>
              <a:rPr lang="ja-JP" altLang="en-US" dirty="0" smtClean="0"/>
              <a:t>渦巻き型の記録方式．</a:t>
            </a:r>
            <a:endParaRPr lang="ja-JP" altLang="en-US" dirty="0"/>
          </a:p>
        </p:txBody>
      </p:sp>
      <p:pic>
        <p:nvPicPr>
          <p:cNvPr id="4" name="図 3" descr="disk.gif"/>
          <p:cNvPicPr>
            <a:picLocks noChangeAspect="1"/>
          </p:cNvPicPr>
          <p:nvPr/>
        </p:nvPicPr>
        <p:blipFill>
          <a:blip r:embed="rId2"/>
          <a:stretch>
            <a:fillRect/>
          </a:stretch>
        </p:blipFill>
        <p:spPr>
          <a:xfrm>
            <a:off x="4572000" y="1025107"/>
            <a:ext cx="4445000" cy="5080000"/>
          </a:xfrm>
          <a:prstGeom prst="rect">
            <a:avLst/>
          </a:prstGeom>
        </p:spPr>
      </p:pic>
      <p:sp>
        <p:nvSpPr>
          <p:cNvPr id="5" name="メモ 4"/>
          <p:cNvSpPr/>
          <p:nvPr/>
        </p:nvSpPr>
        <p:spPr>
          <a:xfrm>
            <a:off x="2155903" y="2833647"/>
            <a:ext cx="1183268"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メモ 5"/>
          <p:cNvSpPr/>
          <p:nvPr/>
        </p:nvSpPr>
        <p:spPr>
          <a:xfrm>
            <a:off x="2450791" y="4014437"/>
            <a:ext cx="1183268"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メモ 6"/>
          <p:cNvSpPr/>
          <p:nvPr/>
        </p:nvSpPr>
        <p:spPr>
          <a:xfrm>
            <a:off x="552607" y="5220007"/>
            <a:ext cx="977588" cy="323377"/>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4937512" y="1536390"/>
            <a:ext cx="54517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6310351" y="2072887"/>
            <a:ext cx="54517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6506117" y="5837043"/>
            <a:ext cx="54517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補習授業！</a:t>
            </a:r>
            <a:endParaRPr kumimoji="1" lang="ja-JP" altLang="en-US" dirty="0"/>
          </a:p>
        </p:txBody>
      </p:sp>
      <p:sp>
        <p:nvSpPr>
          <p:cNvPr id="3" name="コンテンツ プレースホルダー 2"/>
          <p:cNvSpPr>
            <a:spLocks noGrp="1"/>
          </p:cNvSpPr>
          <p:nvPr>
            <p:ph idx="1"/>
          </p:nvPr>
        </p:nvSpPr>
        <p:spPr/>
        <p:txBody>
          <a:bodyPr/>
          <a:lstStyle/>
          <a:p>
            <a:pPr marL="0" indent="0">
              <a:buNone/>
            </a:pPr>
            <a:endParaRPr kumimoji="1" lang="en-US" altLang="ja-JP" dirty="0" smtClean="0"/>
          </a:p>
          <a:p>
            <a:r>
              <a:rPr kumimoji="1" lang="ja-JP" altLang="en-US" dirty="0" smtClean="0"/>
              <a:t>「コンピュータが全くわからない」という人向け</a:t>
            </a:r>
            <a:endParaRPr lang="en-US" altLang="ja-JP" dirty="0" smtClean="0"/>
          </a:p>
          <a:p>
            <a:endParaRPr kumimoji="1" lang="en-US" altLang="ja-JP" dirty="0"/>
          </a:p>
          <a:p>
            <a:r>
              <a:rPr kumimoji="1" lang="ja-JP" altLang="en-US" dirty="0" smtClean="0"/>
              <a:t>コンピュータ基礎担当者の大場先生が実施</a:t>
            </a:r>
            <a:endParaRPr kumimoji="1" lang="en-US" altLang="ja-JP" dirty="0" smtClean="0"/>
          </a:p>
          <a:p>
            <a:endParaRPr lang="en-US" altLang="ja-JP" dirty="0" smtClean="0"/>
          </a:p>
          <a:p>
            <a:r>
              <a:rPr lang="ja-JP" altLang="en-US" dirty="0" smtClean="0"/>
              <a:t>場所：情報科学部棟８階８３５室</a:t>
            </a:r>
            <a:endParaRPr lang="en-US" altLang="ja-JP" dirty="0" smtClean="0"/>
          </a:p>
          <a:p>
            <a:r>
              <a:rPr kumimoji="1" lang="ja-JP" altLang="en-US" dirty="0" smtClean="0"/>
              <a:t>定員：１０名程度</a:t>
            </a:r>
            <a:endParaRPr kumimoji="1" lang="en-US" altLang="ja-JP" dirty="0" smtClean="0"/>
          </a:p>
          <a:p>
            <a:pPr lvl="1"/>
            <a:r>
              <a:rPr lang="ja-JP" altLang="en-US" dirty="0" smtClean="0"/>
              <a:t>定員を超過した場合は，教室を変更</a:t>
            </a:r>
            <a:endParaRPr lang="en-US" altLang="ja-JP" dirty="0" smtClean="0"/>
          </a:p>
          <a:p>
            <a:pPr lvl="1"/>
            <a:r>
              <a:rPr lang="ja-JP" altLang="en-US" dirty="0"/>
              <a:t>定員が少ないので，本当にわからない人</a:t>
            </a:r>
            <a:r>
              <a:rPr lang="ja-JP" altLang="en-US" dirty="0" smtClean="0"/>
              <a:t>だけで</a:t>
            </a:r>
            <a:r>
              <a:rPr lang="en-US" altLang="ja-JP" dirty="0" smtClean="0"/>
              <a:t/>
            </a:r>
            <a:br>
              <a:rPr lang="en-US" altLang="ja-JP" dirty="0" smtClean="0"/>
            </a:br>
            <a:r>
              <a:rPr lang="ja-JP" altLang="en-US" dirty="0" smtClean="0"/>
              <a:t>お願い</a:t>
            </a:r>
            <a:r>
              <a:rPr lang="ja-JP" altLang="en-US" dirty="0"/>
              <a:t>します</a:t>
            </a:r>
            <a:endParaRPr lang="en-US" altLang="ja-JP" dirty="0"/>
          </a:p>
          <a:p>
            <a:pPr lvl="1"/>
            <a:endParaRPr kumimoji="1" lang="ja-JP" altLang="en-US" dirty="0"/>
          </a:p>
        </p:txBody>
      </p:sp>
    </p:spTree>
    <p:extLst>
      <p:ext uri="{BB962C8B-B14F-4D97-AF65-F5344CB8AC3E}">
        <p14:creationId xmlns:p14="http://schemas.microsoft.com/office/powerpoint/2010/main" val="1755920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回転型記憶装置のアクセス</a:t>
            </a:r>
            <a:endParaRPr lang="ja-JP" altLang="en-US" dirty="0"/>
          </a:p>
        </p:txBody>
      </p:sp>
      <p:sp>
        <p:nvSpPr>
          <p:cNvPr id="3" name="コンテンツ プレースホルダ 2"/>
          <p:cNvSpPr>
            <a:spLocks noGrp="1"/>
          </p:cNvSpPr>
          <p:nvPr>
            <p:ph idx="1"/>
          </p:nvPr>
        </p:nvSpPr>
        <p:spPr>
          <a:xfrm>
            <a:off x="68651" y="1025107"/>
            <a:ext cx="8918742" cy="5680493"/>
          </a:xfrm>
        </p:spPr>
        <p:txBody>
          <a:bodyPr>
            <a:normAutofit/>
          </a:bodyPr>
          <a:lstStyle/>
          <a:p>
            <a:r>
              <a:rPr lang="ja-JP" altLang="en-US" dirty="0" smtClean="0">
                <a:solidFill>
                  <a:srgbClr val="FF0000"/>
                </a:solidFill>
              </a:rPr>
              <a:t>シーク時間</a:t>
            </a:r>
            <a:endParaRPr lang="en-US" altLang="ja-JP" dirty="0" smtClean="0">
              <a:solidFill>
                <a:srgbClr val="FF0000"/>
              </a:solidFill>
            </a:endParaRPr>
          </a:p>
          <a:p>
            <a:pPr lvl="1"/>
            <a:r>
              <a:rPr lang="ja-JP" altLang="en-US" u="sng" dirty="0" smtClean="0"/>
              <a:t>読み出しヘッド</a:t>
            </a:r>
            <a:r>
              <a:rPr lang="ja-JP" altLang="en-US" dirty="0" smtClean="0"/>
              <a:t>が，読みだしたいトラック（シリンダ）の位置へ移動（シーク動作）するまでの時間</a:t>
            </a:r>
            <a:endParaRPr lang="en-US" altLang="ja-JP" dirty="0" smtClean="0"/>
          </a:p>
          <a:p>
            <a:pPr lvl="1"/>
            <a:r>
              <a:rPr lang="ja-JP" altLang="en-US" dirty="0" smtClean="0"/>
              <a:t>平均シーク時間として表す</a:t>
            </a:r>
            <a:endParaRPr lang="en-US" altLang="ja-JP" dirty="0" smtClean="0"/>
          </a:p>
          <a:p>
            <a:r>
              <a:rPr lang="ja-JP" altLang="en-US" dirty="0" smtClean="0">
                <a:solidFill>
                  <a:srgbClr val="FF0000"/>
                </a:solidFill>
              </a:rPr>
              <a:t>サーチ時間</a:t>
            </a:r>
            <a:r>
              <a:rPr lang="ja-JP" altLang="en-US" dirty="0" smtClean="0"/>
              <a:t>（回転待ち時間）</a:t>
            </a:r>
            <a:endParaRPr lang="en-US" altLang="ja-JP" dirty="0" smtClean="0"/>
          </a:p>
          <a:p>
            <a:pPr lvl="1"/>
            <a:r>
              <a:rPr lang="ja-JP" altLang="en-US" dirty="0" smtClean="0"/>
              <a:t>読み出したい</a:t>
            </a:r>
            <a:r>
              <a:rPr lang="ja-JP" altLang="en-US" u="sng" dirty="0" smtClean="0"/>
              <a:t>セクタ</a:t>
            </a:r>
            <a:r>
              <a:rPr lang="ja-JP" altLang="en-US" dirty="0" smtClean="0"/>
              <a:t>がヘッドの場所まで</a:t>
            </a:r>
            <a:r>
              <a:rPr lang="en-US" altLang="ja-JP" dirty="0" smtClean="0"/>
              <a:t/>
            </a:r>
            <a:br>
              <a:rPr lang="en-US" altLang="ja-JP" dirty="0" smtClean="0"/>
            </a:br>
            <a:r>
              <a:rPr lang="ja-JP" altLang="en-US" dirty="0" smtClean="0"/>
              <a:t>回ってくるまでの時間</a:t>
            </a:r>
            <a:endParaRPr lang="en-US" altLang="ja-JP" dirty="0" smtClean="0"/>
          </a:p>
          <a:p>
            <a:pPr lvl="1"/>
            <a:r>
              <a:rPr lang="ja-JP" altLang="en-US" dirty="0" smtClean="0"/>
              <a:t>平均回転待ち時間は，ディスク回転時間の</a:t>
            </a:r>
            <a:r>
              <a:rPr lang="en-US" altLang="ja-JP" dirty="0" smtClean="0"/>
              <a:t>1/2</a:t>
            </a:r>
          </a:p>
          <a:p>
            <a:r>
              <a:rPr lang="ja-JP" altLang="en-US" dirty="0" smtClean="0">
                <a:solidFill>
                  <a:srgbClr val="FF0000"/>
                </a:solidFill>
              </a:rPr>
              <a:t>データ転送時間</a:t>
            </a:r>
            <a:endParaRPr lang="en-US" altLang="ja-JP" dirty="0" smtClean="0">
              <a:solidFill>
                <a:srgbClr val="FF0000"/>
              </a:solidFill>
            </a:endParaRPr>
          </a:p>
          <a:p>
            <a:pPr lvl="1"/>
            <a:r>
              <a:rPr lang="ja-JP" altLang="en-US" dirty="0" smtClean="0"/>
              <a:t>データを実際に読み書きする時間．</a:t>
            </a:r>
            <a:r>
              <a:rPr lang="en-US" altLang="ja-JP" dirty="0" smtClean="0"/>
              <a:t/>
            </a:r>
            <a:br>
              <a:rPr lang="en-US" altLang="ja-JP" dirty="0" smtClean="0"/>
            </a:br>
            <a:r>
              <a:rPr lang="ja-JP" altLang="en-US" dirty="0" smtClean="0"/>
              <a:t>データ量によって変化する．</a:t>
            </a:r>
            <a:endParaRPr lang="en-US" altLang="ja-JP" dirty="0" smtClean="0"/>
          </a:p>
          <a:p>
            <a:pPr lvl="1"/>
            <a:r>
              <a:rPr lang="ja-JP" altLang="en-US" dirty="0" smtClean="0"/>
              <a:t>データ転送速度は，１トラックの容量と回転速度で決まる．</a:t>
            </a:r>
            <a:endParaRPr lang="en-US" altLang="ja-JP" dirty="0" smtClean="0"/>
          </a:p>
          <a:p>
            <a:pPr>
              <a:buNone/>
            </a:pPr>
            <a:r>
              <a:rPr lang="ja-JP" altLang="en-US" dirty="0" smtClean="0">
                <a:solidFill>
                  <a:srgbClr val="FF0000"/>
                </a:solidFill>
              </a:rPr>
              <a:t>アクセス時間＝シーク時間＋サーチ時間＋データ転送時間</a:t>
            </a:r>
            <a:endParaRPr lang="ja-JP" altLang="en-US" dirty="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アクセス時間の計算</a:t>
            </a:r>
            <a:r>
              <a:rPr lang="en-US" altLang="ja-JP" sz="2667" dirty="0" smtClean="0">
                <a:solidFill>
                  <a:schemeClr val="tx1"/>
                </a:solidFill>
              </a:rPr>
              <a:t>(</a:t>
            </a:r>
            <a:r>
              <a:rPr lang="en-US" altLang="ja-JP" sz="2667" dirty="0" err="1" smtClean="0">
                <a:solidFill>
                  <a:schemeClr val="tx1"/>
                </a:solidFill>
              </a:rPr>
              <a:t>p</a:t>
            </a:r>
            <a:r>
              <a:rPr lang="en-US" altLang="ja-JP" sz="2667" dirty="0" smtClean="0">
                <a:solidFill>
                  <a:schemeClr val="tx1"/>
                </a:solidFill>
              </a:rPr>
              <a:t>. 172)</a:t>
            </a:r>
            <a:endParaRPr lang="ja-JP" altLang="en-US" dirty="0">
              <a:solidFill>
                <a:schemeClr val="tx1"/>
              </a:solidFill>
            </a:endParaRPr>
          </a:p>
        </p:txBody>
      </p:sp>
      <p:sp>
        <p:nvSpPr>
          <p:cNvPr id="3" name="コンテンツ プレースホルダ 2"/>
          <p:cNvSpPr>
            <a:spLocks noGrp="1"/>
          </p:cNvSpPr>
          <p:nvPr>
            <p:ph idx="1"/>
          </p:nvPr>
        </p:nvSpPr>
        <p:spPr>
          <a:xfrm>
            <a:off x="165903" y="1025107"/>
            <a:ext cx="8781444" cy="5680493"/>
          </a:xfrm>
        </p:spPr>
        <p:txBody>
          <a:bodyPr/>
          <a:lstStyle/>
          <a:p>
            <a:r>
              <a:rPr lang="ja-JP" altLang="en-US" dirty="0" smtClean="0"/>
              <a:t>教科書の条件</a:t>
            </a:r>
            <a:endParaRPr lang="en-US" altLang="ja-JP" dirty="0" smtClean="0"/>
          </a:p>
          <a:p>
            <a:pPr lvl="1"/>
            <a:r>
              <a:rPr lang="ja-JP" altLang="en-US" dirty="0" smtClean="0"/>
              <a:t>平均シーク時間：</a:t>
            </a:r>
            <a:r>
              <a:rPr lang="en-US" altLang="ja-JP" dirty="0" smtClean="0"/>
              <a:t>15</a:t>
            </a:r>
            <a:r>
              <a:rPr lang="ja-JP" altLang="en-US" dirty="0" smtClean="0"/>
              <a:t>ミリ秒</a:t>
            </a:r>
            <a:endParaRPr lang="en-US" altLang="ja-JP" dirty="0" smtClean="0"/>
          </a:p>
          <a:p>
            <a:pPr lvl="1"/>
            <a:r>
              <a:rPr lang="ja-JP" altLang="en-US" dirty="0" smtClean="0"/>
              <a:t>回転速度：</a:t>
            </a:r>
            <a:r>
              <a:rPr lang="en-US" altLang="ja-JP" dirty="0" smtClean="0"/>
              <a:t>3000rpm(</a:t>
            </a:r>
            <a:r>
              <a:rPr lang="ja-JP" altLang="en-US" dirty="0" smtClean="0"/>
              <a:t>毎分</a:t>
            </a:r>
            <a:r>
              <a:rPr lang="en-US" altLang="ja-JP" dirty="0" smtClean="0"/>
              <a:t>3000</a:t>
            </a:r>
            <a:r>
              <a:rPr lang="ja-JP" altLang="en-US" dirty="0" smtClean="0"/>
              <a:t>回転）</a:t>
            </a:r>
            <a:endParaRPr lang="en-US" altLang="ja-JP" dirty="0" smtClean="0"/>
          </a:p>
          <a:p>
            <a:pPr lvl="1"/>
            <a:r>
              <a:rPr lang="ja-JP" altLang="en-US" dirty="0" smtClean="0"/>
              <a:t>１トラックの記憶容量：</a:t>
            </a:r>
            <a:r>
              <a:rPr lang="en-US" altLang="ja-JP" dirty="0" smtClean="0"/>
              <a:t>20,000</a:t>
            </a:r>
            <a:r>
              <a:rPr lang="ja-JP" altLang="en-US" dirty="0" smtClean="0"/>
              <a:t>バイト</a:t>
            </a:r>
            <a:endParaRPr lang="en-US" altLang="ja-JP" dirty="0" smtClean="0"/>
          </a:p>
          <a:p>
            <a:pPr lvl="1"/>
            <a:r>
              <a:rPr lang="ja-JP" altLang="en-US" dirty="0" smtClean="0"/>
              <a:t>記録面数（シリンダあたりのトラック数）：</a:t>
            </a:r>
            <a:r>
              <a:rPr lang="en-US" altLang="ja-JP" dirty="0" smtClean="0"/>
              <a:t>4</a:t>
            </a:r>
          </a:p>
          <a:p>
            <a:pPr lvl="1"/>
            <a:r>
              <a:rPr lang="ja-JP" altLang="en-US" dirty="0" smtClean="0"/>
              <a:t>シリンダ数：</a:t>
            </a:r>
            <a:r>
              <a:rPr lang="en-US" altLang="ja-JP" dirty="0" smtClean="0"/>
              <a:t>155,000</a:t>
            </a:r>
            <a:r>
              <a:rPr lang="ja-JP" altLang="en-US" dirty="0" smtClean="0"/>
              <a:t>シリンダ</a:t>
            </a:r>
            <a:endParaRPr lang="en-US" altLang="ja-JP" dirty="0" smtClean="0"/>
          </a:p>
          <a:p>
            <a:r>
              <a:rPr lang="ja-JP" altLang="en-US" dirty="0" smtClean="0"/>
              <a:t>ディスク容量</a:t>
            </a:r>
            <a:endParaRPr lang="en-US" altLang="ja-JP" dirty="0" smtClean="0"/>
          </a:p>
          <a:p>
            <a:pPr lvl="1"/>
            <a:r>
              <a:rPr lang="en-US" altLang="ja-JP" dirty="0" smtClean="0"/>
              <a:t>20,000*4*155,000=12.4GB</a:t>
            </a:r>
          </a:p>
          <a:p>
            <a:r>
              <a:rPr lang="ja-JP" altLang="en-US" dirty="0" smtClean="0"/>
              <a:t>アクセス速度</a:t>
            </a:r>
            <a:r>
              <a:rPr lang="en-US" altLang="ja-JP" dirty="0" smtClean="0"/>
              <a:t>(4,000</a:t>
            </a:r>
            <a:r>
              <a:rPr lang="ja-JP" altLang="en-US" dirty="0" smtClean="0"/>
              <a:t>バイト読み出し）</a:t>
            </a:r>
            <a:endParaRPr lang="en-US" altLang="ja-JP" dirty="0" smtClean="0"/>
          </a:p>
          <a:p>
            <a:pPr lvl="1"/>
            <a:r>
              <a:rPr lang="ja-JP" altLang="en-US" dirty="0" smtClean="0"/>
              <a:t>平均回転待ち時間：</a:t>
            </a:r>
            <a:r>
              <a:rPr lang="en-US" altLang="ja-JP" dirty="0" smtClean="0"/>
              <a:t>(60</a:t>
            </a:r>
            <a:r>
              <a:rPr lang="ja-JP" altLang="en-US" dirty="0" smtClean="0"/>
              <a:t>秒</a:t>
            </a:r>
            <a:r>
              <a:rPr lang="en-US" altLang="ja-JP" dirty="0" smtClean="0"/>
              <a:t>/3000</a:t>
            </a:r>
            <a:r>
              <a:rPr lang="ja-JP" altLang="en-US" dirty="0" smtClean="0"/>
              <a:t>回転</a:t>
            </a:r>
            <a:r>
              <a:rPr lang="en-US" altLang="ja-JP" dirty="0" smtClean="0"/>
              <a:t>)/2=10</a:t>
            </a:r>
            <a:r>
              <a:rPr lang="ja-JP" altLang="en-US" dirty="0" smtClean="0"/>
              <a:t>ミリ秒</a:t>
            </a:r>
            <a:endParaRPr lang="en-US" altLang="ja-JP" dirty="0" smtClean="0"/>
          </a:p>
          <a:p>
            <a:pPr lvl="1"/>
            <a:r>
              <a:rPr lang="ja-JP" altLang="en-US" dirty="0" smtClean="0"/>
              <a:t>データ転送速度：</a:t>
            </a:r>
            <a:r>
              <a:rPr lang="en-US" altLang="ja-JP" dirty="0" smtClean="0"/>
              <a:t>(20,000*4)/20=4,000</a:t>
            </a:r>
            <a:r>
              <a:rPr lang="ja-JP" altLang="en-US" dirty="0" smtClean="0"/>
              <a:t>バイト</a:t>
            </a:r>
            <a:r>
              <a:rPr lang="en-US" altLang="ja-JP" dirty="0" smtClean="0"/>
              <a:t>/</a:t>
            </a:r>
            <a:r>
              <a:rPr lang="ja-JP" altLang="en-US" dirty="0" smtClean="0"/>
              <a:t>ミリ秒</a:t>
            </a:r>
            <a:endParaRPr lang="en-US" altLang="ja-JP" dirty="0" smtClean="0"/>
          </a:p>
          <a:p>
            <a:pPr lvl="1"/>
            <a:r>
              <a:rPr lang="ja-JP" altLang="en-US" dirty="0" smtClean="0"/>
              <a:t>アクセス時間</a:t>
            </a:r>
            <a:r>
              <a:rPr lang="en-US" altLang="ja-JP" dirty="0" smtClean="0"/>
              <a:t>=15+10+1 = 26</a:t>
            </a:r>
            <a:r>
              <a:rPr lang="ja-JP" altLang="en-US" dirty="0" smtClean="0"/>
              <a:t>ミリ秒</a:t>
            </a:r>
            <a:endParaRPr lang="ja-JP"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接頭辞（補助単位）</a:t>
            </a:r>
            <a:endParaRPr lang="ja-JP" altLang="en-US" dirty="0"/>
          </a:p>
        </p:txBody>
      </p:sp>
      <p:graphicFrame>
        <p:nvGraphicFramePr>
          <p:cNvPr id="4" name="コンテンツ プレースホルダ 3"/>
          <p:cNvGraphicFramePr>
            <a:graphicFrameLocks noGrp="1"/>
          </p:cNvGraphicFramePr>
          <p:nvPr>
            <p:ph idx="1"/>
          </p:nvPr>
        </p:nvGraphicFramePr>
        <p:xfrm>
          <a:off x="604444" y="1025525"/>
          <a:ext cx="4144132" cy="2595880"/>
        </p:xfrm>
        <a:graphic>
          <a:graphicData uri="http://schemas.openxmlformats.org/drawingml/2006/table">
            <a:tbl>
              <a:tblPr firstRow="1" bandRow="1">
                <a:tableStyleId>{5C22544A-7EE6-4342-B048-85BDC9FD1C3A}</a:tableStyleId>
              </a:tblPr>
              <a:tblGrid>
                <a:gridCol w="1291306"/>
                <a:gridCol w="634984"/>
                <a:gridCol w="1463223"/>
                <a:gridCol w="754619"/>
              </a:tblGrid>
              <a:tr h="370840">
                <a:tc>
                  <a:txBody>
                    <a:bodyPr/>
                    <a:lstStyle/>
                    <a:p>
                      <a:r>
                        <a:rPr kumimoji="1" lang="ja-JP" altLang="en-US" dirty="0" smtClean="0"/>
                        <a:t>補助単位</a:t>
                      </a:r>
                      <a:endParaRPr kumimoji="1" lang="ja-JP" altLang="en-US" dirty="0"/>
                    </a:p>
                  </a:txBody>
                  <a:tcPr/>
                </a:tc>
                <a:tc>
                  <a:txBody>
                    <a:bodyPr/>
                    <a:lstStyle/>
                    <a:p>
                      <a:r>
                        <a:rPr kumimoji="1" lang="ja-JP" altLang="en-US" dirty="0" smtClean="0"/>
                        <a:t>値</a:t>
                      </a:r>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r>
              <a:tr h="370840">
                <a:tc>
                  <a:txBody>
                    <a:bodyPr/>
                    <a:lstStyle/>
                    <a:p>
                      <a:r>
                        <a:rPr kumimoji="1" lang="en-US" altLang="ja-JP" dirty="0" smtClean="0"/>
                        <a:t>k (</a:t>
                      </a:r>
                      <a:r>
                        <a:rPr kumimoji="1" lang="ja-JP" altLang="en-US" dirty="0" smtClean="0"/>
                        <a:t>キロ）</a:t>
                      </a:r>
                      <a:r>
                        <a:rPr kumimoji="1" lang="en-US" altLang="ja-JP" dirty="0" smtClean="0"/>
                        <a:t> </a:t>
                      </a:r>
                    </a:p>
                  </a:txBody>
                  <a:tcPr/>
                </a:tc>
                <a:tc>
                  <a:txBody>
                    <a:bodyPr/>
                    <a:lstStyle/>
                    <a:p>
                      <a:r>
                        <a:rPr kumimoji="1" lang="en-US" altLang="ja-JP" dirty="0" smtClean="0"/>
                        <a:t>10</a:t>
                      </a:r>
                      <a:r>
                        <a:rPr kumimoji="1" lang="en-US" altLang="ja-JP" baseline="30000" dirty="0" smtClean="0"/>
                        <a:t>3</a:t>
                      </a:r>
                      <a:endParaRPr kumimoji="1" lang="ja-JP" altLang="en-US" baseline="30000" dirty="0"/>
                    </a:p>
                  </a:txBody>
                  <a:tcPr/>
                </a:tc>
                <a:tc>
                  <a:txBody>
                    <a:bodyPr/>
                    <a:lstStyle/>
                    <a:p>
                      <a:r>
                        <a:rPr kumimoji="1" lang="en-US" altLang="ja-JP" dirty="0" err="1" smtClean="0"/>
                        <a:t>m</a:t>
                      </a:r>
                      <a:r>
                        <a:rPr kumimoji="1" lang="ja-JP" altLang="en-US" dirty="0" smtClean="0"/>
                        <a:t>（ミリ）</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-3</a:t>
                      </a:r>
                      <a:endParaRPr kumimoji="1" lang="ja-JP" altLang="en-US" baseline="30000" dirty="0" smtClean="0"/>
                    </a:p>
                  </a:txBody>
                  <a:tcPr/>
                </a:tc>
              </a:tr>
              <a:tr h="370840">
                <a:tc>
                  <a:txBody>
                    <a:bodyPr/>
                    <a:lstStyle/>
                    <a:p>
                      <a:r>
                        <a:rPr kumimoji="1" lang="en-US" altLang="ja-JP" dirty="0" smtClean="0"/>
                        <a:t>M</a:t>
                      </a:r>
                      <a:r>
                        <a:rPr kumimoji="1" lang="ja-JP" altLang="en-US" dirty="0" smtClean="0"/>
                        <a:t>（メガ）</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6</a:t>
                      </a:r>
                      <a:endParaRPr kumimoji="1" lang="ja-JP" altLang="en-US" baseline="30000" dirty="0" smtClean="0"/>
                    </a:p>
                  </a:txBody>
                  <a:tcPr/>
                </a:tc>
                <a:tc>
                  <a:txBody>
                    <a:bodyPr/>
                    <a:lstStyle/>
                    <a:p>
                      <a:r>
                        <a:rPr kumimoji="1" lang="en-US" altLang="ja-JP" dirty="0" err="1" smtClean="0"/>
                        <a:t>μ</a:t>
                      </a:r>
                      <a:r>
                        <a:rPr kumimoji="1" lang="ja-JP" altLang="en-US" dirty="0" smtClean="0"/>
                        <a:t>（マイクロ）</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-6</a:t>
                      </a:r>
                      <a:endParaRPr kumimoji="1" lang="ja-JP" altLang="en-US" baseline="30000" dirty="0" smtClean="0"/>
                    </a:p>
                  </a:txBody>
                  <a:tcPr/>
                </a:tc>
              </a:tr>
              <a:tr h="370840">
                <a:tc>
                  <a:txBody>
                    <a:bodyPr/>
                    <a:lstStyle/>
                    <a:p>
                      <a:r>
                        <a:rPr kumimoji="1" lang="en-US" altLang="ja-JP" dirty="0" smtClean="0"/>
                        <a:t>G</a:t>
                      </a:r>
                      <a:r>
                        <a:rPr kumimoji="1" lang="ja-JP" altLang="en-US" dirty="0" smtClean="0"/>
                        <a:t>（ギガ）</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3</a:t>
                      </a:r>
                      <a:endParaRPr kumimoji="1" lang="ja-JP" altLang="en-US" baseline="30000" dirty="0" smtClean="0"/>
                    </a:p>
                  </a:txBody>
                  <a:tcPr/>
                </a:tc>
                <a:tc>
                  <a:txBody>
                    <a:bodyPr/>
                    <a:lstStyle/>
                    <a:p>
                      <a:r>
                        <a:rPr kumimoji="1" lang="en-US" altLang="ja-JP" dirty="0" err="1" smtClean="0"/>
                        <a:t>n</a:t>
                      </a:r>
                      <a:r>
                        <a:rPr kumimoji="1" lang="ja-JP" altLang="en-US" dirty="0" smtClean="0"/>
                        <a:t>（ナノ）</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-9</a:t>
                      </a:r>
                      <a:endParaRPr kumimoji="1" lang="ja-JP" altLang="en-US" baseline="30000" dirty="0" smtClean="0"/>
                    </a:p>
                  </a:txBody>
                  <a:tcPr/>
                </a:tc>
              </a:tr>
              <a:tr h="370840">
                <a:tc>
                  <a:txBody>
                    <a:bodyPr/>
                    <a:lstStyle/>
                    <a:p>
                      <a:r>
                        <a:rPr kumimoji="1" lang="en-US" altLang="ja-JP" dirty="0" smtClean="0"/>
                        <a:t>T</a:t>
                      </a:r>
                      <a:r>
                        <a:rPr kumimoji="1" lang="ja-JP" altLang="en-US" dirty="0" smtClean="0"/>
                        <a:t>（テラ）</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12</a:t>
                      </a:r>
                    </a:p>
                  </a:txBody>
                  <a:tcPr/>
                </a:tc>
                <a:tc>
                  <a:txBody>
                    <a:bodyPr/>
                    <a:lstStyle/>
                    <a:p>
                      <a:r>
                        <a:rPr kumimoji="1" lang="en-US" altLang="ja-JP" dirty="0" err="1" smtClean="0"/>
                        <a:t>p</a:t>
                      </a:r>
                      <a:r>
                        <a:rPr kumimoji="1" lang="ja-JP" altLang="en-US" dirty="0" smtClean="0"/>
                        <a:t>（ピコ）</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-12</a:t>
                      </a:r>
                      <a:endParaRPr kumimoji="1" lang="ja-JP" altLang="en-US" baseline="30000" dirty="0" smtClean="0"/>
                    </a:p>
                  </a:txBody>
                  <a:tcPr/>
                </a:tc>
              </a:tr>
              <a:tr h="370840">
                <a:tc>
                  <a:txBody>
                    <a:bodyPr/>
                    <a:lstStyle/>
                    <a:p>
                      <a:r>
                        <a:rPr kumimoji="1" lang="en-US" altLang="ja-JP" dirty="0" smtClean="0"/>
                        <a:t>P</a:t>
                      </a:r>
                      <a:r>
                        <a:rPr kumimoji="1" lang="ja-JP" altLang="en-US" dirty="0" smtClean="0"/>
                        <a:t>（ペタ）</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15</a:t>
                      </a:r>
                      <a:endParaRPr kumimoji="1" lang="ja-JP" altLang="en-US" baseline="30000" dirty="0" smtClean="0"/>
                    </a:p>
                  </a:txBody>
                  <a:tcPr/>
                </a:tc>
                <a:tc>
                  <a:txBody>
                    <a:bodyPr/>
                    <a:lstStyle/>
                    <a:p>
                      <a:endParaRPr kumimoji="1" lang="ja-JP" altLang="en-US" dirty="0"/>
                    </a:p>
                  </a:txBody>
                  <a:tcPr/>
                </a:tc>
                <a:tc>
                  <a:txBody>
                    <a:bodyPr/>
                    <a:lstStyle/>
                    <a:p>
                      <a:endParaRPr kumimoji="1" lang="ja-JP" altLang="en-US"/>
                    </a:p>
                  </a:txBody>
                  <a:tcPr/>
                </a:tc>
              </a:tr>
              <a:tr h="370840">
                <a:tc>
                  <a:txBody>
                    <a:bodyPr/>
                    <a:lstStyle/>
                    <a:p>
                      <a:r>
                        <a:rPr kumimoji="1" lang="en-US" altLang="ja-JP" dirty="0" smtClean="0"/>
                        <a:t>E</a:t>
                      </a:r>
                      <a:r>
                        <a:rPr kumimoji="1" lang="ja-JP" altLang="en-US" dirty="0" smtClean="0"/>
                        <a:t>（エクサ）</a:t>
                      </a:r>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10</a:t>
                      </a:r>
                      <a:r>
                        <a:rPr kumimoji="1" lang="en-US" altLang="ja-JP" baseline="30000" dirty="0" smtClean="0"/>
                        <a:t>18</a:t>
                      </a:r>
                      <a:endParaRPr kumimoji="1" lang="ja-JP" altLang="en-US" baseline="30000" dirty="0" smtClean="0"/>
                    </a:p>
                  </a:txBody>
                  <a:tcPr/>
                </a:tc>
                <a:tc>
                  <a:txBody>
                    <a:bodyPr/>
                    <a:lstStyle/>
                    <a:p>
                      <a:endParaRPr kumimoji="1" lang="ja-JP" altLang="en-US"/>
                    </a:p>
                  </a:txBody>
                  <a:tcPr/>
                </a:tc>
                <a:tc>
                  <a:txBody>
                    <a:bodyPr/>
                    <a:lstStyle/>
                    <a:p>
                      <a:endParaRPr kumimoji="1" lang="ja-JP" altLang="en-US" dirty="0"/>
                    </a:p>
                  </a:txBody>
                  <a:tcPr/>
                </a:tc>
              </a:tr>
            </a:tbl>
          </a:graphicData>
        </a:graphic>
      </p:graphicFrame>
      <p:pic>
        <p:nvPicPr>
          <p:cNvPr id="5" name="図 4"/>
          <p:cNvPicPr>
            <a:picLocks noChangeAspect="1"/>
          </p:cNvPicPr>
          <p:nvPr/>
        </p:nvPicPr>
        <p:blipFill>
          <a:blip r:embed="rId2"/>
          <a:stretch>
            <a:fillRect/>
          </a:stretch>
        </p:blipFill>
        <p:spPr>
          <a:xfrm>
            <a:off x="604444" y="3793158"/>
            <a:ext cx="3019350" cy="2264513"/>
          </a:xfrm>
          <a:prstGeom prst="rect">
            <a:avLst/>
          </a:prstGeom>
        </p:spPr>
      </p:pic>
      <p:sp>
        <p:nvSpPr>
          <p:cNvPr id="6" name="テキスト ボックス 5"/>
          <p:cNvSpPr txBox="1"/>
          <p:nvPr/>
        </p:nvSpPr>
        <p:spPr>
          <a:xfrm>
            <a:off x="1005904" y="6057671"/>
            <a:ext cx="2476760" cy="369332"/>
          </a:xfrm>
          <a:prstGeom prst="rect">
            <a:avLst/>
          </a:prstGeom>
          <a:noFill/>
        </p:spPr>
        <p:txBody>
          <a:bodyPr wrap="none" rtlCol="0">
            <a:spAutoFit/>
          </a:bodyPr>
          <a:lstStyle/>
          <a:p>
            <a:r>
              <a:rPr lang="en-US" altLang="ja-JP" dirty="0" smtClean="0">
                <a:latin typeface="メイリオ"/>
                <a:ea typeface="メイリオ"/>
                <a:cs typeface="メイリオ"/>
              </a:rPr>
              <a:t>2</a:t>
            </a:r>
            <a:r>
              <a:rPr kumimoji="1" lang="en-US" altLang="ja-JP" dirty="0" smtClean="0">
                <a:latin typeface="メイリオ"/>
                <a:ea typeface="メイリオ"/>
                <a:cs typeface="メイリオ"/>
              </a:rPr>
              <a:t>TB</a:t>
            </a:r>
            <a:r>
              <a:rPr kumimoji="1" lang="ja-JP" altLang="en-US" dirty="0" smtClean="0">
                <a:latin typeface="メイリオ"/>
                <a:ea typeface="メイリオ"/>
                <a:cs typeface="メイリオ"/>
              </a:rPr>
              <a:t>のハードディスク</a:t>
            </a:r>
            <a:endParaRPr kumimoji="1" lang="ja-JP" altLang="en-US" dirty="0">
              <a:latin typeface="メイリオ"/>
              <a:ea typeface="メイリオ"/>
              <a:cs typeface="メイリオ"/>
            </a:endParaRPr>
          </a:p>
        </p:txBody>
      </p:sp>
      <p:pic>
        <p:nvPicPr>
          <p:cNvPr id="7" name="図 6"/>
          <p:cNvPicPr>
            <a:picLocks noChangeAspect="1"/>
          </p:cNvPicPr>
          <p:nvPr/>
        </p:nvPicPr>
        <p:blipFill>
          <a:blip r:embed="rId3"/>
          <a:stretch>
            <a:fillRect/>
          </a:stretch>
        </p:blipFill>
        <p:spPr>
          <a:xfrm>
            <a:off x="4866650" y="1025525"/>
            <a:ext cx="4277349" cy="4890389"/>
          </a:xfrm>
          <a:prstGeom prst="rect">
            <a:avLst/>
          </a:prstGeom>
        </p:spPr>
      </p:pic>
      <p:cxnSp>
        <p:nvCxnSpPr>
          <p:cNvPr id="9" name="直線コネクタ 8"/>
          <p:cNvCxnSpPr/>
          <p:nvPr/>
        </p:nvCxnSpPr>
        <p:spPr>
          <a:xfrm>
            <a:off x="5530803" y="4380286"/>
            <a:ext cx="1630358"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3730310" y="4185177"/>
            <a:ext cx="1800493" cy="369332"/>
          </a:xfrm>
          <a:prstGeom prst="rect">
            <a:avLst/>
          </a:prstGeom>
          <a:noFill/>
        </p:spPr>
        <p:txBody>
          <a:bodyPr wrap="none" rtlCol="0">
            <a:spAutoFit/>
          </a:bodyPr>
          <a:lstStyle/>
          <a:p>
            <a:r>
              <a:rPr kumimoji="1" lang="ja-JP" altLang="en-US" dirty="0" smtClean="0">
                <a:solidFill>
                  <a:srgbClr val="FF0000"/>
                </a:solidFill>
                <a:latin typeface="メイリオ"/>
                <a:ea typeface="メイリオ"/>
                <a:cs typeface="メイリオ"/>
              </a:rPr>
              <a:t>クロック周波数</a:t>
            </a:r>
            <a:endParaRPr kumimoji="1" lang="ja-JP" altLang="en-US" dirty="0">
              <a:solidFill>
                <a:srgbClr val="FF0000"/>
              </a:solidFill>
              <a:latin typeface="メイリオ"/>
              <a:ea typeface="メイリオ"/>
              <a:cs typeface="メイリオ"/>
            </a:endParaRPr>
          </a:p>
        </p:txBody>
      </p:sp>
      <p:cxnSp>
        <p:nvCxnSpPr>
          <p:cNvPr id="11" name="直線コネクタ 10"/>
          <p:cNvCxnSpPr/>
          <p:nvPr/>
        </p:nvCxnSpPr>
        <p:spPr>
          <a:xfrm>
            <a:off x="5843694" y="4739175"/>
            <a:ext cx="1012293"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4274034" y="4556097"/>
            <a:ext cx="1569660" cy="369332"/>
          </a:xfrm>
          <a:prstGeom prst="rect">
            <a:avLst/>
          </a:prstGeom>
          <a:noFill/>
        </p:spPr>
        <p:txBody>
          <a:bodyPr wrap="none" rtlCol="0">
            <a:spAutoFit/>
          </a:bodyPr>
          <a:lstStyle/>
          <a:p>
            <a:r>
              <a:rPr kumimoji="1" lang="ja-JP" altLang="en-US" dirty="0" smtClean="0">
                <a:solidFill>
                  <a:srgbClr val="FF0000"/>
                </a:solidFill>
                <a:latin typeface="メイリオ"/>
                <a:ea typeface="メイリオ"/>
                <a:cs typeface="メイリオ"/>
              </a:rPr>
              <a:t>主記憶の容量</a:t>
            </a:r>
            <a:endParaRPr kumimoji="1" lang="ja-JP" altLang="en-US" dirty="0">
              <a:solidFill>
                <a:srgbClr val="FF0000"/>
              </a:solidFill>
              <a:latin typeface="メイリオ"/>
              <a:ea typeface="メイリオ"/>
              <a:cs typeface="メイリオ"/>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初めて買ったハードディスク</a:t>
            </a:r>
            <a:endParaRPr lang="ja-JP" altLang="en-US" dirty="0"/>
          </a:p>
        </p:txBody>
      </p:sp>
      <p:sp>
        <p:nvSpPr>
          <p:cNvPr id="3" name="コンテンツ プレースホルダ 2"/>
          <p:cNvSpPr>
            <a:spLocks noGrp="1"/>
          </p:cNvSpPr>
          <p:nvPr>
            <p:ph idx="1"/>
          </p:nvPr>
        </p:nvSpPr>
        <p:spPr>
          <a:xfrm>
            <a:off x="457200" y="5306791"/>
            <a:ext cx="8229600" cy="1369471"/>
          </a:xfrm>
        </p:spPr>
        <p:txBody>
          <a:bodyPr>
            <a:normAutofit lnSpcReduction="10000"/>
          </a:bodyPr>
          <a:lstStyle/>
          <a:p>
            <a:r>
              <a:rPr lang="ja-JP" altLang="en-US" dirty="0" smtClean="0"/>
              <a:t>高２</a:t>
            </a:r>
            <a:r>
              <a:rPr lang="en-US" altLang="ja-JP" dirty="0" smtClean="0"/>
              <a:t>(1988</a:t>
            </a:r>
            <a:r>
              <a:rPr lang="ja-JP" altLang="en-US" dirty="0" smtClean="0"/>
              <a:t>年</a:t>
            </a:r>
            <a:r>
              <a:rPr lang="en-US" altLang="ja-JP" dirty="0" smtClean="0"/>
              <a:t>), 20MB, 78,000</a:t>
            </a:r>
            <a:r>
              <a:rPr lang="ja-JP" altLang="en-US" dirty="0" smtClean="0"/>
              <a:t>円！</a:t>
            </a:r>
            <a:endParaRPr lang="en-US" altLang="ja-JP" dirty="0" smtClean="0"/>
          </a:p>
          <a:p>
            <a:r>
              <a:rPr lang="ja-JP" altLang="en-US" dirty="0" smtClean="0"/>
              <a:t>現在は，１万倍の容量のものが安価に入手可能</a:t>
            </a:r>
            <a:endParaRPr lang="en-US" altLang="ja-JP" dirty="0" smtClean="0"/>
          </a:p>
          <a:p>
            <a:r>
              <a:rPr lang="en-US" altLang="ja-JP" dirty="0" smtClean="0"/>
              <a:t>1000</a:t>
            </a:r>
            <a:r>
              <a:rPr lang="ja-JP" altLang="en-US" dirty="0" smtClean="0"/>
              <a:t>倍の容量の半導体メモリが指先に乗る大きさに</a:t>
            </a:r>
            <a:endParaRPr lang="ja-JP" altLang="en-US" dirty="0"/>
          </a:p>
        </p:txBody>
      </p:sp>
      <p:pic>
        <p:nvPicPr>
          <p:cNvPr id="4" name="図 3"/>
          <p:cNvPicPr>
            <a:picLocks noChangeAspect="1"/>
          </p:cNvPicPr>
          <p:nvPr/>
        </p:nvPicPr>
        <p:blipFill>
          <a:blip r:embed="rId2"/>
          <a:stretch>
            <a:fillRect/>
          </a:stretch>
        </p:blipFill>
        <p:spPr>
          <a:xfrm>
            <a:off x="641020" y="905933"/>
            <a:ext cx="5653771" cy="4400858"/>
          </a:xfrm>
          <a:prstGeom prst="rect">
            <a:avLst/>
          </a:prstGeom>
        </p:spPr>
      </p:pic>
      <p:pic>
        <p:nvPicPr>
          <p:cNvPr id="5" name="図 4"/>
          <p:cNvPicPr>
            <a:picLocks noChangeAspect="1"/>
          </p:cNvPicPr>
          <p:nvPr/>
        </p:nvPicPr>
        <p:blipFill>
          <a:blip r:embed="rId3"/>
          <a:stretch>
            <a:fillRect/>
          </a:stretch>
        </p:blipFill>
        <p:spPr>
          <a:xfrm>
            <a:off x="7314258" y="1086250"/>
            <a:ext cx="1593801" cy="2097106"/>
          </a:xfrm>
          <a:prstGeom prst="rect">
            <a:avLst/>
          </a:prstGeom>
        </p:spPr>
      </p:pic>
      <p:pic>
        <p:nvPicPr>
          <p:cNvPr id="6" name="図 5"/>
          <p:cNvPicPr>
            <a:picLocks noChangeAspect="1"/>
          </p:cNvPicPr>
          <p:nvPr/>
        </p:nvPicPr>
        <p:blipFill>
          <a:blip r:embed="rId4"/>
          <a:stretch>
            <a:fillRect/>
          </a:stretch>
        </p:blipFill>
        <p:spPr>
          <a:xfrm>
            <a:off x="2303656" y="302624"/>
            <a:ext cx="4648200" cy="5080000"/>
          </a:xfrm>
          <a:prstGeom prst="rect">
            <a:avLst/>
          </a:prstGeom>
          <a:ln w="38100" cmpd="sng">
            <a:solidFill>
              <a:srgbClr val="FF0000"/>
            </a:solid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2TB</a:t>
            </a:r>
            <a:r>
              <a:rPr lang="ja-JP" altLang="en-US" dirty="0" smtClean="0"/>
              <a:t>（２テラバイト）って？</a:t>
            </a:r>
            <a:endParaRPr lang="ja-JP" altLang="en-US" dirty="0"/>
          </a:p>
        </p:txBody>
      </p:sp>
      <p:sp>
        <p:nvSpPr>
          <p:cNvPr id="3" name="コンテンツ プレースホルダ 2"/>
          <p:cNvSpPr>
            <a:spLocks noGrp="1"/>
          </p:cNvSpPr>
          <p:nvPr>
            <p:ph idx="1"/>
          </p:nvPr>
        </p:nvSpPr>
        <p:spPr/>
        <p:txBody>
          <a:bodyPr/>
          <a:lstStyle/>
          <a:p>
            <a:r>
              <a:rPr lang="en-US" altLang="ja-JP" dirty="0" smtClean="0"/>
              <a:t>1</a:t>
            </a:r>
            <a:r>
              <a:rPr lang="ja-JP" altLang="en-US" dirty="0" smtClean="0"/>
              <a:t>バイト・・８ビット</a:t>
            </a:r>
            <a:endParaRPr lang="en-US" altLang="ja-JP" dirty="0" smtClean="0"/>
          </a:p>
          <a:p>
            <a:pPr lvl="1"/>
            <a:r>
              <a:rPr lang="ja-JP" altLang="en-US" dirty="0" smtClean="0"/>
              <a:t>２進数の</a:t>
            </a:r>
            <a:r>
              <a:rPr lang="en-US" altLang="ja-JP" dirty="0" smtClean="0"/>
              <a:t> 00000000 </a:t>
            </a:r>
            <a:r>
              <a:rPr lang="ja-JP" altLang="en-US" dirty="0" smtClean="0"/>
              <a:t>から</a:t>
            </a:r>
            <a:r>
              <a:rPr lang="en-US" altLang="ja-JP" dirty="0" smtClean="0"/>
              <a:t> 11111111 (255) </a:t>
            </a:r>
            <a:r>
              <a:rPr lang="ja-JP" altLang="en-US" dirty="0" smtClean="0"/>
              <a:t>までの値を表現できる．２進数の８桁の数．</a:t>
            </a:r>
            <a:endParaRPr lang="en-US" altLang="ja-JP" dirty="0" smtClean="0"/>
          </a:p>
          <a:p>
            <a:pPr lvl="1"/>
            <a:r>
              <a:rPr lang="ja-JP" altLang="en-US" dirty="0" smtClean="0"/>
              <a:t>２進数の１つの桁（０か１か）をビットというので，</a:t>
            </a:r>
            <a:r>
              <a:rPr lang="en-US" altLang="ja-JP" dirty="0" smtClean="0"/>
              <a:t>1byte </a:t>
            </a:r>
            <a:r>
              <a:rPr lang="ja-JP" altLang="en-US" dirty="0" smtClean="0"/>
              <a:t>は</a:t>
            </a:r>
            <a:r>
              <a:rPr lang="en-US" altLang="ja-JP" dirty="0" smtClean="0"/>
              <a:t> 8bit </a:t>
            </a:r>
            <a:r>
              <a:rPr lang="ja-JP" altLang="en-US" dirty="0" smtClean="0"/>
              <a:t>となる．</a:t>
            </a:r>
            <a:endParaRPr lang="en-US" altLang="ja-JP" dirty="0" smtClean="0"/>
          </a:p>
          <a:p>
            <a:r>
              <a:rPr lang="en-US" altLang="ja-JP" dirty="0" smtClean="0"/>
              <a:t>2TB </a:t>
            </a:r>
            <a:r>
              <a:rPr lang="ja-JP" altLang="en-US" dirty="0" smtClean="0"/>
              <a:t>とは？</a:t>
            </a:r>
            <a:endParaRPr lang="en-US" altLang="ja-JP" dirty="0" smtClean="0"/>
          </a:p>
          <a:p>
            <a:pPr lvl="1"/>
            <a:r>
              <a:rPr lang="ja-JP" altLang="en-US" dirty="0" smtClean="0"/>
              <a:t>上の関係から，</a:t>
            </a:r>
            <a:r>
              <a:rPr lang="en-US" altLang="ja-JP" dirty="0" smtClean="0"/>
              <a:t>2</a:t>
            </a:r>
            <a:r>
              <a:rPr lang="ja-JP" altLang="en-US" dirty="0" smtClean="0"/>
              <a:t>テラバイト</a:t>
            </a:r>
            <a:r>
              <a:rPr lang="en-US" altLang="ja-JP" dirty="0" smtClean="0"/>
              <a:t>=16</a:t>
            </a:r>
            <a:r>
              <a:rPr lang="ja-JP" altLang="en-US" dirty="0" smtClean="0"/>
              <a:t>テラビットとなる．</a:t>
            </a:r>
            <a:r>
              <a:rPr lang="en-US" altLang="ja-JP" dirty="0" smtClean="0"/>
              <a:t/>
            </a:r>
            <a:br>
              <a:rPr lang="en-US" altLang="ja-JP" dirty="0" smtClean="0"/>
            </a:br>
            <a:r>
              <a:rPr lang="ja-JP" altLang="en-US" dirty="0" smtClean="0"/>
              <a:t>つまり</a:t>
            </a:r>
            <a:r>
              <a:rPr lang="en-US" altLang="ja-JP" dirty="0" smtClean="0"/>
              <a:t> 16×10</a:t>
            </a:r>
            <a:r>
              <a:rPr lang="en-US" altLang="ja-JP" baseline="30000" dirty="0" smtClean="0"/>
              <a:t>12</a:t>
            </a:r>
            <a:r>
              <a:rPr lang="en-US" altLang="ja-JP" dirty="0" smtClean="0"/>
              <a:t> </a:t>
            </a:r>
            <a:r>
              <a:rPr lang="ja-JP" altLang="en-US" dirty="0" smtClean="0"/>
              <a:t>個の０か１が記憶されている．</a:t>
            </a:r>
            <a:endParaRPr lang="en-US" altLang="ja-JP" dirty="0" smtClean="0"/>
          </a:p>
          <a:p>
            <a:pPr lvl="1"/>
            <a:r>
              <a:rPr lang="en-US" altLang="ja-JP" dirty="0" smtClean="0"/>
              <a:t>4x10</a:t>
            </a:r>
            <a:r>
              <a:rPr lang="en-US" altLang="ja-JP" baseline="30000" dirty="0" smtClean="0"/>
              <a:t>6</a:t>
            </a:r>
            <a:r>
              <a:rPr lang="en-US" altLang="ja-JP" dirty="0" smtClean="0"/>
              <a:t> </a:t>
            </a:r>
            <a:r>
              <a:rPr lang="ja-JP" altLang="en-US" dirty="0" smtClean="0"/>
              <a:t>の二乗が</a:t>
            </a:r>
            <a:r>
              <a:rPr lang="en-US" altLang="ja-JP" dirty="0" smtClean="0"/>
              <a:t> 16×10</a:t>
            </a:r>
            <a:r>
              <a:rPr lang="en-US" altLang="ja-JP" baseline="30000" dirty="0" smtClean="0"/>
              <a:t>12 </a:t>
            </a:r>
            <a:r>
              <a:rPr lang="ja-JP" altLang="en-US" dirty="0" smtClean="0"/>
              <a:t>なので，</a:t>
            </a:r>
            <a:endParaRPr lang="en-US" altLang="ja-JP" dirty="0" smtClean="0"/>
          </a:p>
          <a:p>
            <a:pPr lvl="1"/>
            <a:endParaRPr lang="ja-JP" altLang="en-US" dirty="0"/>
          </a:p>
        </p:txBody>
      </p:sp>
      <p:sp>
        <p:nvSpPr>
          <p:cNvPr id="4" name="正方形/長方形 3"/>
          <p:cNvSpPr/>
          <p:nvPr/>
        </p:nvSpPr>
        <p:spPr>
          <a:xfrm>
            <a:off x="943829" y="5180884"/>
            <a:ext cx="1596107" cy="1524716"/>
          </a:xfrm>
          <a:prstGeom prst="rect">
            <a:avLst/>
          </a:prstGeom>
          <a:solidFill>
            <a:schemeClr val="accent1">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352792" y="4868011"/>
            <a:ext cx="676763" cy="369332"/>
          </a:xfrm>
          <a:prstGeom prst="rect">
            <a:avLst/>
          </a:prstGeom>
          <a:noFill/>
        </p:spPr>
        <p:txBody>
          <a:bodyPr wrap="none" rtlCol="0">
            <a:spAutoFit/>
          </a:bodyPr>
          <a:lstStyle/>
          <a:p>
            <a:r>
              <a:rPr kumimoji="1" lang="en-US" altLang="ja-JP" dirty="0" smtClean="0">
                <a:latin typeface="メイリオ"/>
                <a:ea typeface="メイリオ"/>
                <a:cs typeface="メイリオ"/>
              </a:rPr>
              <a:t>4km</a:t>
            </a:r>
            <a:endParaRPr kumimoji="1" lang="ja-JP" altLang="en-US" dirty="0">
              <a:latin typeface="メイリオ"/>
              <a:ea typeface="メイリオ"/>
              <a:cs typeface="メイリオ"/>
            </a:endParaRPr>
          </a:p>
        </p:txBody>
      </p:sp>
      <p:sp>
        <p:nvSpPr>
          <p:cNvPr id="6" name="テキスト ボックス 5"/>
          <p:cNvSpPr txBox="1"/>
          <p:nvPr/>
        </p:nvSpPr>
        <p:spPr>
          <a:xfrm>
            <a:off x="322284" y="5768589"/>
            <a:ext cx="676763" cy="369332"/>
          </a:xfrm>
          <a:prstGeom prst="rect">
            <a:avLst/>
          </a:prstGeom>
          <a:noFill/>
        </p:spPr>
        <p:txBody>
          <a:bodyPr wrap="none" rtlCol="0">
            <a:spAutoFit/>
          </a:bodyPr>
          <a:lstStyle/>
          <a:p>
            <a:r>
              <a:rPr kumimoji="1" lang="en-US" altLang="ja-JP" dirty="0" smtClean="0">
                <a:latin typeface="メイリオ"/>
                <a:ea typeface="メイリオ"/>
                <a:cs typeface="メイリオ"/>
              </a:rPr>
              <a:t>4km</a:t>
            </a:r>
            <a:endParaRPr kumimoji="1" lang="ja-JP" altLang="en-US" dirty="0">
              <a:latin typeface="メイリオ"/>
              <a:ea typeface="メイリオ"/>
              <a:cs typeface="メイリオ"/>
            </a:endParaRPr>
          </a:p>
        </p:txBody>
      </p:sp>
      <p:sp>
        <p:nvSpPr>
          <p:cNvPr id="7" name="テキスト ボックス 6"/>
          <p:cNvSpPr txBox="1"/>
          <p:nvPr/>
        </p:nvSpPr>
        <p:spPr>
          <a:xfrm>
            <a:off x="2779205" y="5217692"/>
            <a:ext cx="5581977" cy="1384995"/>
          </a:xfrm>
          <a:prstGeom prst="rect">
            <a:avLst/>
          </a:prstGeom>
          <a:noFill/>
          <a:ln w="31750" cap="flat" cmpd="sng" algn="ctr">
            <a:solidFill>
              <a:srgbClr val="FF0000"/>
            </a:solidFill>
            <a:prstDash val="solid"/>
            <a:round/>
            <a:headEnd type="none" w="med" len="med"/>
            <a:tailEnd type="none" w="med" len="med"/>
          </a:ln>
        </p:spPr>
        <p:txBody>
          <a:bodyPr wrap="none" rtlCol="0">
            <a:spAutoFit/>
          </a:bodyPr>
          <a:lstStyle/>
          <a:p>
            <a:r>
              <a:rPr kumimoji="1" lang="ja-JP" altLang="en-US" sz="2800" dirty="0" smtClean="0">
                <a:latin typeface="メイリオ"/>
                <a:ea typeface="メイリオ"/>
                <a:cs typeface="メイリオ"/>
              </a:rPr>
              <a:t>一辺が</a:t>
            </a:r>
            <a:r>
              <a:rPr kumimoji="1" lang="en-US" altLang="ja-JP" sz="2800" dirty="0" smtClean="0">
                <a:latin typeface="メイリオ"/>
                <a:ea typeface="メイリオ"/>
                <a:cs typeface="メイリオ"/>
              </a:rPr>
              <a:t> 4km </a:t>
            </a:r>
            <a:r>
              <a:rPr kumimoji="1" lang="ja-JP" altLang="en-US" sz="2800" dirty="0" smtClean="0">
                <a:latin typeface="メイリオ"/>
                <a:ea typeface="メイリオ"/>
                <a:cs typeface="メイリオ"/>
              </a:rPr>
              <a:t>の</a:t>
            </a:r>
            <a:r>
              <a:rPr kumimoji="1" lang="en-US" altLang="ja-JP" sz="2800" dirty="0" smtClean="0">
                <a:latin typeface="メイリオ"/>
                <a:ea typeface="メイリオ"/>
                <a:cs typeface="メイリオ"/>
              </a:rPr>
              <a:t> 1mm </a:t>
            </a:r>
            <a:r>
              <a:rPr kumimoji="1" lang="ja-JP" altLang="en-US" sz="2800" dirty="0" smtClean="0">
                <a:latin typeface="メイリオ"/>
                <a:ea typeface="メイリオ"/>
                <a:cs typeface="メイリオ"/>
              </a:rPr>
              <a:t>方眼紙を，</a:t>
            </a:r>
            <a:endParaRPr kumimoji="1" lang="en-US" altLang="ja-JP" sz="2800" dirty="0" smtClean="0">
              <a:latin typeface="メイリオ"/>
              <a:ea typeface="メイリオ"/>
              <a:cs typeface="メイリオ"/>
            </a:endParaRPr>
          </a:p>
          <a:p>
            <a:r>
              <a:rPr lang="ja-JP" altLang="en-US" sz="2800" dirty="0" smtClean="0">
                <a:latin typeface="メイリオ"/>
                <a:ea typeface="メイリオ"/>
                <a:cs typeface="メイリオ"/>
              </a:rPr>
              <a:t>ひとマスずつ白か黒で塗ったもの</a:t>
            </a:r>
            <a:r>
              <a:rPr lang="en-US" altLang="ja-JP" sz="2800" dirty="0" smtClean="0">
                <a:latin typeface="メイリオ"/>
                <a:ea typeface="メイリオ"/>
                <a:cs typeface="メイリオ"/>
              </a:rPr>
              <a:t/>
            </a:r>
            <a:br>
              <a:rPr lang="en-US" altLang="ja-JP" sz="2800" dirty="0" smtClean="0">
                <a:latin typeface="メイリオ"/>
                <a:ea typeface="メイリオ"/>
                <a:cs typeface="メイリオ"/>
              </a:rPr>
            </a:br>
            <a:r>
              <a:rPr lang="ja-JP" altLang="en-US" sz="2800" dirty="0" smtClean="0">
                <a:latin typeface="メイリオ"/>
                <a:ea typeface="メイリオ"/>
                <a:cs typeface="メイリオ"/>
              </a:rPr>
              <a:t>と同じ記憶容量！</a:t>
            </a:r>
            <a:endParaRPr kumimoji="1" lang="ja-JP" altLang="en-US" sz="2800" dirty="0">
              <a:latin typeface="メイリオ"/>
              <a:ea typeface="メイリオ"/>
              <a:cs typeface="メイリオ"/>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4km </a:t>
            </a:r>
            <a:r>
              <a:rPr lang="ja-JP" altLang="en-US" dirty="0" smtClean="0"/>
              <a:t>四方</a:t>
            </a:r>
            <a:endParaRPr lang="ja-JP" altLang="en-US" dirty="0"/>
          </a:p>
        </p:txBody>
      </p:sp>
      <p:pic>
        <p:nvPicPr>
          <p:cNvPr id="4" name="図 3"/>
          <p:cNvPicPr>
            <a:picLocks noChangeAspect="1"/>
          </p:cNvPicPr>
          <p:nvPr/>
        </p:nvPicPr>
        <p:blipFill>
          <a:blip r:embed="rId2"/>
          <a:stretch>
            <a:fillRect/>
          </a:stretch>
        </p:blipFill>
        <p:spPr>
          <a:xfrm>
            <a:off x="1301035" y="905933"/>
            <a:ext cx="5660446" cy="5749876"/>
          </a:xfrm>
          <a:prstGeom prst="rect">
            <a:avLst/>
          </a:prstGeom>
        </p:spPr>
      </p:pic>
      <p:sp>
        <p:nvSpPr>
          <p:cNvPr id="5" name="正方形/長方形 4"/>
          <p:cNvSpPr/>
          <p:nvPr/>
        </p:nvSpPr>
        <p:spPr>
          <a:xfrm>
            <a:off x="2201333" y="2116666"/>
            <a:ext cx="4167482" cy="4167482"/>
          </a:xfrm>
          <a:prstGeom prst="rect">
            <a:avLst/>
          </a:prstGeom>
          <a:noFill/>
          <a:ln w="508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15" name="Rectangle 39"/>
          <p:cNvSpPr>
            <a:spLocks noChangeArrowheads="1"/>
          </p:cNvSpPr>
          <p:nvPr/>
        </p:nvSpPr>
        <p:spPr bwMode="auto">
          <a:xfrm>
            <a:off x="313438" y="4579938"/>
            <a:ext cx="8496300" cy="1079500"/>
          </a:xfrm>
          <a:prstGeom prst="rect">
            <a:avLst/>
          </a:prstGeom>
          <a:solidFill>
            <a:srgbClr val="CCECFF"/>
          </a:solidFill>
          <a:ln w="9525">
            <a:noFill/>
            <a:miter lim="800000"/>
            <a:headEnd/>
            <a:tailEnd/>
          </a:ln>
          <a:effectLst/>
        </p:spPr>
        <p:txBody>
          <a:bodyPr wrap="none" anchor="ctr">
            <a:prstTxWarp prst="textNoShape">
              <a:avLst/>
            </a:prstTxWarp>
          </a:bodyPr>
          <a:lstStyle/>
          <a:p>
            <a:endParaRPr lang="ja-JP" altLang="en-US"/>
          </a:p>
        </p:txBody>
      </p:sp>
      <p:sp>
        <p:nvSpPr>
          <p:cNvPr id="24609" name="Rectangle 33"/>
          <p:cNvSpPr>
            <a:spLocks noChangeArrowheads="1"/>
          </p:cNvSpPr>
          <p:nvPr/>
        </p:nvSpPr>
        <p:spPr bwMode="auto">
          <a:xfrm>
            <a:off x="313438" y="3429000"/>
            <a:ext cx="8496300" cy="1079500"/>
          </a:xfrm>
          <a:prstGeom prst="rect">
            <a:avLst/>
          </a:prstGeom>
          <a:solidFill>
            <a:srgbClr val="FFCCCC"/>
          </a:solidFill>
          <a:ln w="9525">
            <a:noFill/>
            <a:miter lim="800000"/>
            <a:headEnd/>
            <a:tailEnd/>
          </a:ln>
          <a:effectLst/>
        </p:spPr>
        <p:txBody>
          <a:bodyPr wrap="none" anchor="ctr">
            <a:prstTxWarp prst="textNoShape">
              <a:avLst/>
            </a:prstTxWarp>
          </a:bodyPr>
          <a:lstStyle/>
          <a:p>
            <a:endParaRPr lang="ja-JP" altLang="en-US"/>
          </a:p>
        </p:txBody>
      </p:sp>
      <p:sp>
        <p:nvSpPr>
          <p:cNvPr id="24604" name="Rectangle 28"/>
          <p:cNvSpPr>
            <a:spLocks noChangeArrowheads="1"/>
          </p:cNvSpPr>
          <p:nvPr/>
        </p:nvSpPr>
        <p:spPr bwMode="auto">
          <a:xfrm>
            <a:off x="313438" y="2276475"/>
            <a:ext cx="8496300" cy="1079500"/>
          </a:xfrm>
          <a:prstGeom prst="rect">
            <a:avLst/>
          </a:prstGeom>
          <a:solidFill>
            <a:srgbClr val="CCFFCC"/>
          </a:solidFill>
          <a:ln w="9525">
            <a:noFill/>
            <a:miter lim="800000"/>
            <a:headEnd/>
            <a:tailEnd/>
          </a:ln>
          <a:effectLst/>
        </p:spPr>
        <p:txBody>
          <a:bodyPr wrap="none" anchor="ctr">
            <a:prstTxWarp prst="textNoShape">
              <a:avLst/>
            </a:prstTxWarp>
          </a:bodyPr>
          <a:lstStyle/>
          <a:p>
            <a:endParaRPr lang="ja-JP" altLang="en-US"/>
          </a:p>
        </p:txBody>
      </p:sp>
      <p:sp>
        <p:nvSpPr>
          <p:cNvPr id="24578" name="Rectangle 2"/>
          <p:cNvSpPr>
            <a:spLocks noGrp="1" noChangeArrowheads="1"/>
          </p:cNvSpPr>
          <p:nvPr>
            <p:ph type="title"/>
          </p:nvPr>
        </p:nvSpPr>
        <p:spPr>
          <a:xfrm>
            <a:off x="302325" y="132588"/>
            <a:ext cx="8229600" cy="773345"/>
          </a:xfrm>
        </p:spPr>
        <p:txBody>
          <a:bodyPr>
            <a:normAutofit fontScale="90000"/>
          </a:bodyPr>
          <a:lstStyle/>
          <a:p>
            <a:r>
              <a:rPr lang="ja-JP" altLang="en-US" dirty="0"/>
              <a:t>記憶装置の種類と</a:t>
            </a:r>
            <a:r>
              <a:rPr lang="ja-JP" altLang="en-US" dirty="0" smtClean="0"/>
              <a:t>特性</a:t>
            </a:r>
            <a:r>
              <a:rPr lang="en-US" altLang="ja-JP" dirty="0" smtClean="0"/>
              <a:t>2011</a:t>
            </a:r>
            <a:endParaRPr lang="ja-JP" altLang="en-US" dirty="0"/>
          </a:p>
        </p:txBody>
      </p:sp>
      <p:sp>
        <p:nvSpPr>
          <p:cNvPr id="24580" name="Line 4"/>
          <p:cNvSpPr>
            <a:spLocks noChangeShapeType="1"/>
          </p:cNvSpPr>
          <p:nvPr/>
        </p:nvSpPr>
        <p:spPr bwMode="auto">
          <a:xfrm>
            <a:off x="384875" y="2203450"/>
            <a:ext cx="8064500" cy="0"/>
          </a:xfrm>
          <a:prstGeom prst="line">
            <a:avLst/>
          </a:prstGeom>
          <a:noFill/>
          <a:ln w="38100">
            <a:solidFill>
              <a:schemeClr val="tx1"/>
            </a:solidFill>
            <a:round/>
            <a:headEnd/>
            <a:tailEnd type="triangle" w="med" len="med"/>
          </a:ln>
          <a:effectLst/>
        </p:spPr>
        <p:txBody>
          <a:bodyPr>
            <a:prstTxWarp prst="textNoShape">
              <a:avLst/>
            </a:prstTxWarp>
          </a:bodyPr>
          <a:lstStyle/>
          <a:p>
            <a:endParaRPr lang="ja-JP" altLang="en-US"/>
          </a:p>
        </p:txBody>
      </p:sp>
      <p:sp>
        <p:nvSpPr>
          <p:cNvPr id="24583" name="Line 7"/>
          <p:cNvSpPr>
            <a:spLocks noChangeShapeType="1"/>
          </p:cNvSpPr>
          <p:nvPr/>
        </p:nvSpPr>
        <p:spPr bwMode="auto">
          <a:xfrm>
            <a:off x="672213"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84" name="Line 8"/>
          <p:cNvSpPr>
            <a:spLocks noChangeShapeType="1"/>
          </p:cNvSpPr>
          <p:nvPr/>
        </p:nvSpPr>
        <p:spPr bwMode="auto">
          <a:xfrm>
            <a:off x="1464375"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87" name="Line 11"/>
          <p:cNvSpPr>
            <a:spLocks noChangeShapeType="1"/>
          </p:cNvSpPr>
          <p:nvPr/>
        </p:nvSpPr>
        <p:spPr bwMode="auto">
          <a:xfrm>
            <a:off x="2256538"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88" name="Line 12"/>
          <p:cNvSpPr>
            <a:spLocks noChangeShapeType="1"/>
          </p:cNvSpPr>
          <p:nvPr/>
        </p:nvSpPr>
        <p:spPr bwMode="auto">
          <a:xfrm>
            <a:off x="3048700"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89" name="Line 13"/>
          <p:cNvSpPr>
            <a:spLocks noChangeShapeType="1"/>
          </p:cNvSpPr>
          <p:nvPr/>
        </p:nvSpPr>
        <p:spPr bwMode="auto">
          <a:xfrm>
            <a:off x="3840863"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90" name="Line 14"/>
          <p:cNvSpPr>
            <a:spLocks noChangeShapeType="1"/>
          </p:cNvSpPr>
          <p:nvPr/>
        </p:nvSpPr>
        <p:spPr bwMode="auto">
          <a:xfrm>
            <a:off x="4633025"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91" name="Line 15"/>
          <p:cNvSpPr>
            <a:spLocks noChangeShapeType="1"/>
          </p:cNvSpPr>
          <p:nvPr/>
        </p:nvSpPr>
        <p:spPr bwMode="auto">
          <a:xfrm>
            <a:off x="5425188"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92" name="Line 16"/>
          <p:cNvSpPr>
            <a:spLocks noChangeShapeType="1"/>
          </p:cNvSpPr>
          <p:nvPr/>
        </p:nvSpPr>
        <p:spPr bwMode="auto">
          <a:xfrm>
            <a:off x="6217350"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93" name="Line 17"/>
          <p:cNvSpPr>
            <a:spLocks noChangeShapeType="1"/>
          </p:cNvSpPr>
          <p:nvPr/>
        </p:nvSpPr>
        <p:spPr bwMode="auto">
          <a:xfrm>
            <a:off x="7009513"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94" name="Line 18"/>
          <p:cNvSpPr>
            <a:spLocks noChangeShapeType="1"/>
          </p:cNvSpPr>
          <p:nvPr/>
        </p:nvSpPr>
        <p:spPr bwMode="auto">
          <a:xfrm>
            <a:off x="7801675" y="2060575"/>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24595" name="Text Box 19"/>
          <p:cNvSpPr txBox="1">
            <a:spLocks noChangeArrowheads="1"/>
          </p:cNvSpPr>
          <p:nvPr/>
        </p:nvSpPr>
        <p:spPr bwMode="auto">
          <a:xfrm>
            <a:off x="7512750" y="1771650"/>
            <a:ext cx="668338" cy="366713"/>
          </a:xfrm>
          <a:prstGeom prst="rect">
            <a:avLst/>
          </a:prstGeom>
          <a:noFill/>
          <a:ln w="9525">
            <a:noFill/>
            <a:miter lim="800000"/>
            <a:headEnd/>
            <a:tailEnd/>
          </a:ln>
          <a:effectLst/>
        </p:spPr>
        <p:txBody>
          <a:bodyPr wrap="none">
            <a:prstTxWarp prst="textNoShape">
              <a:avLst/>
            </a:prstTxWarp>
            <a:spAutoFit/>
          </a:bodyPr>
          <a:lstStyle/>
          <a:p>
            <a:r>
              <a:rPr lang="en-US" altLang="ja-JP" dirty="0"/>
              <a:t>10</a:t>
            </a:r>
            <a:r>
              <a:rPr lang="en-US" altLang="ja-JP" baseline="30000" dirty="0"/>
              <a:t>11</a:t>
            </a:r>
          </a:p>
        </p:txBody>
      </p:sp>
      <p:sp>
        <p:nvSpPr>
          <p:cNvPr id="24596" name="Text Box 20"/>
          <p:cNvSpPr txBox="1">
            <a:spLocks noChangeArrowheads="1"/>
          </p:cNvSpPr>
          <p:nvPr/>
        </p:nvSpPr>
        <p:spPr bwMode="auto">
          <a:xfrm>
            <a:off x="6722175" y="1771650"/>
            <a:ext cx="668338" cy="366713"/>
          </a:xfrm>
          <a:prstGeom prst="rect">
            <a:avLst/>
          </a:prstGeom>
          <a:noFill/>
          <a:ln w="9525">
            <a:noFill/>
            <a:miter lim="800000"/>
            <a:headEnd/>
            <a:tailEnd/>
          </a:ln>
          <a:effectLst/>
        </p:spPr>
        <p:txBody>
          <a:bodyPr wrap="none">
            <a:prstTxWarp prst="textNoShape">
              <a:avLst/>
            </a:prstTxWarp>
            <a:spAutoFit/>
          </a:bodyPr>
          <a:lstStyle/>
          <a:p>
            <a:r>
              <a:rPr lang="en-US" altLang="ja-JP"/>
              <a:t>10</a:t>
            </a:r>
            <a:r>
              <a:rPr lang="en-US" altLang="ja-JP" baseline="30000"/>
              <a:t>10</a:t>
            </a:r>
          </a:p>
        </p:txBody>
      </p:sp>
      <p:sp>
        <p:nvSpPr>
          <p:cNvPr id="24597" name="Text Box 21"/>
          <p:cNvSpPr txBox="1">
            <a:spLocks noChangeArrowheads="1"/>
          </p:cNvSpPr>
          <p:nvPr/>
        </p:nvSpPr>
        <p:spPr bwMode="auto">
          <a:xfrm>
            <a:off x="5931600" y="1771650"/>
            <a:ext cx="571500" cy="366713"/>
          </a:xfrm>
          <a:prstGeom prst="rect">
            <a:avLst/>
          </a:prstGeom>
          <a:noFill/>
          <a:ln w="9525">
            <a:noFill/>
            <a:miter lim="800000"/>
            <a:headEnd/>
            <a:tailEnd/>
          </a:ln>
          <a:effectLst/>
        </p:spPr>
        <p:txBody>
          <a:bodyPr wrap="none">
            <a:prstTxWarp prst="textNoShape">
              <a:avLst/>
            </a:prstTxWarp>
            <a:spAutoFit/>
          </a:bodyPr>
          <a:lstStyle/>
          <a:p>
            <a:r>
              <a:rPr lang="en-US" altLang="ja-JP"/>
              <a:t>10</a:t>
            </a:r>
            <a:r>
              <a:rPr lang="en-US" altLang="ja-JP" baseline="30000"/>
              <a:t>9</a:t>
            </a:r>
          </a:p>
        </p:txBody>
      </p:sp>
      <p:sp>
        <p:nvSpPr>
          <p:cNvPr id="24598" name="Text Box 22"/>
          <p:cNvSpPr txBox="1">
            <a:spLocks noChangeArrowheads="1"/>
          </p:cNvSpPr>
          <p:nvPr/>
        </p:nvSpPr>
        <p:spPr bwMode="auto">
          <a:xfrm>
            <a:off x="5141025" y="1771650"/>
            <a:ext cx="571500" cy="366713"/>
          </a:xfrm>
          <a:prstGeom prst="rect">
            <a:avLst/>
          </a:prstGeom>
          <a:noFill/>
          <a:ln w="9525">
            <a:noFill/>
            <a:miter lim="800000"/>
            <a:headEnd/>
            <a:tailEnd/>
          </a:ln>
          <a:effectLst/>
        </p:spPr>
        <p:txBody>
          <a:bodyPr wrap="none">
            <a:prstTxWarp prst="textNoShape">
              <a:avLst/>
            </a:prstTxWarp>
            <a:spAutoFit/>
          </a:bodyPr>
          <a:lstStyle/>
          <a:p>
            <a:r>
              <a:rPr lang="en-US" altLang="ja-JP"/>
              <a:t>10</a:t>
            </a:r>
            <a:r>
              <a:rPr lang="en-US" altLang="ja-JP" baseline="30000"/>
              <a:t>8</a:t>
            </a:r>
          </a:p>
        </p:txBody>
      </p:sp>
      <p:sp>
        <p:nvSpPr>
          <p:cNvPr id="24599" name="Text Box 23"/>
          <p:cNvSpPr txBox="1">
            <a:spLocks noChangeArrowheads="1"/>
          </p:cNvSpPr>
          <p:nvPr/>
        </p:nvSpPr>
        <p:spPr bwMode="auto">
          <a:xfrm>
            <a:off x="4350450" y="1771650"/>
            <a:ext cx="571500" cy="366713"/>
          </a:xfrm>
          <a:prstGeom prst="rect">
            <a:avLst/>
          </a:prstGeom>
          <a:noFill/>
          <a:ln w="9525">
            <a:noFill/>
            <a:miter lim="800000"/>
            <a:headEnd/>
            <a:tailEnd/>
          </a:ln>
          <a:effectLst/>
        </p:spPr>
        <p:txBody>
          <a:bodyPr wrap="none">
            <a:prstTxWarp prst="textNoShape">
              <a:avLst/>
            </a:prstTxWarp>
            <a:spAutoFit/>
          </a:bodyPr>
          <a:lstStyle/>
          <a:p>
            <a:r>
              <a:rPr lang="en-US" altLang="ja-JP"/>
              <a:t>10</a:t>
            </a:r>
            <a:r>
              <a:rPr lang="en-US" altLang="ja-JP" baseline="30000"/>
              <a:t>7</a:t>
            </a:r>
          </a:p>
        </p:txBody>
      </p:sp>
      <p:sp>
        <p:nvSpPr>
          <p:cNvPr id="24600" name="Text Box 24"/>
          <p:cNvSpPr txBox="1">
            <a:spLocks noChangeArrowheads="1"/>
          </p:cNvSpPr>
          <p:nvPr/>
        </p:nvSpPr>
        <p:spPr bwMode="auto">
          <a:xfrm>
            <a:off x="3559875" y="1771650"/>
            <a:ext cx="571500" cy="366713"/>
          </a:xfrm>
          <a:prstGeom prst="rect">
            <a:avLst/>
          </a:prstGeom>
          <a:noFill/>
          <a:ln w="9525">
            <a:noFill/>
            <a:miter lim="800000"/>
            <a:headEnd/>
            <a:tailEnd/>
          </a:ln>
          <a:effectLst/>
        </p:spPr>
        <p:txBody>
          <a:bodyPr wrap="none">
            <a:prstTxWarp prst="textNoShape">
              <a:avLst/>
            </a:prstTxWarp>
            <a:spAutoFit/>
          </a:bodyPr>
          <a:lstStyle/>
          <a:p>
            <a:r>
              <a:rPr lang="en-US" altLang="ja-JP"/>
              <a:t>10</a:t>
            </a:r>
            <a:r>
              <a:rPr lang="en-US" altLang="ja-JP" baseline="30000"/>
              <a:t>6</a:t>
            </a:r>
          </a:p>
        </p:txBody>
      </p:sp>
      <p:sp>
        <p:nvSpPr>
          <p:cNvPr id="24601" name="Text Box 25"/>
          <p:cNvSpPr txBox="1">
            <a:spLocks noChangeArrowheads="1"/>
          </p:cNvSpPr>
          <p:nvPr/>
        </p:nvSpPr>
        <p:spPr bwMode="auto">
          <a:xfrm>
            <a:off x="2769300" y="1771650"/>
            <a:ext cx="571500" cy="366713"/>
          </a:xfrm>
          <a:prstGeom prst="rect">
            <a:avLst/>
          </a:prstGeom>
          <a:noFill/>
          <a:ln w="9525">
            <a:noFill/>
            <a:miter lim="800000"/>
            <a:headEnd/>
            <a:tailEnd/>
          </a:ln>
          <a:effectLst/>
        </p:spPr>
        <p:txBody>
          <a:bodyPr wrap="none">
            <a:prstTxWarp prst="textNoShape">
              <a:avLst/>
            </a:prstTxWarp>
            <a:spAutoFit/>
          </a:bodyPr>
          <a:lstStyle/>
          <a:p>
            <a:r>
              <a:rPr lang="en-US" altLang="ja-JP"/>
              <a:t>10</a:t>
            </a:r>
            <a:r>
              <a:rPr lang="en-US" altLang="ja-JP" baseline="30000"/>
              <a:t>5</a:t>
            </a:r>
          </a:p>
        </p:txBody>
      </p:sp>
      <p:sp>
        <p:nvSpPr>
          <p:cNvPr id="24602" name="Text Box 26"/>
          <p:cNvSpPr txBox="1">
            <a:spLocks noChangeArrowheads="1"/>
          </p:cNvSpPr>
          <p:nvPr/>
        </p:nvSpPr>
        <p:spPr bwMode="auto">
          <a:xfrm>
            <a:off x="1978725" y="1771650"/>
            <a:ext cx="571500" cy="366713"/>
          </a:xfrm>
          <a:prstGeom prst="rect">
            <a:avLst/>
          </a:prstGeom>
          <a:noFill/>
          <a:ln w="9525">
            <a:noFill/>
            <a:miter lim="800000"/>
            <a:headEnd/>
            <a:tailEnd/>
          </a:ln>
          <a:effectLst/>
        </p:spPr>
        <p:txBody>
          <a:bodyPr wrap="none">
            <a:prstTxWarp prst="textNoShape">
              <a:avLst/>
            </a:prstTxWarp>
            <a:spAutoFit/>
          </a:bodyPr>
          <a:lstStyle/>
          <a:p>
            <a:r>
              <a:rPr lang="en-US" altLang="ja-JP"/>
              <a:t>10</a:t>
            </a:r>
            <a:r>
              <a:rPr lang="en-US" altLang="ja-JP" baseline="30000"/>
              <a:t>4</a:t>
            </a:r>
          </a:p>
        </p:txBody>
      </p:sp>
      <p:sp>
        <p:nvSpPr>
          <p:cNvPr id="24603" name="Text Box 27"/>
          <p:cNvSpPr txBox="1">
            <a:spLocks noChangeArrowheads="1"/>
          </p:cNvSpPr>
          <p:nvPr/>
        </p:nvSpPr>
        <p:spPr bwMode="auto">
          <a:xfrm>
            <a:off x="1188150" y="1771650"/>
            <a:ext cx="571500" cy="366713"/>
          </a:xfrm>
          <a:prstGeom prst="rect">
            <a:avLst/>
          </a:prstGeom>
          <a:noFill/>
          <a:ln w="9525">
            <a:noFill/>
            <a:miter lim="800000"/>
            <a:headEnd/>
            <a:tailEnd/>
          </a:ln>
          <a:effectLst/>
        </p:spPr>
        <p:txBody>
          <a:bodyPr wrap="none">
            <a:prstTxWarp prst="textNoShape">
              <a:avLst/>
            </a:prstTxWarp>
            <a:spAutoFit/>
          </a:bodyPr>
          <a:lstStyle/>
          <a:p>
            <a:r>
              <a:rPr lang="en-US" altLang="ja-JP"/>
              <a:t>10</a:t>
            </a:r>
            <a:r>
              <a:rPr lang="en-US" altLang="ja-JP" baseline="30000"/>
              <a:t>3</a:t>
            </a:r>
          </a:p>
        </p:txBody>
      </p:sp>
      <p:sp>
        <p:nvSpPr>
          <p:cNvPr id="24605" name="Oval 29"/>
          <p:cNvSpPr>
            <a:spLocks noChangeArrowheads="1"/>
          </p:cNvSpPr>
          <p:nvPr/>
        </p:nvSpPr>
        <p:spPr bwMode="auto">
          <a:xfrm>
            <a:off x="7730238" y="2419350"/>
            <a:ext cx="1011082" cy="576263"/>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pPr algn="ctr"/>
            <a:r>
              <a:rPr lang="en-US" altLang="ja-JP"/>
              <a:t>HD</a:t>
            </a:r>
          </a:p>
        </p:txBody>
      </p:sp>
      <p:sp>
        <p:nvSpPr>
          <p:cNvPr id="24606" name="Oval 30"/>
          <p:cNvSpPr>
            <a:spLocks noChangeArrowheads="1"/>
          </p:cNvSpPr>
          <p:nvPr/>
        </p:nvSpPr>
        <p:spPr bwMode="auto">
          <a:xfrm>
            <a:off x="5064824" y="2786063"/>
            <a:ext cx="3344707" cy="576262"/>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pPr algn="ctr"/>
            <a:r>
              <a:rPr lang="en-US" altLang="ja-JP" dirty="0" smtClean="0"/>
              <a:t>Flash, SSD</a:t>
            </a:r>
            <a:endParaRPr lang="en-US" altLang="ja-JP" dirty="0"/>
          </a:p>
        </p:txBody>
      </p:sp>
      <p:sp>
        <p:nvSpPr>
          <p:cNvPr id="24607" name="Text Box 31"/>
          <p:cNvSpPr txBox="1">
            <a:spLocks noChangeArrowheads="1"/>
          </p:cNvSpPr>
          <p:nvPr/>
        </p:nvSpPr>
        <p:spPr bwMode="auto">
          <a:xfrm>
            <a:off x="8024644" y="2978450"/>
            <a:ext cx="1098550" cy="366712"/>
          </a:xfrm>
          <a:prstGeom prst="rect">
            <a:avLst/>
          </a:prstGeom>
          <a:noFill/>
          <a:ln w="9525">
            <a:noFill/>
            <a:miter lim="800000"/>
            <a:headEnd/>
            <a:tailEnd/>
          </a:ln>
          <a:effectLst/>
        </p:spPr>
        <p:txBody>
          <a:bodyPr wrap="none">
            <a:prstTxWarp prst="textNoShape">
              <a:avLst/>
            </a:prstTxWarp>
            <a:spAutoFit/>
          </a:bodyPr>
          <a:lstStyle/>
          <a:p>
            <a:r>
              <a:rPr lang="ja-JP" altLang="en-US" dirty="0">
                <a:solidFill>
                  <a:srgbClr val="FF0000"/>
                </a:solidFill>
                <a:latin typeface="メイリオ"/>
                <a:ea typeface="メイリオ"/>
                <a:cs typeface="メイリオ"/>
              </a:rPr>
              <a:t>不揮発性</a:t>
            </a:r>
          </a:p>
        </p:txBody>
      </p:sp>
      <p:sp>
        <p:nvSpPr>
          <p:cNvPr id="24608" name="Oval 32"/>
          <p:cNvSpPr>
            <a:spLocks noChangeArrowheads="1"/>
          </p:cNvSpPr>
          <p:nvPr/>
        </p:nvSpPr>
        <p:spPr bwMode="auto">
          <a:xfrm>
            <a:off x="4645725" y="2161206"/>
            <a:ext cx="2867026" cy="576262"/>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pPr algn="ctr"/>
            <a:r>
              <a:rPr lang="ja-JP" altLang="en-US" dirty="0"/>
              <a:t>携帯内蔵</a:t>
            </a:r>
            <a:endParaRPr lang="en-US" altLang="ja-JP" dirty="0"/>
          </a:p>
          <a:p>
            <a:pPr algn="ctr"/>
            <a:r>
              <a:rPr lang="en-US" altLang="ja-JP" dirty="0"/>
              <a:t>Flash</a:t>
            </a:r>
          </a:p>
        </p:txBody>
      </p:sp>
      <p:sp>
        <p:nvSpPr>
          <p:cNvPr id="24610" name="Text Box 34"/>
          <p:cNvSpPr txBox="1">
            <a:spLocks noChangeArrowheads="1"/>
          </p:cNvSpPr>
          <p:nvPr/>
        </p:nvSpPr>
        <p:spPr bwMode="auto">
          <a:xfrm>
            <a:off x="8234194" y="4130975"/>
            <a:ext cx="869950" cy="366712"/>
          </a:xfrm>
          <a:prstGeom prst="rect">
            <a:avLst/>
          </a:prstGeom>
          <a:noFill/>
          <a:ln w="9525">
            <a:noFill/>
            <a:miter lim="800000"/>
            <a:headEnd/>
            <a:tailEnd/>
          </a:ln>
          <a:effectLst/>
        </p:spPr>
        <p:txBody>
          <a:bodyPr wrap="none">
            <a:prstTxWarp prst="textNoShape">
              <a:avLst/>
            </a:prstTxWarp>
            <a:spAutoFit/>
          </a:bodyPr>
          <a:lstStyle/>
          <a:p>
            <a:r>
              <a:rPr lang="ja-JP" altLang="en-US" dirty="0">
                <a:solidFill>
                  <a:srgbClr val="FF0000"/>
                </a:solidFill>
                <a:latin typeface="メイリオ"/>
                <a:ea typeface="メイリオ"/>
                <a:cs typeface="メイリオ"/>
              </a:rPr>
              <a:t>揮発性</a:t>
            </a:r>
          </a:p>
        </p:txBody>
      </p:sp>
      <p:sp>
        <p:nvSpPr>
          <p:cNvPr id="24611" name="Oval 35"/>
          <p:cNvSpPr>
            <a:spLocks noChangeArrowheads="1"/>
          </p:cNvSpPr>
          <p:nvPr/>
        </p:nvSpPr>
        <p:spPr bwMode="auto">
          <a:xfrm>
            <a:off x="6245925" y="3657600"/>
            <a:ext cx="828675" cy="647700"/>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pPr algn="ctr"/>
            <a:r>
              <a:rPr lang="ja-JP" altLang="en-US" dirty="0" smtClean="0"/>
              <a:t>パソコン</a:t>
            </a:r>
            <a:endParaRPr lang="en-US" altLang="ja-JP" dirty="0" smtClean="0"/>
          </a:p>
          <a:p>
            <a:pPr algn="ctr"/>
            <a:r>
              <a:rPr lang="en-US" altLang="ja-JP" dirty="0"/>
              <a:t>RAM</a:t>
            </a:r>
          </a:p>
        </p:txBody>
      </p:sp>
      <p:sp>
        <p:nvSpPr>
          <p:cNvPr id="24613" name="Oval 37"/>
          <p:cNvSpPr>
            <a:spLocks noChangeArrowheads="1"/>
          </p:cNvSpPr>
          <p:nvPr/>
        </p:nvSpPr>
        <p:spPr bwMode="auto">
          <a:xfrm>
            <a:off x="4159950" y="3571875"/>
            <a:ext cx="1552575" cy="576263"/>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pPr algn="ctr"/>
            <a:r>
              <a:rPr lang="ja-JP" altLang="en-US" dirty="0" smtClean="0"/>
              <a:t>携帯電話等</a:t>
            </a:r>
            <a:endParaRPr lang="en-US" altLang="ja-JP" dirty="0"/>
          </a:p>
        </p:txBody>
      </p:sp>
      <p:sp>
        <p:nvSpPr>
          <p:cNvPr id="24614" name="Oval 38"/>
          <p:cNvSpPr>
            <a:spLocks noChangeArrowheads="1"/>
          </p:cNvSpPr>
          <p:nvPr/>
        </p:nvSpPr>
        <p:spPr bwMode="auto">
          <a:xfrm>
            <a:off x="1683656" y="3729037"/>
            <a:ext cx="1008063" cy="576263"/>
          </a:xfrm>
          <a:prstGeom prst="ellipse">
            <a:avLst/>
          </a:prstGeom>
          <a:solidFill>
            <a:schemeClr val="bg1"/>
          </a:solidFill>
          <a:ln w="9525">
            <a:solidFill>
              <a:schemeClr val="tx1"/>
            </a:solidFill>
            <a:round/>
            <a:headEnd/>
            <a:tailEnd/>
          </a:ln>
          <a:effectLst/>
        </p:spPr>
        <p:txBody>
          <a:bodyPr wrap="none" anchor="ctr">
            <a:prstTxWarp prst="textNoShape">
              <a:avLst/>
            </a:prstTxWarp>
          </a:bodyPr>
          <a:lstStyle/>
          <a:p>
            <a:pPr algn="ctr"/>
            <a:r>
              <a:rPr lang="ja-JP" altLang="en-US"/>
              <a:t>組み込み</a:t>
            </a:r>
          </a:p>
        </p:txBody>
      </p:sp>
      <p:sp>
        <p:nvSpPr>
          <p:cNvPr id="24616" name="Text Box 40"/>
          <p:cNvSpPr txBox="1">
            <a:spLocks noChangeArrowheads="1"/>
          </p:cNvSpPr>
          <p:nvPr/>
        </p:nvSpPr>
        <p:spPr bwMode="auto">
          <a:xfrm>
            <a:off x="8258006" y="5002512"/>
            <a:ext cx="865188" cy="641350"/>
          </a:xfrm>
          <a:prstGeom prst="rect">
            <a:avLst/>
          </a:prstGeom>
          <a:noFill/>
          <a:ln w="9525">
            <a:noFill/>
            <a:miter lim="800000"/>
            <a:headEnd/>
            <a:tailEnd/>
          </a:ln>
          <a:effectLst/>
        </p:spPr>
        <p:txBody>
          <a:bodyPr>
            <a:prstTxWarp prst="textNoShape">
              <a:avLst/>
            </a:prstTxWarp>
            <a:spAutoFit/>
          </a:bodyPr>
          <a:lstStyle/>
          <a:p>
            <a:r>
              <a:rPr lang="ja-JP" altLang="en-US">
                <a:solidFill>
                  <a:srgbClr val="FF0000"/>
                </a:solidFill>
                <a:latin typeface="メイリオ"/>
                <a:ea typeface="メイリオ"/>
                <a:cs typeface="メイリオ"/>
              </a:rPr>
              <a:t>リムーバブル</a:t>
            </a:r>
          </a:p>
        </p:txBody>
      </p:sp>
      <p:sp>
        <p:nvSpPr>
          <p:cNvPr id="24617" name="AutoShape 41"/>
          <p:cNvSpPr>
            <a:spLocks noChangeArrowheads="1"/>
          </p:cNvSpPr>
          <p:nvPr/>
        </p:nvSpPr>
        <p:spPr bwMode="auto">
          <a:xfrm>
            <a:off x="5856988" y="4652963"/>
            <a:ext cx="647700" cy="433387"/>
          </a:xfrm>
          <a:prstGeom prst="wedgeRectCallout">
            <a:avLst>
              <a:gd name="adj1" fmla="val -35537"/>
              <a:gd name="adj2" fmla="val 152931"/>
            </a:avLst>
          </a:prstGeom>
          <a:solidFill>
            <a:schemeClr val="bg1"/>
          </a:solidFill>
          <a:ln w="9525">
            <a:solidFill>
              <a:schemeClr val="tx1"/>
            </a:solidFill>
            <a:miter lim="800000"/>
            <a:headEnd/>
            <a:tailEnd/>
          </a:ln>
          <a:effectLst/>
        </p:spPr>
        <p:txBody>
          <a:bodyPr>
            <a:prstTxWarp prst="textNoShape">
              <a:avLst/>
            </a:prstTxWarp>
          </a:bodyPr>
          <a:lstStyle/>
          <a:p>
            <a:pPr algn="ctr"/>
            <a:r>
              <a:rPr lang="en-US" altLang="ja-JP"/>
              <a:t>CD</a:t>
            </a:r>
          </a:p>
        </p:txBody>
      </p:sp>
      <p:sp>
        <p:nvSpPr>
          <p:cNvPr id="24618" name="AutoShape 42"/>
          <p:cNvSpPr>
            <a:spLocks noChangeArrowheads="1"/>
          </p:cNvSpPr>
          <p:nvPr/>
        </p:nvSpPr>
        <p:spPr bwMode="auto">
          <a:xfrm>
            <a:off x="6577713" y="5156200"/>
            <a:ext cx="792162" cy="433388"/>
          </a:xfrm>
          <a:prstGeom prst="wedgeRectCallout">
            <a:avLst>
              <a:gd name="adj1" fmla="val -37176"/>
              <a:gd name="adj2" fmla="val -137181"/>
            </a:avLst>
          </a:prstGeom>
          <a:solidFill>
            <a:schemeClr val="bg1"/>
          </a:solidFill>
          <a:ln w="9525">
            <a:solidFill>
              <a:schemeClr val="tx1"/>
            </a:solidFill>
            <a:miter lim="800000"/>
            <a:headEnd/>
            <a:tailEnd/>
          </a:ln>
          <a:effectLst/>
        </p:spPr>
        <p:txBody>
          <a:bodyPr>
            <a:prstTxWarp prst="textNoShape">
              <a:avLst/>
            </a:prstTxWarp>
          </a:bodyPr>
          <a:lstStyle/>
          <a:p>
            <a:pPr algn="ctr"/>
            <a:r>
              <a:rPr lang="en-US" altLang="ja-JP"/>
              <a:t>DVD</a:t>
            </a:r>
          </a:p>
        </p:txBody>
      </p:sp>
      <p:sp>
        <p:nvSpPr>
          <p:cNvPr id="24619" name="AutoShape 43"/>
          <p:cNvSpPr>
            <a:spLocks noChangeArrowheads="1"/>
          </p:cNvSpPr>
          <p:nvPr/>
        </p:nvSpPr>
        <p:spPr bwMode="auto">
          <a:xfrm>
            <a:off x="3840863" y="4652963"/>
            <a:ext cx="1439862" cy="431800"/>
          </a:xfrm>
          <a:prstGeom prst="wedgeRectCallout">
            <a:avLst>
              <a:gd name="adj1" fmla="val -42944"/>
              <a:gd name="adj2" fmla="val 143014"/>
            </a:avLst>
          </a:prstGeom>
          <a:solidFill>
            <a:schemeClr val="bg1"/>
          </a:solidFill>
          <a:ln w="9525">
            <a:solidFill>
              <a:schemeClr val="tx1"/>
            </a:solidFill>
            <a:miter lim="800000"/>
            <a:headEnd/>
            <a:tailEnd/>
          </a:ln>
          <a:effectLst/>
        </p:spPr>
        <p:txBody>
          <a:bodyPr>
            <a:prstTxWarp prst="textNoShape">
              <a:avLst/>
            </a:prstTxWarp>
          </a:bodyPr>
          <a:lstStyle/>
          <a:p>
            <a:pPr algn="ctr"/>
            <a:r>
              <a:rPr lang="ja-JP" altLang="en-US"/>
              <a:t>フロッピー</a:t>
            </a:r>
          </a:p>
        </p:txBody>
      </p:sp>
      <p:sp>
        <p:nvSpPr>
          <p:cNvPr id="24621" name="Text Box 45"/>
          <p:cNvSpPr txBox="1">
            <a:spLocks noChangeArrowheads="1"/>
          </p:cNvSpPr>
          <p:nvPr/>
        </p:nvSpPr>
        <p:spPr bwMode="auto">
          <a:xfrm>
            <a:off x="1177038" y="1427163"/>
            <a:ext cx="644525" cy="366712"/>
          </a:xfrm>
          <a:prstGeom prst="rect">
            <a:avLst/>
          </a:prstGeom>
          <a:noFill/>
          <a:ln w="9525">
            <a:noFill/>
            <a:miter lim="800000"/>
            <a:headEnd/>
            <a:tailEnd/>
          </a:ln>
          <a:effectLst/>
        </p:spPr>
        <p:txBody>
          <a:bodyPr wrap="none">
            <a:prstTxWarp prst="textNoShape">
              <a:avLst/>
            </a:prstTxWarp>
            <a:spAutoFit/>
          </a:bodyPr>
          <a:lstStyle/>
          <a:p>
            <a:r>
              <a:rPr lang="en-US" altLang="ja-JP"/>
              <a:t>1KB</a:t>
            </a:r>
          </a:p>
        </p:txBody>
      </p:sp>
      <p:sp>
        <p:nvSpPr>
          <p:cNvPr id="24622" name="Text Box 46"/>
          <p:cNvSpPr txBox="1">
            <a:spLocks noChangeArrowheads="1"/>
          </p:cNvSpPr>
          <p:nvPr/>
        </p:nvSpPr>
        <p:spPr bwMode="auto">
          <a:xfrm>
            <a:off x="3480500" y="1427163"/>
            <a:ext cx="679450" cy="366712"/>
          </a:xfrm>
          <a:prstGeom prst="rect">
            <a:avLst/>
          </a:prstGeom>
          <a:noFill/>
          <a:ln w="9525">
            <a:noFill/>
            <a:miter lim="800000"/>
            <a:headEnd/>
            <a:tailEnd/>
          </a:ln>
          <a:effectLst/>
        </p:spPr>
        <p:txBody>
          <a:bodyPr wrap="none">
            <a:prstTxWarp prst="textNoShape">
              <a:avLst/>
            </a:prstTxWarp>
            <a:spAutoFit/>
          </a:bodyPr>
          <a:lstStyle/>
          <a:p>
            <a:r>
              <a:rPr lang="en-US" altLang="ja-JP"/>
              <a:t>1MB</a:t>
            </a:r>
          </a:p>
        </p:txBody>
      </p:sp>
      <p:sp>
        <p:nvSpPr>
          <p:cNvPr id="24624" name="Text Box 48"/>
          <p:cNvSpPr txBox="1">
            <a:spLocks noChangeArrowheads="1"/>
          </p:cNvSpPr>
          <p:nvPr/>
        </p:nvSpPr>
        <p:spPr bwMode="auto">
          <a:xfrm>
            <a:off x="5855400" y="1427163"/>
            <a:ext cx="663575" cy="366712"/>
          </a:xfrm>
          <a:prstGeom prst="rect">
            <a:avLst/>
          </a:prstGeom>
          <a:noFill/>
          <a:ln w="9525">
            <a:noFill/>
            <a:miter lim="800000"/>
            <a:headEnd/>
            <a:tailEnd/>
          </a:ln>
          <a:effectLst/>
        </p:spPr>
        <p:txBody>
          <a:bodyPr wrap="none">
            <a:prstTxWarp prst="textNoShape">
              <a:avLst/>
            </a:prstTxWarp>
            <a:spAutoFit/>
          </a:bodyPr>
          <a:lstStyle/>
          <a:p>
            <a:r>
              <a:rPr lang="en-US" altLang="ja-JP"/>
              <a:t>1GB</a:t>
            </a:r>
          </a:p>
        </p:txBody>
      </p:sp>
      <p:sp>
        <p:nvSpPr>
          <p:cNvPr id="24625" name="Oval 49"/>
          <p:cNvSpPr>
            <a:spLocks noChangeArrowheads="1"/>
          </p:cNvSpPr>
          <p:nvPr/>
        </p:nvSpPr>
        <p:spPr bwMode="auto">
          <a:xfrm>
            <a:off x="3337625" y="5805488"/>
            <a:ext cx="719138" cy="431800"/>
          </a:xfrm>
          <a:prstGeom prst="ellipse">
            <a:avLst/>
          </a:prstGeom>
          <a:solidFill>
            <a:srgbClr val="CCECFF"/>
          </a:solidFill>
          <a:ln w="9525">
            <a:solidFill>
              <a:schemeClr val="tx1"/>
            </a:solidFill>
            <a:round/>
            <a:headEnd/>
            <a:tailEnd/>
          </a:ln>
          <a:effectLst/>
        </p:spPr>
        <p:txBody>
          <a:bodyPr wrap="none" anchor="ctr">
            <a:prstTxWarp prst="textNoShape">
              <a:avLst/>
            </a:prstTxWarp>
          </a:bodyPr>
          <a:lstStyle/>
          <a:p>
            <a:pPr algn="ctr"/>
            <a:r>
              <a:rPr lang="ja-JP" altLang="en-US"/>
              <a:t>写真</a:t>
            </a:r>
          </a:p>
        </p:txBody>
      </p:sp>
      <p:sp>
        <p:nvSpPr>
          <p:cNvPr id="24626" name="Oval 50"/>
          <p:cNvSpPr>
            <a:spLocks noChangeArrowheads="1"/>
          </p:cNvSpPr>
          <p:nvPr/>
        </p:nvSpPr>
        <p:spPr bwMode="auto">
          <a:xfrm>
            <a:off x="5137850" y="5805488"/>
            <a:ext cx="1439863" cy="431800"/>
          </a:xfrm>
          <a:prstGeom prst="ellipse">
            <a:avLst/>
          </a:prstGeom>
          <a:solidFill>
            <a:srgbClr val="CCECFF"/>
          </a:solidFill>
          <a:ln w="9525">
            <a:solidFill>
              <a:schemeClr val="tx1"/>
            </a:solidFill>
            <a:round/>
            <a:headEnd/>
            <a:tailEnd/>
          </a:ln>
          <a:effectLst/>
        </p:spPr>
        <p:txBody>
          <a:bodyPr wrap="none" anchor="ctr">
            <a:prstTxWarp prst="textNoShape">
              <a:avLst/>
            </a:prstTxWarp>
          </a:bodyPr>
          <a:lstStyle/>
          <a:p>
            <a:pPr algn="ctr"/>
            <a:r>
              <a:rPr lang="ja-JP" altLang="en-US"/>
              <a:t>ムービー</a:t>
            </a:r>
          </a:p>
        </p:txBody>
      </p:sp>
      <p:sp>
        <p:nvSpPr>
          <p:cNvPr id="24627" name="Oval 51"/>
          <p:cNvSpPr>
            <a:spLocks noChangeArrowheads="1"/>
          </p:cNvSpPr>
          <p:nvPr/>
        </p:nvSpPr>
        <p:spPr bwMode="auto">
          <a:xfrm>
            <a:off x="1392938" y="5805488"/>
            <a:ext cx="935037" cy="431800"/>
          </a:xfrm>
          <a:prstGeom prst="ellipse">
            <a:avLst/>
          </a:prstGeom>
          <a:solidFill>
            <a:srgbClr val="CCECFF"/>
          </a:solidFill>
          <a:ln w="9525">
            <a:solidFill>
              <a:schemeClr val="tx1"/>
            </a:solidFill>
            <a:round/>
            <a:headEnd/>
            <a:tailEnd/>
          </a:ln>
          <a:effectLst/>
        </p:spPr>
        <p:txBody>
          <a:bodyPr wrap="none" anchor="ctr">
            <a:prstTxWarp prst="textNoShape">
              <a:avLst/>
            </a:prstTxWarp>
          </a:bodyPr>
          <a:lstStyle/>
          <a:p>
            <a:pPr algn="ctr"/>
            <a:r>
              <a:rPr lang="ja-JP" altLang="en-US"/>
              <a:t>メール</a:t>
            </a:r>
          </a:p>
        </p:txBody>
      </p:sp>
      <p:sp>
        <p:nvSpPr>
          <p:cNvPr id="45" name="AutoShape 42"/>
          <p:cNvSpPr>
            <a:spLocks noChangeArrowheads="1"/>
          </p:cNvSpPr>
          <p:nvPr/>
        </p:nvSpPr>
        <p:spPr bwMode="auto">
          <a:xfrm>
            <a:off x="7084125" y="4419600"/>
            <a:ext cx="1066800" cy="433388"/>
          </a:xfrm>
          <a:prstGeom prst="wedgeRectCallout">
            <a:avLst>
              <a:gd name="adj1" fmla="val -21055"/>
              <a:gd name="adj2" fmla="val 91155"/>
            </a:avLst>
          </a:prstGeom>
          <a:solidFill>
            <a:schemeClr val="bg1"/>
          </a:solidFill>
          <a:ln w="9525">
            <a:solidFill>
              <a:schemeClr val="tx1"/>
            </a:solidFill>
            <a:miter lim="800000"/>
            <a:headEnd/>
            <a:tailEnd/>
          </a:ln>
          <a:effectLst/>
        </p:spPr>
        <p:txBody>
          <a:bodyPr>
            <a:prstTxWarp prst="textNoShape">
              <a:avLst/>
            </a:prstTxWarp>
          </a:bodyPr>
          <a:lstStyle/>
          <a:p>
            <a:pPr algn="ctr"/>
            <a:r>
              <a:rPr lang="en-US" altLang="ja-JP" dirty="0" err="1" smtClean="0"/>
              <a:t>Blu</a:t>
            </a:r>
            <a:r>
              <a:rPr lang="en-US" altLang="ja-JP" dirty="0" smtClean="0"/>
              <a:t>-ray</a:t>
            </a:r>
            <a:endParaRPr lang="en-US" altLang="ja-JP" dirty="0"/>
          </a:p>
        </p:txBody>
      </p:sp>
      <p:sp>
        <p:nvSpPr>
          <p:cNvPr id="46" name="テキスト ボックス 45"/>
          <p:cNvSpPr txBox="1"/>
          <p:nvPr/>
        </p:nvSpPr>
        <p:spPr>
          <a:xfrm>
            <a:off x="175945" y="2462897"/>
            <a:ext cx="1800493" cy="646331"/>
          </a:xfrm>
          <a:prstGeom prst="rect">
            <a:avLst/>
          </a:prstGeom>
          <a:solidFill>
            <a:schemeClr val="bg1"/>
          </a:solidFill>
          <a:ln>
            <a:solidFill>
              <a:srgbClr val="FF0000"/>
            </a:solidFill>
          </a:ln>
        </p:spPr>
        <p:txBody>
          <a:bodyPr wrap="none" rtlCol="0">
            <a:spAutoFit/>
          </a:bodyPr>
          <a:lstStyle/>
          <a:p>
            <a:r>
              <a:rPr kumimoji="1" lang="ja-JP" altLang="en-US" dirty="0" smtClean="0">
                <a:solidFill>
                  <a:srgbClr val="FF0000"/>
                </a:solidFill>
                <a:latin typeface="メイリオ"/>
                <a:ea typeface="メイリオ"/>
                <a:cs typeface="メイリオ"/>
              </a:rPr>
              <a:t>電源を切っても</a:t>
            </a:r>
            <a:endParaRPr kumimoji="1" lang="en-US" altLang="ja-JP" dirty="0" smtClean="0">
              <a:solidFill>
                <a:srgbClr val="FF0000"/>
              </a:solidFill>
              <a:latin typeface="メイリオ"/>
              <a:ea typeface="メイリオ"/>
              <a:cs typeface="メイリオ"/>
            </a:endParaRPr>
          </a:p>
          <a:p>
            <a:r>
              <a:rPr kumimoji="1" lang="ja-JP" altLang="en-US" dirty="0" smtClean="0">
                <a:solidFill>
                  <a:srgbClr val="FF0000"/>
                </a:solidFill>
                <a:latin typeface="メイリオ"/>
                <a:ea typeface="メイリオ"/>
                <a:cs typeface="メイリオ"/>
              </a:rPr>
              <a:t>記憶が残る</a:t>
            </a:r>
            <a:endParaRPr kumimoji="1" lang="ja-JP" altLang="en-US" dirty="0">
              <a:solidFill>
                <a:srgbClr val="FF0000"/>
              </a:solidFill>
              <a:latin typeface="メイリオ"/>
              <a:ea typeface="メイリオ"/>
              <a:cs typeface="メイリオ"/>
            </a:endParaRPr>
          </a:p>
        </p:txBody>
      </p:sp>
      <p:sp>
        <p:nvSpPr>
          <p:cNvPr id="47" name="テキスト ボックス 46"/>
          <p:cNvSpPr txBox="1"/>
          <p:nvPr/>
        </p:nvSpPr>
        <p:spPr>
          <a:xfrm>
            <a:off x="175945" y="3644900"/>
            <a:ext cx="1569660" cy="646331"/>
          </a:xfrm>
          <a:prstGeom prst="rect">
            <a:avLst/>
          </a:prstGeom>
          <a:solidFill>
            <a:schemeClr val="bg1"/>
          </a:solidFill>
          <a:ln>
            <a:solidFill>
              <a:srgbClr val="FF0000"/>
            </a:solidFill>
          </a:ln>
        </p:spPr>
        <p:txBody>
          <a:bodyPr wrap="none" rtlCol="0">
            <a:spAutoFit/>
          </a:bodyPr>
          <a:lstStyle/>
          <a:p>
            <a:r>
              <a:rPr kumimoji="1" lang="ja-JP" altLang="en-US" dirty="0" smtClean="0">
                <a:solidFill>
                  <a:srgbClr val="FF0000"/>
                </a:solidFill>
                <a:latin typeface="メイリオ"/>
                <a:ea typeface="メイリオ"/>
                <a:cs typeface="メイリオ"/>
              </a:rPr>
              <a:t>電源を切ると</a:t>
            </a:r>
            <a:endParaRPr kumimoji="1" lang="en-US" altLang="ja-JP" dirty="0" smtClean="0">
              <a:solidFill>
                <a:srgbClr val="FF0000"/>
              </a:solidFill>
              <a:latin typeface="メイリオ"/>
              <a:ea typeface="メイリオ"/>
              <a:cs typeface="メイリオ"/>
            </a:endParaRPr>
          </a:p>
          <a:p>
            <a:r>
              <a:rPr kumimoji="1" lang="ja-JP" altLang="en-US" dirty="0" smtClean="0">
                <a:solidFill>
                  <a:srgbClr val="FF0000"/>
                </a:solidFill>
                <a:latin typeface="メイリオ"/>
                <a:ea typeface="メイリオ"/>
                <a:cs typeface="メイリオ"/>
              </a:rPr>
              <a:t>記憶が消える</a:t>
            </a:r>
            <a:endParaRPr kumimoji="1" lang="ja-JP" altLang="en-US" dirty="0">
              <a:solidFill>
                <a:srgbClr val="FF0000"/>
              </a:solidFill>
              <a:latin typeface="メイリオ"/>
              <a:ea typeface="メイリオ"/>
              <a:cs typeface="メイリオ"/>
            </a:endParaRPr>
          </a:p>
        </p:txBody>
      </p:sp>
      <p:sp>
        <p:nvSpPr>
          <p:cNvPr id="48" name="テキスト ボックス 47"/>
          <p:cNvSpPr txBox="1"/>
          <p:nvPr/>
        </p:nvSpPr>
        <p:spPr>
          <a:xfrm>
            <a:off x="175945" y="4833034"/>
            <a:ext cx="2262158" cy="646331"/>
          </a:xfrm>
          <a:prstGeom prst="rect">
            <a:avLst/>
          </a:prstGeom>
          <a:solidFill>
            <a:schemeClr val="bg1"/>
          </a:solidFill>
          <a:ln>
            <a:solidFill>
              <a:srgbClr val="FF0000"/>
            </a:solidFill>
          </a:ln>
        </p:spPr>
        <p:txBody>
          <a:bodyPr wrap="none" rtlCol="0">
            <a:spAutoFit/>
          </a:bodyPr>
          <a:lstStyle/>
          <a:p>
            <a:r>
              <a:rPr kumimoji="1" lang="ja-JP" altLang="en-US" dirty="0" smtClean="0">
                <a:solidFill>
                  <a:srgbClr val="FF0000"/>
                </a:solidFill>
                <a:latin typeface="メイリオ"/>
                <a:ea typeface="メイリオ"/>
                <a:cs typeface="メイリオ"/>
              </a:rPr>
              <a:t>装置から記憶部分を</a:t>
            </a:r>
            <a:endParaRPr kumimoji="1" lang="en-US" altLang="ja-JP" dirty="0" smtClean="0">
              <a:solidFill>
                <a:srgbClr val="FF0000"/>
              </a:solidFill>
              <a:latin typeface="メイリオ"/>
              <a:ea typeface="メイリオ"/>
              <a:cs typeface="メイリオ"/>
            </a:endParaRPr>
          </a:p>
          <a:p>
            <a:r>
              <a:rPr kumimoji="1" lang="ja-JP" altLang="en-US" dirty="0" smtClean="0">
                <a:solidFill>
                  <a:srgbClr val="FF0000"/>
                </a:solidFill>
                <a:latin typeface="メイリオ"/>
                <a:ea typeface="メイリオ"/>
                <a:cs typeface="メイリオ"/>
              </a:rPr>
              <a:t>取り出せる</a:t>
            </a:r>
            <a:endParaRPr kumimoji="1" lang="ja-JP" altLang="en-US" dirty="0">
              <a:solidFill>
                <a:srgbClr val="FF0000"/>
              </a:solidFill>
              <a:latin typeface="メイリオ"/>
              <a:ea typeface="メイリオ"/>
              <a:cs typeface="メイリオ"/>
            </a:endParaRPr>
          </a:p>
        </p:txBody>
      </p:sp>
      <p:sp>
        <p:nvSpPr>
          <p:cNvPr id="49" name="Line 18"/>
          <p:cNvSpPr>
            <a:spLocks noChangeShapeType="1"/>
          </p:cNvSpPr>
          <p:nvPr/>
        </p:nvSpPr>
        <p:spPr bwMode="auto">
          <a:xfrm>
            <a:off x="8650407" y="2033781"/>
            <a:ext cx="0" cy="4176713"/>
          </a:xfrm>
          <a:prstGeom prst="line">
            <a:avLst/>
          </a:prstGeom>
          <a:noFill/>
          <a:ln w="9525">
            <a:solidFill>
              <a:schemeClr val="tx1"/>
            </a:solidFill>
            <a:round/>
            <a:headEnd/>
            <a:tailEnd/>
          </a:ln>
          <a:effectLst/>
        </p:spPr>
        <p:txBody>
          <a:bodyPr>
            <a:prstTxWarp prst="textNoShape">
              <a:avLst/>
            </a:prstTxWarp>
          </a:bodyPr>
          <a:lstStyle/>
          <a:p>
            <a:endParaRPr lang="ja-JP" altLang="en-US"/>
          </a:p>
        </p:txBody>
      </p:sp>
      <p:sp>
        <p:nvSpPr>
          <p:cNvPr id="50" name="Text Box 19"/>
          <p:cNvSpPr txBox="1">
            <a:spLocks noChangeArrowheads="1"/>
          </p:cNvSpPr>
          <p:nvPr/>
        </p:nvSpPr>
        <p:spPr bwMode="auto">
          <a:xfrm>
            <a:off x="8449375" y="1771650"/>
            <a:ext cx="505267" cy="369332"/>
          </a:xfrm>
          <a:prstGeom prst="rect">
            <a:avLst/>
          </a:prstGeom>
          <a:noFill/>
          <a:ln w="9525">
            <a:noFill/>
            <a:miter lim="800000"/>
            <a:headEnd/>
            <a:tailEnd/>
          </a:ln>
          <a:effectLst/>
        </p:spPr>
        <p:txBody>
          <a:bodyPr wrap="none">
            <a:prstTxWarp prst="textNoShape">
              <a:avLst/>
            </a:prstTxWarp>
            <a:spAutoFit/>
          </a:bodyPr>
          <a:lstStyle/>
          <a:p>
            <a:r>
              <a:rPr lang="en-US" altLang="ja-JP" dirty="0" smtClean="0"/>
              <a:t>10</a:t>
            </a:r>
            <a:r>
              <a:rPr lang="en-US" altLang="ja-JP" baseline="30000" dirty="0" smtClean="0"/>
              <a:t>12</a:t>
            </a:r>
            <a:endParaRPr lang="en-US" altLang="ja-JP" baseline="30000" dirty="0"/>
          </a:p>
        </p:txBody>
      </p:sp>
      <p:sp>
        <p:nvSpPr>
          <p:cNvPr id="51" name="Text Box 48"/>
          <p:cNvSpPr txBox="1">
            <a:spLocks noChangeArrowheads="1"/>
          </p:cNvSpPr>
          <p:nvPr/>
        </p:nvSpPr>
        <p:spPr bwMode="auto">
          <a:xfrm>
            <a:off x="8409532" y="1427163"/>
            <a:ext cx="536325" cy="369332"/>
          </a:xfrm>
          <a:prstGeom prst="rect">
            <a:avLst/>
          </a:prstGeom>
          <a:noFill/>
          <a:ln w="9525">
            <a:noFill/>
            <a:miter lim="800000"/>
            <a:headEnd/>
            <a:tailEnd/>
          </a:ln>
          <a:effectLst/>
        </p:spPr>
        <p:txBody>
          <a:bodyPr wrap="none">
            <a:prstTxWarp prst="textNoShape">
              <a:avLst/>
            </a:prstTxWarp>
            <a:spAutoFit/>
          </a:bodyPr>
          <a:lstStyle/>
          <a:p>
            <a:r>
              <a:rPr lang="en-US" altLang="ja-JP" dirty="0" smtClean="0"/>
              <a:t>1TB</a:t>
            </a:r>
            <a:endParaRPr lang="en-US" altLang="ja-JP"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記憶階層</a:t>
            </a:r>
            <a:endParaRPr lang="ja-JP" altLang="en-US" dirty="0"/>
          </a:p>
        </p:txBody>
      </p:sp>
      <p:sp>
        <p:nvSpPr>
          <p:cNvPr id="3" name="コンテンツ プレースホルダ 2"/>
          <p:cNvSpPr>
            <a:spLocks noGrp="1"/>
          </p:cNvSpPr>
          <p:nvPr>
            <p:ph idx="1"/>
          </p:nvPr>
        </p:nvSpPr>
        <p:spPr>
          <a:xfrm>
            <a:off x="0" y="5773529"/>
            <a:ext cx="9144000" cy="1084471"/>
          </a:xfrm>
        </p:spPr>
        <p:txBody>
          <a:bodyPr/>
          <a:lstStyle/>
          <a:p>
            <a:r>
              <a:rPr lang="ja-JP" altLang="en-US" dirty="0" smtClean="0"/>
              <a:t>大容量のメモリほど遅い</a:t>
            </a:r>
            <a:endParaRPr lang="en-US" altLang="ja-JP" dirty="0" smtClean="0"/>
          </a:p>
          <a:p>
            <a:pPr lvl="1"/>
            <a:r>
              <a:rPr lang="ja-JP" altLang="en-US" dirty="0" smtClean="0"/>
              <a:t>速度と記憶容量の両立のため，階層化されている</a:t>
            </a:r>
            <a:endParaRPr lang="ja-JP" altLang="en-US" dirty="0"/>
          </a:p>
        </p:txBody>
      </p:sp>
      <p:pic>
        <p:nvPicPr>
          <p:cNvPr id="4" name="図 3"/>
          <p:cNvPicPr>
            <a:picLocks noChangeAspect="1"/>
          </p:cNvPicPr>
          <p:nvPr/>
        </p:nvPicPr>
        <p:blipFill>
          <a:blip r:embed="rId2"/>
          <a:stretch>
            <a:fillRect/>
          </a:stretch>
        </p:blipFill>
        <p:spPr>
          <a:xfrm>
            <a:off x="0" y="1024531"/>
            <a:ext cx="9144000" cy="4748998"/>
          </a:xfrm>
          <a:prstGeom prst="rect">
            <a:avLst/>
          </a:prstGeom>
        </p:spPr>
      </p:pic>
      <p:sp>
        <p:nvSpPr>
          <p:cNvPr id="6" name="テキスト ボックス 5"/>
          <p:cNvSpPr txBox="1"/>
          <p:nvPr/>
        </p:nvSpPr>
        <p:spPr>
          <a:xfrm rot="20635160">
            <a:off x="4602033" y="363222"/>
            <a:ext cx="1776147" cy="784830"/>
          </a:xfrm>
          <a:prstGeom prst="rect">
            <a:avLst/>
          </a:prstGeom>
          <a:noFill/>
        </p:spPr>
        <p:txBody>
          <a:bodyPr wrap="none" rtlCol="0">
            <a:spAutoFit/>
          </a:bodyPr>
          <a:lstStyle/>
          <a:p>
            <a:r>
              <a:rPr lang="ja-JP" altLang="en-US" sz="4500" dirty="0" smtClean="0">
                <a:solidFill>
                  <a:srgbClr val="FF0000"/>
                </a:solidFill>
                <a:latin typeface="メイリオ"/>
                <a:ea typeface="メイリオ"/>
                <a:cs typeface="メイリオ"/>
              </a:rPr>
              <a:t>重要</a:t>
            </a:r>
            <a:r>
              <a:rPr lang="en-US" altLang="ja-JP" sz="4500" dirty="0" smtClean="0">
                <a:solidFill>
                  <a:srgbClr val="FF0000"/>
                </a:solidFill>
                <a:latin typeface="メイリオ"/>
                <a:ea typeface="メイリオ"/>
                <a:cs typeface="メイリオ"/>
              </a:rPr>
              <a:t>!!</a:t>
            </a:r>
            <a:endParaRPr kumimoji="1" lang="ja-JP" altLang="en-US" sz="4500" dirty="0">
              <a:solidFill>
                <a:srgbClr val="FF0000"/>
              </a:solidFill>
              <a:latin typeface="メイリオ"/>
              <a:ea typeface="メイリオ"/>
              <a:cs typeface="メイリオ"/>
            </a:endParaRPr>
          </a:p>
        </p:txBody>
      </p:sp>
      <p:sp>
        <p:nvSpPr>
          <p:cNvPr id="7" name="メモ 6"/>
          <p:cNvSpPr/>
          <p:nvPr/>
        </p:nvSpPr>
        <p:spPr>
          <a:xfrm>
            <a:off x="457200" y="262674"/>
            <a:ext cx="2349190" cy="643259"/>
          </a:xfrm>
          <a:prstGeom prst="foldedCorner">
            <a:avLst/>
          </a:prstGeom>
          <a:solidFill>
            <a:srgbClr val="FDFF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リゾート.thmx</Template>
  <TotalTime>1035</TotalTime>
  <Words>1447</Words>
  <Application>Microsoft Macintosh PowerPoint</Application>
  <PresentationFormat>画面に合わせる (4:3)</PresentationFormat>
  <Paragraphs>301</Paragraphs>
  <Slides>33</Slides>
  <Notes>6</Notes>
  <HiddenSlides>0</HiddenSlides>
  <MMClips>5</MMClips>
  <ScaleCrop>false</ScaleCrop>
  <HeadingPairs>
    <vt:vector size="4" baseType="variant">
      <vt:variant>
        <vt:lpstr>テーマ</vt:lpstr>
      </vt:variant>
      <vt:variant>
        <vt:i4>1</vt:i4>
      </vt:variant>
      <vt:variant>
        <vt:lpstr>スライド タイトル</vt:lpstr>
      </vt:variant>
      <vt:variant>
        <vt:i4>33</vt:i4>
      </vt:variant>
    </vt:vector>
  </HeadingPairs>
  <TitlesOfParts>
    <vt:vector size="34" baseType="lpstr">
      <vt:lpstr>リゾート</vt:lpstr>
      <vt:lpstr>コンピュータ基礎(3)</vt:lpstr>
      <vt:lpstr>記憶装置の分類</vt:lpstr>
      <vt:lpstr>記憶装置</vt:lpstr>
      <vt:lpstr>接頭辞（補助単位）</vt:lpstr>
      <vt:lpstr>初めて買ったハードディスク</vt:lpstr>
      <vt:lpstr>2TB（２テラバイト）って？</vt:lpstr>
      <vt:lpstr>4km 四方</vt:lpstr>
      <vt:lpstr>記憶装置の種類と特性2011</vt:lpstr>
      <vt:lpstr>記憶階層</vt:lpstr>
      <vt:lpstr>キャッシュ(cache)</vt:lpstr>
      <vt:lpstr>メインメモリのアクセス方法</vt:lpstr>
      <vt:lpstr>記憶装置の性能を表す項目</vt:lpstr>
      <vt:lpstr>メモリについて</vt:lpstr>
      <vt:lpstr>メモリ(RAM)の構造</vt:lpstr>
      <vt:lpstr>メモリの動作原理</vt:lpstr>
      <vt:lpstr>アドレスバスとデータバス</vt:lpstr>
      <vt:lpstr>アクセスの方法</vt:lpstr>
      <vt:lpstr>RAMの種類</vt:lpstr>
      <vt:lpstr>ROMの種類</vt:lpstr>
      <vt:lpstr>フラッシュメモリ</vt:lpstr>
      <vt:lpstr>仮想記憶</vt:lpstr>
      <vt:lpstr>補助記憶装置の種類</vt:lpstr>
      <vt:lpstr>ハードディスク</vt:lpstr>
      <vt:lpstr>ハードディスクの構造</vt:lpstr>
      <vt:lpstr>ハードディスクの動作</vt:lpstr>
      <vt:lpstr>フロッピーディスクの仕組み</vt:lpstr>
      <vt:lpstr>CDの仕組み</vt:lpstr>
      <vt:lpstr>回転型の記憶装置</vt:lpstr>
      <vt:lpstr>その他の用語</vt:lpstr>
      <vt:lpstr>磁気ディスク装置の構造</vt:lpstr>
      <vt:lpstr>補習授業！</vt:lpstr>
      <vt:lpstr>回転型記憶装置のアクセス</vt:lpstr>
      <vt:lpstr>アクセス時間の計算(p. 172)</vt:lpstr>
    </vt:vector>
  </TitlesOfParts>
  <Company>大阪大学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情報社会と コミュニケーションネットワーク</dc:title>
  <dc:creator>日浦 慎作</dc:creator>
  <cp:lastModifiedBy>日浦 慎作</cp:lastModifiedBy>
  <cp:revision>40</cp:revision>
  <cp:lastPrinted>2010-04-28T01:36:30Z</cp:lastPrinted>
  <dcterms:created xsi:type="dcterms:W3CDTF">2010-05-25T06:27:14Z</dcterms:created>
  <dcterms:modified xsi:type="dcterms:W3CDTF">2011-04-26T06:24:17Z</dcterms:modified>
</cp:coreProperties>
</file>