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5" r:id="rId1"/>
  </p:sldMasterIdLst>
  <p:notesMasterIdLst>
    <p:notesMasterId r:id="rId30"/>
  </p:notesMasterIdLst>
  <p:sldIdLst>
    <p:sldId id="256" r:id="rId2"/>
    <p:sldId id="258" r:id="rId3"/>
    <p:sldId id="260" r:id="rId4"/>
    <p:sldId id="259" r:id="rId5"/>
    <p:sldId id="264" r:id="rId6"/>
    <p:sldId id="265" r:id="rId7"/>
    <p:sldId id="261" r:id="rId8"/>
    <p:sldId id="262" r:id="rId9"/>
    <p:sldId id="263" r:id="rId10"/>
    <p:sldId id="266" r:id="rId11"/>
    <p:sldId id="267" r:id="rId12"/>
    <p:sldId id="268" r:id="rId13"/>
    <p:sldId id="269" r:id="rId14"/>
    <p:sldId id="270" r:id="rId15"/>
    <p:sldId id="271"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E56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209" d="100"/>
          <a:sy n="209" d="100"/>
        </p:scale>
        <p:origin x="-104" y="-65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F80BD-48A9-BC47-8389-D501CFBD0E5F}" type="datetimeFigureOut">
              <a:rPr lang="ja-JP" altLang="en-US" smtClean="0"/>
              <a:pPr/>
              <a:t>11/04/19</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15F211-8658-A242-B46D-3672D235F572}" type="slidenum">
              <a:rPr lang="ja-JP" altLang="en-US" smtClean="0"/>
              <a:pPr/>
              <a:t>‹#›</a:t>
            </a:fld>
            <a:endParaRPr lang="ja-JP" altLang="en-US"/>
          </a:p>
        </p:txBody>
      </p:sp>
    </p:spTree>
    <p:extLst>
      <p:ext uri="{BB962C8B-B14F-4D97-AF65-F5344CB8AC3E}">
        <p14:creationId xmlns:p14="http://schemas.microsoft.com/office/powerpoint/2010/main" val="160228279"/>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30" name="日付プレースホルダ 29"/>
          <p:cNvSpPr>
            <a:spLocks noGrp="1"/>
          </p:cNvSpPr>
          <p:nvPr>
            <p:ph type="dt" sz="half" idx="10"/>
          </p:nvPr>
        </p:nvSpPr>
        <p:spPr>
          <a:xfrm>
            <a:off x="457200" y="6356350"/>
            <a:ext cx="2133600" cy="365125"/>
          </a:xfrm>
          <a:prstGeom prst="rect">
            <a:avLst/>
          </a:prstGeom>
        </p:spPr>
        <p:txBody>
          <a:bodyPr/>
          <a:lstStyle/>
          <a:p>
            <a:fld id="{C699CB88-5E1A-4FAC-892A-60949ACB1F6F}" type="datetimeFigureOut">
              <a:rPr lang="en-US" altLang="ja-JP" smtClean="0"/>
              <a:pPr/>
              <a:t>11/04/19</a:t>
            </a:fld>
            <a:endParaRPr lang="en-US"/>
          </a:p>
        </p:txBody>
      </p:sp>
      <p:sp>
        <p:nvSpPr>
          <p:cNvPr id="19" name="フッター プレースホルダ 18"/>
          <p:cNvSpPr>
            <a:spLocks noGrp="1"/>
          </p:cNvSpPr>
          <p:nvPr>
            <p:ph type="ftr" sz="quarter" idx="11"/>
          </p:nvPr>
        </p:nvSpPr>
        <p:spPr>
          <a:xfrm>
            <a:off x="2667000" y="6356350"/>
            <a:ext cx="3352800" cy="365125"/>
          </a:xfrm>
          <a:prstGeom prst="rect">
            <a:avLst/>
          </a:prstGeom>
        </p:spPr>
        <p:txBody>
          <a:bodyPr/>
          <a:lstStyle/>
          <a:p>
            <a:endParaRPr kumimoji="0" lang="en-US"/>
          </a:p>
        </p:txBody>
      </p:sp>
      <p:sp>
        <p:nvSpPr>
          <p:cNvPr id="27" name="スライド番号プレースホルダ 26"/>
          <p:cNvSpPr>
            <a:spLocks noGrp="1"/>
          </p:cNvSpPr>
          <p:nvPr>
            <p:ph type="sldNum" sz="quarter" idx="12"/>
          </p:nvPr>
        </p:nvSpPr>
        <p:spPr>
          <a:xfrm>
            <a:off x="7924800" y="6356350"/>
            <a:ext cx="762000" cy="365125"/>
          </a:xfrm>
          <a:prstGeom prst="rect">
            <a:avLst/>
          </a:prstGeom>
        </p:spPr>
        <p:txBody>
          <a:bodyPr/>
          <a:lstStyle/>
          <a:p>
            <a:fld id="{91974DF9-AD47-4691-BA21-BBFCE3637A9A}"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pPr/>
              <a:t>11/04/19</a:t>
            </a:fld>
            <a:endParaRPr lang="ja-JP" altLang="en-US"/>
          </a:p>
        </p:txBody>
      </p:sp>
      <p:sp>
        <p:nvSpPr>
          <p:cNvPr id="5" name="フッター プレースホルダ 4"/>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6" name="スライド番号プレースホルダ 5"/>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pPr/>
              <a:t>11/04/19</a:t>
            </a:fld>
            <a:endParaRPr lang="ja-JP" altLang="en-US"/>
          </a:p>
        </p:txBody>
      </p:sp>
      <p:sp>
        <p:nvSpPr>
          <p:cNvPr id="5" name="フッター プレースホルダ 4"/>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6" name="スライド番号プレースホルダ 5"/>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pPr/>
              <a:t>11/04/19</a:t>
            </a:fld>
            <a:endParaRPr lang="ja-JP" altLang="en-US"/>
          </a:p>
        </p:txBody>
      </p:sp>
      <p:sp>
        <p:nvSpPr>
          <p:cNvPr id="5" name="フッター プレースホルダ 4"/>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6" name="スライド番号プレースホルダ 5"/>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C699CB88-5E1A-4FAC-892A-60949ACB1F6F}" type="datetimeFigureOut">
              <a:rPr lang="en-US" altLang="ja-JP" smtClean="0"/>
              <a:pPr/>
              <a:t>11/04/19</a:t>
            </a:fld>
            <a:endParaRPr lang="en-US"/>
          </a:p>
        </p:txBody>
      </p:sp>
      <p:sp>
        <p:nvSpPr>
          <p:cNvPr id="5" name="フッター プレースホルダ 4"/>
          <p:cNvSpPr>
            <a:spLocks noGrp="1"/>
          </p:cNvSpPr>
          <p:nvPr>
            <p:ph type="ftr" sz="quarter" idx="11"/>
          </p:nvPr>
        </p:nvSpPr>
        <p:spPr>
          <a:xfrm>
            <a:off x="2667000" y="6356350"/>
            <a:ext cx="3352800" cy="365125"/>
          </a:xfrm>
          <a:prstGeom prst="rect">
            <a:avLst/>
          </a:prstGeom>
        </p:spPr>
        <p:txBody>
          <a:bodyPr/>
          <a:lstStyle/>
          <a:p>
            <a:endParaRPr kumimoji="0" lang="en-US"/>
          </a:p>
        </p:txBody>
      </p:sp>
      <p:sp>
        <p:nvSpPr>
          <p:cNvPr id="6" name="スライド番号プレースホルダ 5"/>
          <p:cNvSpPr>
            <a:spLocks noGrp="1"/>
          </p:cNvSpPr>
          <p:nvPr>
            <p:ph type="sldNum" sz="quarter" idx="12"/>
          </p:nvPr>
        </p:nvSpPr>
        <p:spPr>
          <a:xfrm>
            <a:off x="7924800" y="6356350"/>
            <a:ext cx="762000" cy="365125"/>
          </a:xfrm>
          <a:prstGeom prst="rect">
            <a:avLst/>
          </a:prstGeom>
        </p:spPr>
        <p:txBody>
          <a:bodyPr/>
          <a:lstStyle/>
          <a:p>
            <a:fld id="{D2E57653-3E58-4892-A7ED-712530ACC680}"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pPr/>
              <a:t>11/04/19</a:t>
            </a:fld>
            <a:endParaRPr lang="ja-JP" altLang="en-US"/>
          </a:p>
        </p:txBody>
      </p:sp>
      <p:sp>
        <p:nvSpPr>
          <p:cNvPr id="6" name="フッター プレースホルダ 5"/>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7" name="スライド番号プレースホルダ 6"/>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pPr/>
              <a:t>11/04/19</a:t>
            </a:fld>
            <a:endParaRPr lang="ja-JP" altLang="en-US"/>
          </a:p>
        </p:txBody>
      </p:sp>
      <p:sp>
        <p:nvSpPr>
          <p:cNvPr id="8" name="フッター プレースホルダ 7"/>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9" name="スライド番号プレースホルダ 8"/>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pPr/>
              <a:t>11/04/19</a:t>
            </a:fld>
            <a:endParaRPr lang="ja-JP" altLang="en-US"/>
          </a:p>
        </p:txBody>
      </p:sp>
      <p:sp>
        <p:nvSpPr>
          <p:cNvPr id="4" name="フッター プレースホルダ 3"/>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5" name="スライド番号プレースホルダ 4"/>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pPr/>
              <a:t>11/04/19</a:t>
            </a:fld>
            <a:endParaRPr lang="ja-JP" altLang="en-US"/>
          </a:p>
        </p:txBody>
      </p:sp>
      <p:sp>
        <p:nvSpPr>
          <p:cNvPr id="3" name="フッター プレースホルダ 2"/>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4" name="スライド番号プレースホルダ 3"/>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pPr/>
              <a:t>11/04/19</a:t>
            </a:fld>
            <a:endParaRPr lang="ja-JP" altLang="en-US"/>
          </a:p>
        </p:txBody>
      </p:sp>
      <p:sp>
        <p:nvSpPr>
          <p:cNvPr id="6" name="フッター プレースホルダ 5"/>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7" name="スライド番号プレースホルダ 6"/>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と図">
    <p:spTree>
      <p:nvGrpSpPr>
        <p:cNvPr id="1" name=""/>
        <p:cNvGrpSpPr/>
        <p:nvPr/>
      </p:nvGrpSpPr>
      <p:grpSpPr>
        <a:xfrm>
          <a:off x="0" y="0"/>
          <a:ext cx="0" cy="0"/>
          <a:chOff x="0" y="0"/>
          <a:chExt cx="0" cy="0"/>
        </a:xfrm>
      </p:grpSpPr>
      <p:sp>
        <p:nvSpPr>
          <p:cNvPr id="9" name="1 つの角を丸めた四角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タイトル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pPr/>
              <a:t>11/04/19</a:t>
            </a:fld>
            <a:endParaRPr lang="ja-JP" altLang="en-US"/>
          </a:p>
        </p:txBody>
      </p:sp>
      <p:sp>
        <p:nvSpPr>
          <p:cNvPr id="6" name="フッター プレースホルダ 5"/>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7" name="スライド番号プレースホルダ 6"/>
          <p:cNvSpPr>
            <a:spLocks noGrp="1"/>
          </p:cNvSpPr>
          <p:nvPr>
            <p:ph type="sldNum" sz="quarter" idx="12"/>
          </p:nvPr>
        </p:nvSpPr>
        <p:spPr>
          <a:xfrm>
            <a:off x="8077200" y="6356350"/>
            <a:ext cx="609600" cy="365125"/>
          </a:xfrm>
          <a:prstGeom prst="rect">
            <a:avLst/>
          </a:prstGeom>
        </p:spPr>
        <p:txBody>
          <a:bodyPr/>
          <a:lstStyle/>
          <a:p>
            <a:fld id="{FC77A448-D91D-B345-9D65-93362F79EBC3}" type="slidenum">
              <a:rPr lang="ja-JP" altLang="en-US" smtClean="0"/>
              <a:pPr/>
              <a:t>‹#›</a:t>
            </a:fld>
            <a:endParaRPr lang="ja-JP" altLang="en-US"/>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フリーフォーム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フリーフォーム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フリーフォーム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フリーフォーム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タイトル プレースホルダ 8"/>
          <p:cNvSpPr>
            <a:spLocks noGrp="1"/>
          </p:cNvSpPr>
          <p:nvPr>
            <p:ph type="title"/>
          </p:nvPr>
        </p:nvSpPr>
        <p:spPr>
          <a:xfrm>
            <a:off x="457200" y="132588"/>
            <a:ext cx="8229600" cy="773345"/>
          </a:xfrm>
          <a:prstGeom prst="rect">
            <a:avLst/>
          </a:prstGeom>
          <a:solidFill>
            <a:schemeClr val="bg1">
              <a:alpha val="66000"/>
            </a:schemeClr>
          </a:solidFill>
        </p:spPr>
        <p:txBody>
          <a:bodyPr vert="horz" lIns="0" rIns="0" bIns="0" anchor="b">
            <a:normAutofit/>
          </a:bodyPr>
          <a:lstStyle/>
          <a:p>
            <a:r>
              <a:rPr kumimoji="0" lang="ja-JP" altLang="en-US" dirty="0" smtClean="0"/>
              <a:t>マスタ タイトルの書式設定</a:t>
            </a:r>
            <a:endParaRPr kumimoji="0" lang="en-US" dirty="0"/>
          </a:p>
        </p:txBody>
      </p:sp>
      <p:sp>
        <p:nvSpPr>
          <p:cNvPr id="30" name="テキスト プレースホルダ 29"/>
          <p:cNvSpPr>
            <a:spLocks noGrp="1"/>
          </p:cNvSpPr>
          <p:nvPr>
            <p:ph type="body" idx="1"/>
          </p:nvPr>
        </p:nvSpPr>
        <p:spPr>
          <a:xfrm>
            <a:off x="457200" y="1025107"/>
            <a:ext cx="8229600" cy="5680493"/>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grpSp>
        <p:nvGrpSpPr>
          <p:cNvPr id="2" name="図形グループ 1"/>
          <p:cNvGrpSpPr/>
          <p:nvPr/>
        </p:nvGrpSpPr>
        <p:grpSpPr>
          <a:xfrm>
            <a:off x="-19017" y="202408"/>
            <a:ext cx="9180548" cy="649224"/>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l" rtl="0" eaLnBrk="1" latinLnBrk="0" hangingPunct="1">
        <a:spcBef>
          <a:spcPct val="0"/>
        </a:spcBef>
        <a:buNone/>
        <a:defRPr kumimoji="1" sz="5000" b="0" kern="1200">
          <a:ln>
            <a:noFill/>
          </a:ln>
          <a:solidFill>
            <a:srgbClr val="FE5619"/>
          </a:solidFill>
          <a:effectLst/>
          <a:latin typeface="メイリオ"/>
          <a:ea typeface="メイリオ"/>
          <a:cs typeface="メイリオ"/>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メイリオ"/>
          <a:ea typeface="メイリオ"/>
          <a:cs typeface="メイリオ"/>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メイリオ"/>
          <a:ea typeface="メイリオ"/>
          <a:cs typeface="メイリオ"/>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メイリオ"/>
          <a:ea typeface="メイリオ"/>
          <a:cs typeface="メイリオ"/>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メイリオ"/>
          <a:ea typeface="メイリオ"/>
          <a:cs typeface="メイリオ"/>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メイリオ"/>
          <a:ea typeface="メイリオ"/>
          <a:cs typeface="メイリオ"/>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apple.com/jp/ipad/guided-tours/" TargetMode="External"/><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4.png"/><Relationship Id="rId1" Type="http://schemas.microsoft.com/office/2007/relationships/media" Target="file://localhost/Users/shinsaku/Documents/%E8%AC%9B%E7%BE%A9/%E3%82%B3%E3%83%B3%E3%83%92%E3%82%9A%E3%83%A5%E3%83%BC%E3%82%BF%E5%9F%BA%E7%A4%8E(702)/2010/4/scanner.mpg" TargetMode="External"/><Relationship Id="rId2" Type="http://schemas.openxmlformats.org/officeDocument/2006/relationships/video" Target="file://localhost/Users/shinsaku/Documents/%E8%AC%9B%E7%BE%A9/%E3%82%B3%E3%83%B3%E3%83%92%E3%82%9A%E3%83%A5%E3%83%BC%E3%82%BF%E5%9F%BA%E7%A4%8E(702)/2010/4/scanner.m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hyperlink" Target="http://ja.wikipedia.org/wiki/%E5%81%8F%E5%85%89" TargetMode="External"/><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0.png"/><Relationship Id="rId1" Type="http://schemas.microsoft.com/office/2007/relationships/media" Target="file://localhost/Users/shinsaku/Documents/%E8%AC%9B%E7%BE%A9/%E3%82%B3%E3%83%B3%E3%83%92%E3%82%9A%E3%83%A5%E3%83%BC%E3%82%BF%E5%9F%BA%E7%A4%8E(702)/2010/3/CRT/1602-1-A.mpg" TargetMode="External"/><Relationship Id="rId2" Type="http://schemas.openxmlformats.org/officeDocument/2006/relationships/video" Target="file://localhost/Users/shinsaku/Documents/%E8%AC%9B%E7%BE%A9/%E3%82%B3%E3%83%B3%E3%83%92%E3%82%9A%E3%83%A5%E3%83%BC%E3%82%BF%E5%9F%BA%E7%A4%8E(702)/2010/3/CRT/1602-1-A.mpg"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1.png"/><Relationship Id="rId1" Type="http://schemas.microsoft.com/office/2007/relationships/media" Target="file://localhost/Users/shinsaku/Documents/%E8%AC%9B%E7%BE%A9/%E3%82%B3%E3%83%B3%E3%83%92%E3%82%9A%E3%83%A5%E3%83%BC%E3%82%BF%E5%9F%BA%E7%A4%8E(702)/2010/3/%E6%B6%B2%E6%99%B6/1605-1-A.mpg" TargetMode="External"/><Relationship Id="rId2" Type="http://schemas.openxmlformats.org/officeDocument/2006/relationships/video" Target="file://localhost/Users/shinsaku/Documents/%E8%AC%9B%E7%BE%A9/%E3%82%B3%E3%83%B3%E3%83%92%E3%82%9A%E3%83%A5%E3%83%BC%E3%82%BF%E5%9F%BA%E7%A4%8E(702)/2010/3/%E6%B6%B2%E6%99%B6/1605-1-A.mpg"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2.png"/><Relationship Id="rId1" Type="http://schemas.microsoft.com/office/2007/relationships/media" Target="file://localhost/Users/shinsaku/Documents/%E8%AC%9B%E7%BE%A9/%E3%82%B3%E3%83%B3%E3%83%92%E3%82%9A%E3%83%A5%E3%83%BC%E3%82%BF%E5%9F%BA%E7%A4%8E(702)/2010/3/%E3%83%95%E3%82%9A%E3%83%AA%E3%83%B3%E3%82%BF/1608-1-A.mpg" TargetMode="External"/><Relationship Id="rId2" Type="http://schemas.openxmlformats.org/officeDocument/2006/relationships/video" Target="file://localhost/Users/shinsaku/Documents/%E8%AC%9B%E7%BE%A9/%E3%82%B3%E3%83%B3%E3%83%92%E3%82%9A%E3%83%A5%E3%83%BC%E3%82%BF%E5%9F%BA%E7%A4%8E(702)/2010/3/%E3%83%95%E3%82%9A%E3%83%AA%E3%83%B3%E3%82%BF/1608-1-A.mpg"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3.png"/><Relationship Id="rId1" Type="http://schemas.microsoft.com/office/2007/relationships/media" Target="file://localhost/Users/shinsaku/Documents/%E8%AC%9B%E7%BE%A9/%E3%82%B3%E3%83%B3%E3%83%92%E3%82%9A%E3%83%A5%E3%83%BC%E3%82%BF%E5%9F%BA%E7%A4%8E(702)/2010/3/%E3%83%95%E3%82%9A%E3%83%AA%E3%83%B3%E3%82%BF/1608-2-A.mpg" TargetMode="External"/><Relationship Id="rId2" Type="http://schemas.openxmlformats.org/officeDocument/2006/relationships/video" Target="file://localhost/Users/shinsaku/Documents/%E8%AC%9B%E7%BE%A9/%E3%82%B3%E3%83%B3%E3%83%92%E3%82%9A%E3%83%A5%E3%83%BC%E3%82%BF%E5%9F%BA%E7%A4%8E(702)/2010/3/%E3%83%95%E3%82%9A%E3%83%AA%E3%83%B3%E3%82%BF/1608-2-A.mpg" TargetMode="Externa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4.png"/><Relationship Id="rId1" Type="http://schemas.microsoft.com/office/2007/relationships/media" Target="file://localhost/Users/shinsaku/Documents/%E8%AC%9B%E7%BE%A9/%E3%82%B3%E3%83%B3%E3%83%92%E3%82%9A%E3%83%A5%E3%83%BC%E3%82%BF%E5%9F%BA%E7%A4%8E(702)/2010/3/%E3%83%95%E3%82%9A%E3%83%AA%E3%83%B3%E3%82%BF/1610-1-A.mpg" TargetMode="External"/><Relationship Id="rId2" Type="http://schemas.openxmlformats.org/officeDocument/2006/relationships/video" Target="file://localhost/Users/shinsaku/Documents/%E8%AC%9B%E7%BE%A9/%E3%82%B3%E3%83%B3%E3%83%92%E3%82%9A%E3%83%A5%E3%83%BC%E3%82%BF%E5%9F%BA%E7%A4%8E(702)/2010/3/%E3%83%95%E3%82%9A%E3%83%AA%E3%83%B3%E3%82%BF/1610-1-A.mp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png"/><Relationship Id="rId1" Type="http://schemas.microsoft.com/office/2007/relationships/media" Target="file://localhost/Users/shinsaku/Documents/%E8%AC%9B%E7%BE%A9/%E3%82%B3%E3%83%B3%E3%83%92%E3%82%9A%E3%83%A5%E3%83%BC%E3%82%BF%E5%9F%BA%E7%A4%8E(702)/2010/4/mouse1.mpeg" TargetMode="External"/><Relationship Id="rId2" Type="http://schemas.openxmlformats.org/officeDocument/2006/relationships/video" Target="file://localhost/Users/shinsaku/Documents/%E8%AC%9B%E7%BE%A9/%E3%82%B3%E3%83%B3%E3%83%92%E3%82%9A%E3%83%A5%E3%83%BC%E3%82%BF%E5%9F%BA%E7%A4%8E(702)/2010/4/mouse1.mpeg"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9.png"/><Relationship Id="rId1" Type="http://schemas.microsoft.com/office/2007/relationships/media" Target="file://localhost/Users/shinsaku/Documents/%E8%AC%9B%E7%BE%A9/%E3%82%B3%E3%83%B3%E3%83%92%E3%82%9A%E3%83%A5%E3%83%BC%E3%82%BF%E5%9F%BA%E7%A4%8E(702)/2010/4/mouse2.mpeg" TargetMode="External"/><Relationship Id="rId2" Type="http://schemas.openxmlformats.org/officeDocument/2006/relationships/video" Target="file://localhost/Users/shinsaku/Documents/%E8%AC%9B%E7%BE%A9/%E3%82%B3%E3%83%B3%E3%83%92%E3%82%9A%E3%83%A5%E3%83%BC%E3%82%BF%E5%9F%BA%E7%A4%8E(702)/2010/4/mouse2.mpeg"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0.png"/><Relationship Id="rId1" Type="http://schemas.microsoft.com/office/2007/relationships/media" Target="file://localhost/Users/shinsaku/Documents/%E8%AC%9B%E7%BE%A9/%E3%82%B3%E3%83%B3%E3%83%92%E3%82%9A%E3%83%A5%E3%83%BC%E3%82%BF%E5%9F%BA%E7%A4%8E(702)/2010/4/mouse3.mpeg" TargetMode="External"/><Relationship Id="rId2" Type="http://schemas.openxmlformats.org/officeDocument/2006/relationships/video" Target="file://localhost/Users/shinsaku/Documents/%E8%AC%9B%E7%BE%A9/%E3%82%B3%E3%83%B3%E3%83%92%E3%82%9A%E3%83%A5%E3%83%BC%E3%82%BF%E5%9F%BA%E7%A4%8E(702)/2010/4/mouse3.mpe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406" y="1371600"/>
            <a:ext cx="8199642" cy="1828800"/>
          </a:xfrm>
        </p:spPr>
        <p:txBody>
          <a:bodyPr>
            <a:normAutofit/>
          </a:bodyPr>
          <a:lstStyle/>
          <a:p>
            <a:r>
              <a:rPr lang="ja-JP" altLang="en-US" dirty="0" smtClean="0"/>
              <a:t>コンピュータ基礎</a:t>
            </a:r>
            <a:r>
              <a:rPr lang="en-US" altLang="ja-JP" dirty="0" smtClean="0"/>
              <a:t>(2)</a:t>
            </a:r>
            <a:endParaRPr lang="ja-JP" altLang="en-US" dirty="0"/>
          </a:p>
        </p:txBody>
      </p:sp>
      <p:sp>
        <p:nvSpPr>
          <p:cNvPr id="3" name="サブタイトル 2"/>
          <p:cNvSpPr>
            <a:spLocks noGrp="1"/>
          </p:cNvSpPr>
          <p:nvPr>
            <p:ph type="subTitle" idx="1"/>
          </p:nvPr>
        </p:nvSpPr>
        <p:spPr>
          <a:xfrm>
            <a:off x="530352" y="3228536"/>
            <a:ext cx="7854696" cy="1752600"/>
          </a:xfrm>
        </p:spPr>
        <p:txBody>
          <a:bodyPr>
            <a:normAutofit/>
          </a:bodyPr>
          <a:lstStyle/>
          <a:p>
            <a:endParaRPr lang="en-US" altLang="ja-JP" dirty="0" smtClean="0"/>
          </a:p>
          <a:p>
            <a:endParaRPr lang="en-US" altLang="ja-JP" dirty="0" smtClean="0"/>
          </a:p>
          <a:p>
            <a:r>
              <a:rPr lang="ja-JP" altLang="en-US" dirty="0" smtClean="0"/>
              <a:t>２章　入出力装置</a:t>
            </a:r>
            <a:r>
              <a:rPr lang="en-US" altLang="ja-JP" dirty="0" smtClean="0"/>
              <a:t>(pp. 23-35)</a:t>
            </a:r>
            <a:endParaRPr lang="ja-JP" alt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ポインティングデバイス</a:t>
            </a:r>
            <a:endParaRPr lang="ja-JP" altLang="en-US" dirty="0"/>
          </a:p>
        </p:txBody>
      </p:sp>
      <p:sp>
        <p:nvSpPr>
          <p:cNvPr id="3" name="コンテンツ プレースホルダ 2"/>
          <p:cNvSpPr>
            <a:spLocks noGrp="1"/>
          </p:cNvSpPr>
          <p:nvPr>
            <p:ph idx="1"/>
          </p:nvPr>
        </p:nvSpPr>
        <p:spPr/>
        <p:txBody>
          <a:bodyPr>
            <a:normAutofit/>
          </a:bodyPr>
          <a:lstStyle/>
          <a:p>
            <a:r>
              <a:rPr lang="ja-JP" altLang="en-US" dirty="0" smtClean="0"/>
              <a:t>絶対位置入力型のデバイス</a:t>
            </a:r>
            <a:endParaRPr lang="en-US" altLang="ja-JP" dirty="0" smtClean="0"/>
          </a:p>
          <a:p>
            <a:pPr lvl="1"/>
            <a:r>
              <a:rPr lang="ja-JP" altLang="en-US" dirty="0" smtClean="0"/>
              <a:t>ライトペンを代表として古くから存在</a:t>
            </a:r>
            <a:endParaRPr lang="en-US" altLang="ja-JP" dirty="0" smtClean="0"/>
          </a:p>
          <a:p>
            <a:pPr lvl="1"/>
            <a:r>
              <a:rPr lang="ja-JP" altLang="en-US" dirty="0" smtClean="0"/>
              <a:t>入力と出力の位置が同じという利点</a:t>
            </a:r>
            <a:endParaRPr lang="en-US" altLang="ja-JP" dirty="0" smtClean="0"/>
          </a:p>
          <a:p>
            <a:pPr lvl="1"/>
            <a:r>
              <a:rPr lang="ja-JP" altLang="en-US" dirty="0" smtClean="0"/>
              <a:t>近年，タッチ型インタフェースとして</a:t>
            </a:r>
            <a:r>
              <a:rPr lang="en-US" altLang="ja-JP" dirty="0" smtClean="0"/>
              <a:t/>
            </a:r>
            <a:br>
              <a:rPr lang="en-US" altLang="ja-JP" dirty="0" smtClean="0"/>
            </a:br>
            <a:r>
              <a:rPr lang="ja-JP" altLang="en-US" dirty="0" smtClean="0"/>
              <a:t>復調が著しい．</a:t>
            </a:r>
            <a:r>
              <a:rPr lang="en-US" altLang="ja-JP" dirty="0" err="1" smtClean="0"/>
              <a:t>iPad</a:t>
            </a:r>
            <a:r>
              <a:rPr lang="en-US" altLang="ja-JP" dirty="0" smtClean="0"/>
              <a:t>, Nintendo DS</a:t>
            </a:r>
            <a:r>
              <a:rPr lang="ja-JP" altLang="en-US" dirty="0" smtClean="0"/>
              <a:t>等．</a:t>
            </a:r>
            <a:endParaRPr lang="en-US" altLang="ja-JP" dirty="0" smtClean="0"/>
          </a:p>
          <a:p>
            <a:pPr lvl="1"/>
            <a:r>
              <a:rPr lang="ja-JP" altLang="en-US" dirty="0" smtClean="0"/>
              <a:t>マウスの代替としてのタッチ型の入力</a:t>
            </a:r>
            <a:r>
              <a:rPr lang="en-US" altLang="ja-JP" dirty="0" smtClean="0"/>
              <a:t/>
            </a:r>
            <a:br>
              <a:rPr lang="en-US" altLang="ja-JP" dirty="0" smtClean="0"/>
            </a:br>
            <a:r>
              <a:rPr lang="ja-JP" altLang="en-US" dirty="0" smtClean="0"/>
              <a:t>ではなく，タッチ入力</a:t>
            </a:r>
            <a:r>
              <a:rPr lang="ja-JP" altLang="en-US" dirty="0" smtClean="0"/>
              <a:t>専用</a:t>
            </a:r>
            <a:r>
              <a:rPr lang="en-US" altLang="ja-JP" dirty="0" smtClean="0"/>
              <a:t/>
            </a:r>
            <a:br>
              <a:rPr lang="en-US" altLang="ja-JP" dirty="0" smtClean="0"/>
            </a:br>
            <a:r>
              <a:rPr lang="ja-JP" altLang="en-US" dirty="0" smtClean="0"/>
              <a:t>（マウスカーソル</a:t>
            </a:r>
            <a:r>
              <a:rPr lang="ja-JP" altLang="en-US" dirty="0" smtClean="0"/>
              <a:t>が存在しない</a:t>
            </a:r>
            <a:r>
              <a:rPr lang="ja-JP" altLang="en-US" dirty="0" smtClean="0"/>
              <a:t>）</a:t>
            </a:r>
            <a:r>
              <a:rPr lang="ja-JP" altLang="en-US" dirty="0" smtClean="0"/>
              <a:t>の</a:t>
            </a:r>
            <a:r>
              <a:rPr lang="en-US" altLang="ja-JP" dirty="0" smtClean="0"/>
              <a:t/>
            </a:r>
            <a:br>
              <a:rPr lang="en-US" altLang="ja-JP" dirty="0" smtClean="0"/>
            </a:br>
            <a:r>
              <a:rPr lang="ja-JP" altLang="en-US" dirty="0" smtClean="0"/>
              <a:t>インタフェース</a:t>
            </a:r>
            <a:r>
              <a:rPr lang="ja-JP" altLang="en-US" dirty="0" smtClean="0"/>
              <a:t>である点が特徴</a:t>
            </a:r>
            <a:endParaRPr lang="en-US" altLang="ja-JP" dirty="0" smtClean="0"/>
          </a:p>
          <a:p>
            <a:pPr lvl="1"/>
            <a:r>
              <a:rPr lang="ja-JP" altLang="en-US" dirty="0" smtClean="0"/>
              <a:t>他点同時入力（マルチタッチ</a:t>
            </a:r>
            <a:r>
              <a:rPr lang="ja-JP" altLang="en-US" dirty="0" smtClean="0"/>
              <a:t>）</a:t>
            </a:r>
            <a:r>
              <a:rPr lang="en-US" altLang="ja-JP" dirty="0" smtClean="0"/>
              <a:t/>
            </a:r>
            <a:br>
              <a:rPr lang="en-US" altLang="ja-JP" dirty="0" smtClean="0"/>
            </a:br>
            <a:r>
              <a:rPr lang="ja-JP" altLang="en-US" dirty="0" smtClean="0"/>
              <a:t>対応がトレンド</a:t>
            </a:r>
            <a:r>
              <a:rPr lang="ja-JP" altLang="en-US" dirty="0" smtClean="0"/>
              <a:t>に</a:t>
            </a:r>
            <a:endParaRPr lang="en-US" altLang="ja-JP" dirty="0" smtClean="0"/>
          </a:p>
          <a:p>
            <a:r>
              <a:rPr lang="ja-JP" altLang="en-US" dirty="0" smtClean="0"/>
              <a:t>図面入力用にはデジタイザ</a:t>
            </a:r>
            <a:r>
              <a:rPr lang="en-US" altLang="ja-JP" dirty="0" smtClean="0"/>
              <a:t/>
            </a:r>
            <a:br>
              <a:rPr lang="en-US" altLang="ja-JP" dirty="0" smtClean="0"/>
            </a:br>
            <a:r>
              <a:rPr lang="ja-JP" altLang="en-US" dirty="0" smtClean="0"/>
              <a:t>やタブレットも用いられる</a:t>
            </a:r>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buNone/>
            </a:pPr>
            <a:endParaRPr lang="ja-JP" altLang="en-US" dirty="0"/>
          </a:p>
        </p:txBody>
      </p:sp>
      <p:pic>
        <p:nvPicPr>
          <p:cNvPr id="6" name="図 5"/>
          <p:cNvPicPr>
            <a:picLocks noChangeAspect="1"/>
          </p:cNvPicPr>
          <p:nvPr/>
        </p:nvPicPr>
        <p:blipFill>
          <a:blip r:embed="rId2"/>
          <a:stretch>
            <a:fillRect/>
          </a:stretch>
        </p:blipFill>
        <p:spPr>
          <a:xfrm>
            <a:off x="6735968" y="905933"/>
            <a:ext cx="2131090" cy="2779383"/>
          </a:xfrm>
          <a:prstGeom prst="rect">
            <a:avLst/>
          </a:prstGeom>
        </p:spPr>
      </p:pic>
      <p:pic>
        <p:nvPicPr>
          <p:cNvPr id="7" name="図 6"/>
          <p:cNvPicPr>
            <a:picLocks noChangeAspect="1"/>
          </p:cNvPicPr>
          <p:nvPr/>
        </p:nvPicPr>
        <p:blipFill>
          <a:blip r:embed="rId3"/>
          <a:stretch>
            <a:fillRect/>
          </a:stretch>
        </p:blipFill>
        <p:spPr>
          <a:xfrm>
            <a:off x="5175783" y="5449671"/>
            <a:ext cx="2378877" cy="1255929"/>
          </a:xfrm>
          <a:prstGeom prst="rect">
            <a:avLst/>
          </a:prstGeom>
        </p:spPr>
      </p:pic>
      <p:pic>
        <p:nvPicPr>
          <p:cNvPr id="8" name="図 7">
            <a:hlinkClick r:id="rId4"/>
          </p:cNvPr>
          <p:cNvPicPr>
            <a:picLocks noChangeAspect="1"/>
          </p:cNvPicPr>
          <p:nvPr/>
        </p:nvPicPr>
        <p:blipFill>
          <a:blip r:embed="rId5"/>
          <a:stretch>
            <a:fillRect/>
          </a:stretch>
        </p:blipFill>
        <p:spPr>
          <a:xfrm>
            <a:off x="6365222" y="3850771"/>
            <a:ext cx="2778778" cy="3197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画像の入力装置</a:t>
            </a:r>
            <a:endParaRPr lang="ja-JP" altLang="en-US" dirty="0"/>
          </a:p>
        </p:txBody>
      </p:sp>
      <p:sp>
        <p:nvSpPr>
          <p:cNvPr id="3" name="コンテンツ プレースホルダ 2"/>
          <p:cNvSpPr>
            <a:spLocks noGrp="1"/>
          </p:cNvSpPr>
          <p:nvPr>
            <p:ph idx="1"/>
          </p:nvPr>
        </p:nvSpPr>
        <p:spPr>
          <a:xfrm>
            <a:off x="270387" y="1025107"/>
            <a:ext cx="8416413" cy="5680493"/>
          </a:xfrm>
        </p:spPr>
        <p:txBody>
          <a:bodyPr/>
          <a:lstStyle/>
          <a:p>
            <a:r>
              <a:rPr lang="ja-JP" altLang="en-US" dirty="0" smtClean="0"/>
              <a:t>デジタルカメラ，ビデオカメラ，</a:t>
            </a:r>
            <a:r>
              <a:rPr lang="en-US" altLang="ja-JP" dirty="0" smtClean="0"/>
              <a:t>webcam</a:t>
            </a:r>
          </a:p>
          <a:p>
            <a:pPr lvl="1"/>
            <a:r>
              <a:rPr lang="ja-JP" altLang="en-US" dirty="0" smtClean="0"/>
              <a:t>高精細な画像・映像の記録と入力．テレビ電話．</a:t>
            </a:r>
            <a:endParaRPr lang="en-US" altLang="ja-JP" dirty="0" smtClean="0"/>
          </a:p>
          <a:p>
            <a:r>
              <a:rPr lang="ja-JP" altLang="en-US" dirty="0" smtClean="0"/>
              <a:t>イメージスキャナ</a:t>
            </a:r>
            <a:endParaRPr lang="en-US" altLang="ja-JP" dirty="0" smtClean="0"/>
          </a:p>
          <a:p>
            <a:pPr lvl="1"/>
            <a:r>
              <a:rPr lang="ja-JP" altLang="en-US" dirty="0" smtClean="0"/>
              <a:t>文書や写真を画像データに変換する．</a:t>
            </a:r>
            <a:endParaRPr lang="en-US" altLang="ja-JP" dirty="0" smtClean="0"/>
          </a:p>
          <a:p>
            <a:pPr lvl="1"/>
            <a:r>
              <a:rPr lang="ja-JP" altLang="en-US" dirty="0" smtClean="0"/>
              <a:t>画像から文字を認識する（どの文字か判断する）ものを</a:t>
            </a:r>
            <a:r>
              <a:rPr lang="en-US" altLang="ja-JP" dirty="0" smtClean="0"/>
              <a:t>OCR (Optical Character Reader)</a:t>
            </a:r>
            <a:r>
              <a:rPr lang="ja-JP" altLang="en-US" dirty="0" smtClean="0"/>
              <a:t>という</a:t>
            </a:r>
            <a:endParaRPr lang="ja-JP" altLang="en-US" dirty="0"/>
          </a:p>
        </p:txBody>
      </p:sp>
      <p:pic>
        <p:nvPicPr>
          <p:cNvPr id="5" name="scanner.mpg">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688258" y="3706762"/>
            <a:ext cx="3998451" cy="2998838"/>
          </a:xfrm>
          <a:prstGeom prst="rect">
            <a:avLst/>
          </a:prstGeom>
        </p:spPr>
      </p:pic>
      <p:sp>
        <p:nvSpPr>
          <p:cNvPr id="6" name="テキスト ボックス 5"/>
          <p:cNvSpPr txBox="1"/>
          <p:nvPr/>
        </p:nvSpPr>
        <p:spPr>
          <a:xfrm>
            <a:off x="7551754" y="3522096"/>
            <a:ext cx="1135046" cy="369332"/>
          </a:xfrm>
          <a:prstGeom prst="rect">
            <a:avLst/>
          </a:prstGeom>
          <a:noFill/>
          <a:ln>
            <a:solidFill>
              <a:srgbClr val="FF0000"/>
            </a:solidFill>
          </a:ln>
        </p:spPr>
        <p:txBody>
          <a:bodyPr wrap="none" rtlCol="0">
            <a:spAutoFit/>
          </a:bodyPr>
          <a:lstStyle/>
          <a:p>
            <a:r>
              <a:rPr kumimoji="1" lang="en-US" altLang="ja-JP" dirty="0" smtClean="0">
                <a:latin typeface="メイリオ"/>
                <a:ea typeface="メイリオ"/>
                <a:cs typeface="メイリオ"/>
              </a:rPr>
              <a:t>OCR</a:t>
            </a:r>
            <a:r>
              <a:rPr kumimoji="1" lang="ja-JP" altLang="en-US" dirty="0" smtClean="0">
                <a:latin typeface="メイリオ"/>
                <a:ea typeface="メイリオ"/>
                <a:cs typeface="メイリオ"/>
              </a:rPr>
              <a:t>デモ</a:t>
            </a:r>
            <a:endParaRPr kumimoji="1" lang="ja-JP" altLang="en-US" dirty="0">
              <a:latin typeface="メイリオ"/>
              <a:ea typeface="メイリオ"/>
              <a:cs typeface="メイリオ"/>
            </a:endParaRPr>
          </a:p>
        </p:txBody>
      </p:sp>
      <p:sp>
        <p:nvSpPr>
          <p:cNvPr id="7" name="コンテンツ プレースホルダ 2"/>
          <p:cNvSpPr txBox="1">
            <a:spLocks/>
          </p:cNvSpPr>
          <p:nvPr/>
        </p:nvSpPr>
        <p:spPr>
          <a:xfrm>
            <a:off x="4686709" y="4031226"/>
            <a:ext cx="4457291" cy="2674374"/>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1" lang="ja-JP" altLang="en-US" b="0" i="0" u="none" strike="noStrike" kern="1200" cap="none" spc="0" normalizeH="0" baseline="0" noProof="0" dirty="0" smtClean="0">
                <a:ln>
                  <a:noFill/>
                </a:ln>
                <a:solidFill>
                  <a:schemeClr val="tx1"/>
                </a:solidFill>
                <a:effectLst/>
                <a:uLnTx/>
                <a:uFillTx/>
                <a:latin typeface="メイリオ"/>
                <a:ea typeface="メイリオ"/>
                <a:cs typeface="メイリオ"/>
              </a:rPr>
              <a:t>規格文字</a:t>
            </a:r>
            <a:r>
              <a:rPr kumimoji="1" lang="en-US" altLang="ja-JP" b="0" i="0" u="none" strike="noStrike" kern="1200" cap="none" spc="0" normalizeH="0" baseline="0" noProof="0" dirty="0" smtClean="0">
                <a:ln>
                  <a:noFill/>
                </a:ln>
                <a:solidFill>
                  <a:schemeClr val="tx1"/>
                </a:solidFill>
                <a:effectLst/>
                <a:uLnTx/>
                <a:uFillTx/>
                <a:latin typeface="メイリオ"/>
                <a:ea typeface="メイリオ"/>
                <a:cs typeface="メイリオ"/>
              </a:rPr>
              <a:t>OCR</a:t>
            </a:r>
          </a:p>
          <a:p>
            <a:pPr marL="731520" lvl="1" indent="-274320" defTabSz="914400">
              <a:spcBef>
                <a:spcPct val="20000"/>
              </a:spcBef>
              <a:buClr>
                <a:schemeClr val="accent3"/>
              </a:buClr>
              <a:buSzPct val="95000"/>
              <a:buFont typeface="Wingdings 2"/>
              <a:buChar char=""/>
            </a:pPr>
            <a:r>
              <a:rPr lang="ja-JP" altLang="en-US" dirty="0" smtClean="0">
                <a:latin typeface="メイリオ"/>
                <a:ea typeface="メイリオ"/>
                <a:cs typeface="メイリオ"/>
              </a:rPr>
              <a:t>今はあまり使われていない</a:t>
            </a:r>
            <a:endParaRPr lang="en-US" altLang="ja-JP" dirty="0" smtClean="0">
              <a:latin typeface="メイリオ"/>
              <a:ea typeface="メイリオ"/>
              <a:cs typeface="メイリオ"/>
            </a:endParaRPr>
          </a:p>
          <a:p>
            <a:pPr marL="274320" indent="-274320" defTabSz="914400">
              <a:spcBef>
                <a:spcPct val="20000"/>
              </a:spcBef>
              <a:buClr>
                <a:schemeClr val="accent3"/>
              </a:buClr>
              <a:buSzPct val="95000"/>
              <a:buFont typeface="Wingdings 2"/>
              <a:buChar char=""/>
            </a:pPr>
            <a:r>
              <a:rPr lang="ja-JP" altLang="en-US" dirty="0" smtClean="0">
                <a:latin typeface="メイリオ"/>
                <a:ea typeface="メイリオ"/>
                <a:cs typeface="メイリオ"/>
              </a:rPr>
              <a:t>活字</a:t>
            </a:r>
            <a:r>
              <a:rPr lang="en-US" altLang="ja-JP" dirty="0" smtClean="0">
                <a:latin typeface="メイリオ"/>
                <a:ea typeface="メイリオ"/>
                <a:cs typeface="メイリオ"/>
              </a:rPr>
              <a:t>OCR</a:t>
            </a:r>
          </a:p>
          <a:p>
            <a:pPr marL="731520" lvl="1" indent="-274320" defTabSz="914400">
              <a:spcBef>
                <a:spcPct val="20000"/>
              </a:spcBef>
              <a:buClr>
                <a:schemeClr val="accent3"/>
              </a:buClr>
              <a:buSzPct val="95000"/>
              <a:buFont typeface="Wingdings 2"/>
              <a:buChar char=""/>
            </a:pPr>
            <a:r>
              <a:rPr kumimoji="1" lang="ja-JP" altLang="en-US" b="0" i="0" u="none" strike="noStrike" kern="1200" cap="none" spc="0" normalizeH="0" baseline="0" noProof="0" dirty="0" smtClean="0">
                <a:ln>
                  <a:noFill/>
                </a:ln>
                <a:solidFill>
                  <a:schemeClr val="tx1"/>
                </a:solidFill>
                <a:effectLst/>
                <a:uLnTx/>
                <a:uFillTx/>
                <a:latin typeface="メイリオ"/>
                <a:ea typeface="メイリオ"/>
                <a:cs typeface="メイリオ"/>
              </a:rPr>
              <a:t>かなり精度が向上している</a:t>
            </a:r>
            <a:endParaRPr kumimoji="1" lang="en-US" altLang="ja-JP" b="0" i="0" u="none" strike="noStrike" kern="1200" cap="none" spc="0" normalizeH="0" baseline="0" noProof="0" dirty="0" smtClean="0">
              <a:ln>
                <a:noFill/>
              </a:ln>
              <a:solidFill>
                <a:schemeClr val="tx1"/>
              </a:solidFill>
              <a:effectLst/>
              <a:uLnTx/>
              <a:uFillTx/>
              <a:latin typeface="メイリオ"/>
              <a:ea typeface="メイリオ"/>
              <a:cs typeface="メイリオ"/>
            </a:endParaRPr>
          </a:p>
          <a:p>
            <a:pPr marL="274320" indent="-274320" defTabSz="914400">
              <a:spcBef>
                <a:spcPct val="20000"/>
              </a:spcBef>
              <a:buClr>
                <a:schemeClr val="accent3"/>
              </a:buClr>
              <a:buSzPct val="95000"/>
              <a:buFont typeface="Wingdings 2"/>
              <a:buChar char=""/>
            </a:pPr>
            <a:r>
              <a:rPr lang="ja-JP" altLang="en-US" dirty="0" smtClean="0">
                <a:latin typeface="メイリオ"/>
                <a:ea typeface="メイリオ"/>
                <a:cs typeface="メイリオ"/>
              </a:rPr>
              <a:t>手書き文字</a:t>
            </a:r>
            <a:r>
              <a:rPr lang="en-US" altLang="ja-JP" dirty="0" smtClean="0">
                <a:latin typeface="メイリオ"/>
                <a:ea typeface="メイリオ"/>
                <a:cs typeface="メイリオ"/>
              </a:rPr>
              <a:t>OCR</a:t>
            </a:r>
          </a:p>
          <a:p>
            <a:pPr marL="731520" lvl="1" indent="-274320" defTabSz="914400">
              <a:spcBef>
                <a:spcPct val="20000"/>
              </a:spcBef>
              <a:buClr>
                <a:schemeClr val="accent3"/>
              </a:buClr>
              <a:buSzPct val="95000"/>
              <a:buFont typeface="Wingdings 2"/>
              <a:buChar char=""/>
            </a:pPr>
            <a:r>
              <a:rPr kumimoji="1" lang="ja-JP" altLang="en-US" b="0" i="0" u="none" strike="noStrike" kern="1200" cap="none" spc="0" normalizeH="0" baseline="0" noProof="0" dirty="0" smtClean="0">
                <a:ln>
                  <a:noFill/>
                </a:ln>
                <a:solidFill>
                  <a:schemeClr val="tx1"/>
                </a:solidFill>
                <a:effectLst/>
                <a:uLnTx/>
                <a:uFillTx/>
                <a:latin typeface="メイリオ"/>
                <a:ea typeface="メイリオ"/>
                <a:cs typeface="メイリオ"/>
              </a:rPr>
              <a:t>まだまだ精度が低いが，郵便番号や住所読み取りでは実用化されている</a:t>
            </a:r>
            <a:endParaRPr kumimoji="1" lang="ja-JP" altLang="en-US" b="0" i="0" u="none" strike="noStrike" kern="1200" cap="none" spc="0" normalizeH="0" baseline="0" noProof="0" dirty="0">
              <a:ln>
                <a:noFill/>
              </a:ln>
              <a:solidFill>
                <a:schemeClr val="tx1"/>
              </a:solidFill>
              <a:effectLst/>
              <a:uLnTx/>
              <a:uFillTx/>
              <a:latin typeface="メイリオ"/>
              <a:ea typeface="メイリオ"/>
              <a:cs typeface="メイリオ"/>
            </a:endParaRPr>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モノに付与された情報の読取</a:t>
            </a:r>
            <a:endParaRPr lang="ja-JP" altLang="en-US" dirty="0"/>
          </a:p>
        </p:txBody>
      </p:sp>
      <p:sp>
        <p:nvSpPr>
          <p:cNvPr id="3" name="コンテンツ プレースホルダ 2"/>
          <p:cNvSpPr>
            <a:spLocks noGrp="1"/>
          </p:cNvSpPr>
          <p:nvPr>
            <p:ph idx="1"/>
          </p:nvPr>
        </p:nvSpPr>
        <p:spPr/>
        <p:txBody>
          <a:bodyPr/>
          <a:lstStyle/>
          <a:p>
            <a:r>
              <a:rPr lang="ja-JP" altLang="en-US" dirty="0" smtClean="0"/>
              <a:t>バーコードリーダ，バーコードスキャナ</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r>
              <a:rPr lang="ja-JP" altLang="en-US" dirty="0" smtClean="0"/>
              <a:t>小売，流通で多用される．</a:t>
            </a:r>
            <a:endParaRPr lang="en-US" altLang="ja-JP" dirty="0" smtClean="0"/>
          </a:p>
          <a:p>
            <a:r>
              <a:rPr lang="ja-JP" altLang="en-US" dirty="0" smtClean="0"/>
              <a:t>携帯電話でも認識可能．</a:t>
            </a:r>
            <a:endParaRPr lang="en-US" altLang="ja-JP" dirty="0" smtClean="0"/>
          </a:p>
          <a:p>
            <a:r>
              <a:rPr lang="ja-JP" altLang="en-US" dirty="0" smtClean="0"/>
              <a:t>無線式の開発</a:t>
            </a:r>
            <a:r>
              <a:rPr lang="ja-JP" altLang="en-US" dirty="0" smtClean="0"/>
              <a:t>も</a:t>
            </a:r>
            <a:r>
              <a:rPr lang="en-US" altLang="ja-JP" dirty="0" smtClean="0"/>
              <a:t/>
            </a:r>
            <a:br>
              <a:rPr lang="en-US" altLang="ja-JP" dirty="0" smtClean="0"/>
            </a:br>
            <a:r>
              <a:rPr lang="ja-JP" altLang="en-US" dirty="0" smtClean="0"/>
              <a:t>進められている </a:t>
            </a:r>
            <a:r>
              <a:rPr lang="en-US" altLang="ja-JP" dirty="0" smtClean="0"/>
              <a:t>(RFID)</a:t>
            </a:r>
          </a:p>
          <a:p>
            <a:pPr lvl="1"/>
            <a:endParaRPr lang="en-US" altLang="ja-JP" dirty="0" smtClean="0"/>
          </a:p>
        </p:txBody>
      </p:sp>
      <p:pic>
        <p:nvPicPr>
          <p:cNvPr id="4" name="図 3"/>
          <p:cNvPicPr>
            <a:picLocks noChangeAspect="1"/>
          </p:cNvPicPr>
          <p:nvPr/>
        </p:nvPicPr>
        <p:blipFill>
          <a:blip r:embed="rId2"/>
          <a:stretch>
            <a:fillRect/>
          </a:stretch>
        </p:blipFill>
        <p:spPr>
          <a:xfrm>
            <a:off x="316095" y="1674682"/>
            <a:ext cx="2053475" cy="1480842"/>
          </a:xfrm>
          <a:prstGeom prst="rect">
            <a:avLst/>
          </a:prstGeom>
        </p:spPr>
      </p:pic>
      <p:sp>
        <p:nvSpPr>
          <p:cNvPr id="6" name="テキスト ボックス 5"/>
          <p:cNvSpPr txBox="1"/>
          <p:nvPr/>
        </p:nvSpPr>
        <p:spPr>
          <a:xfrm>
            <a:off x="316095" y="3221700"/>
            <a:ext cx="2031325" cy="369332"/>
          </a:xfrm>
          <a:prstGeom prst="rect">
            <a:avLst/>
          </a:prstGeom>
          <a:noFill/>
        </p:spPr>
        <p:txBody>
          <a:bodyPr wrap="none" rtlCol="0">
            <a:spAutoFit/>
          </a:bodyPr>
          <a:lstStyle/>
          <a:p>
            <a:r>
              <a:rPr kumimoji="1" lang="ja-JP" altLang="en-US" dirty="0" smtClean="0">
                <a:latin typeface="メイリオ"/>
                <a:ea typeface="メイリオ"/>
                <a:cs typeface="メイリオ"/>
              </a:rPr>
              <a:t>１次元バーコード</a:t>
            </a:r>
            <a:endParaRPr kumimoji="1" lang="ja-JP" altLang="en-US" dirty="0">
              <a:latin typeface="メイリオ"/>
              <a:ea typeface="メイリオ"/>
              <a:cs typeface="メイリオ"/>
            </a:endParaRPr>
          </a:p>
        </p:txBody>
      </p:sp>
      <p:sp>
        <p:nvSpPr>
          <p:cNvPr id="7" name="テキスト ボックス 6"/>
          <p:cNvSpPr txBox="1"/>
          <p:nvPr/>
        </p:nvSpPr>
        <p:spPr>
          <a:xfrm>
            <a:off x="2839033" y="3197118"/>
            <a:ext cx="3260215" cy="369332"/>
          </a:xfrm>
          <a:prstGeom prst="rect">
            <a:avLst/>
          </a:prstGeom>
          <a:noFill/>
        </p:spPr>
        <p:txBody>
          <a:bodyPr wrap="none" rtlCol="0">
            <a:spAutoFit/>
          </a:bodyPr>
          <a:lstStyle/>
          <a:p>
            <a:r>
              <a:rPr lang="ja-JP" altLang="en-US" dirty="0" smtClean="0">
                <a:latin typeface="メイリオ"/>
                <a:ea typeface="メイリオ"/>
                <a:cs typeface="メイリオ"/>
              </a:rPr>
              <a:t>２</a:t>
            </a:r>
            <a:r>
              <a:rPr kumimoji="1" lang="ja-JP" altLang="en-US" dirty="0" smtClean="0">
                <a:latin typeface="メイリオ"/>
                <a:ea typeface="メイリオ"/>
                <a:cs typeface="メイリオ"/>
              </a:rPr>
              <a:t>次元バーコード</a:t>
            </a:r>
            <a:r>
              <a:rPr kumimoji="1" lang="en-US" altLang="ja-JP" dirty="0" smtClean="0">
                <a:latin typeface="メイリオ"/>
                <a:ea typeface="メイリオ"/>
                <a:cs typeface="メイリオ"/>
              </a:rPr>
              <a:t>(QR</a:t>
            </a:r>
            <a:r>
              <a:rPr kumimoji="1" lang="ja-JP" altLang="en-US" dirty="0" smtClean="0">
                <a:latin typeface="メイリオ"/>
                <a:ea typeface="メイリオ"/>
                <a:cs typeface="メイリオ"/>
              </a:rPr>
              <a:t>コード</a:t>
            </a:r>
            <a:r>
              <a:rPr kumimoji="1" lang="en-US" altLang="ja-JP" dirty="0" smtClean="0">
                <a:latin typeface="メイリオ"/>
                <a:ea typeface="メイリオ"/>
                <a:cs typeface="メイリオ"/>
              </a:rPr>
              <a:t>)</a:t>
            </a:r>
          </a:p>
        </p:txBody>
      </p:sp>
      <p:pic>
        <p:nvPicPr>
          <p:cNvPr id="8" name="図 7" descr="daf723e63345e1ddd42135efad0fc0f6.jpg"/>
          <p:cNvPicPr>
            <a:picLocks noChangeAspect="1"/>
          </p:cNvPicPr>
          <p:nvPr/>
        </p:nvPicPr>
        <p:blipFill>
          <a:blip r:embed="rId3"/>
          <a:stretch>
            <a:fillRect/>
          </a:stretch>
        </p:blipFill>
        <p:spPr>
          <a:xfrm>
            <a:off x="3524883" y="1515811"/>
            <a:ext cx="1749477" cy="1749477"/>
          </a:xfrm>
          <a:prstGeom prst="rect">
            <a:avLst/>
          </a:prstGeom>
        </p:spPr>
      </p:pic>
      <p:pic>
        <p:nvPicPr>
          <p:cNvPr id="11" name="図 10"/>
          <p:cNvPicPr>
            <a:picLocks noChangeAspect="1"/>
          </p:cNvPicPr>
          <p:nvPr/>
        </p:nvPicPr>
        <p:blipFill>
          <a:blip r:embed="rId4"/>
          <a:stretch>
            <a:fillRect/>
          </a:stretch>
        </p:blipFill>
        <p:spPr>
          <a:xfrm>
            <a:off x="4983335" y="3722367"/>
            <a:ext cx="4019326" cy="2983233"/>
          </a:xfrm>
          <a:prstGeom prst="rect">
            <a:avLst/>
          </a:prstGeom>
        </p:spPr>
      </p:pic>
      <p:pic>
        <p:nvPicPr>
          <p:cNvPr id="5" name="図 4"/>
          <p:cNvPicPr>
            <a:picLocks noChangeAspect="1"/>
          </p:cNvPicPr>
          <p:nvPr/>
        </p:nvPicPr>
        <p:blipFill>
          <a:blip r:embed="rId5"/>
          <a:stretch>
            <a:fillRect/>
          </a:stretch>
        </p:blipFill>
        <p:spPr>
          <a:xfrm>
            <a:off x="6807881" y="1154519"/>
            <a:ext cx="2249474" cy="2249474"/>
          </a:xfrm>
          <a:prstGeom prst="rect">
            <a:avLst/>
          </a:prstGeom>
        </p:spPr>
      </p:pic>
      <p:sp>
        <p:nvSpPr>
          <p:cNvPr id="12" name="右矢印 11"/>
          <p:cNvSpPr/>
          <p:nvPr/>
        </p:nvSpPr>
        <p:spPr>
          <a:xfrm>
            <a:off x="4387419" y="5353327"/>
            <a:ext cx="2145095" cy="285591"/>
          </a:xfrm>
          <a:prstGeom prst="rightArrow">
            <a:avLst/>
          </a:prstGeom>
          <a:solidFill>
            <a:srgbClr val="FF66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書類からの読み取り</a:t>
            </a:r>
            <a:r>
              <a:rPr lang="en-US" altLang="ja-JP" dirty="0" smtClean="0"/>
              <a:t>(OCR</a:t>
            </a:r>
            <a:r>
              <a:rPr lang="ja-JP" altLang="en-US" dirty="0" smtClean="0"/>
              <a:t>以外</a:t>
            </a:r>
            <a:r>
              <a:rPr lang="en-US" altLang="ja-JP" dirty="0" smtClean="0"/>
              <a:t>)</a:t>
            </a:r>
            <a:endParaRPr lang="ja-JP" altLang="en-US" dirty="0"/>
          </a:p>
        </p:txBody>
      </p:sp>
      <p:sp>
        <p:nvSpPr>
          <p:cNvPr id="3" name="コンテンツ プレースホルダ 2"/>
          <p:cNvSpPr>
            <a:spLocks noGrp="1"/>
          </p:cNvSpPr>
          <p:nvPr>
            <p:ph idx="1"/>
          </p:nvPr>
        </p:nvSpPr>
        <p:spPr/>
        <p:txBody>
          <a:bodyPr>
            <a:normAutofit/>
          </a:bodyPr>
          <a:lstStyle/>
          <a:p>
            <a:r>
              <a:rPr lang="ja-JP" altLang="en-US" dirty="0" smtClean="0">
                <a:solidFill>
                  <a:srgbClr val="FF0000"/>
                </a:solidFill>
              </a:rPr>
              <a:t>マークシートリーダ</a:t>
            </a:r>
            <a:r>
              <a:rPr lang="en-US" altLang="ja-JP" dirty="0" smtClean="0"/>
              <a:t>(</a:t>
            </a:r>
            <a:r>
              <a:rPr lang="en-US" altLang="ja-JP" dirty="0" smtClean="0"/>
              <a:t>OMR :Optical Mark Reader</a:t>
            </a:r>
            <a:r>
              <a:rPr lang="ja-JP" altLang="en-US" dirty="0" smtClean="0"/>
              <a:t>）</a:t>
            </a:r>
            <a:endParaRPr lang="en-US" altLang="ja-JP" dirty="0" smtClean="0"/>
          </a:p>
          <a:p>
            <a:pPr lvl="1"/>
            <a:r>
              <a:rPr lang="ja-JP" altLang="en-US" dirty="0" smtClean="0"/>
              <a:t>センター試験でおなじみのもの．</a:t>
            </a:r>
            <a:endParaRPr lang="en-US" altLang="ja-JP" dirty="0" smtClean="0"/>
          </a:p>
          <a:p>
            <a:r>
              <a:rPr lang="ja-JP" altLang="en-US" dirty="0" smtClean="0"/>
              <a:t>磁気インク文字読取り装置</a:t>
            </a:r>
            <a:endParaRPr lang="en-US" altLang="ja-JP" dirty="0" smtClean="0"/>
          </a:p>
          <a:p>
            <a:pPr lvl="1"/>
            <a:r>
              <a:rPr lang="ja-JP" altLang="en-US" dirty="0" smtClean="0"/>
              <a:t>磁気に反応するインク（磁性体インク）を使う．</a:t>
            </a:r>
            <a:endParaRPr lang="en-US" altLang="ja-JP" dirty="0" smtClean="0"/>
          </a:p>
          <a:p>
            <a:pPr lvl="1"/>
            <a:r>
              <a:rPr lang="ja-JP" altLang="en-US" dirty="0" smtClean="0"/>
              <a:t>専用の字体が用いられる．小切手などに使われる．</a:t>
            </a:r>
            <a:endParaRPr lang="en-US" altLang="ja-JP" dirty="0" smtClean="0"/>
          </a:p>
          <a:p>
            <a:r>
              <a:rPr lang="ja-JP" altLang="en-US" dirty="0" smtClean="0"/>
              <a:t>カードリーダ，紙テープリーダ</a:t>
            </a:r>
            <a:endParaRPr lang="en-US" altLang="ja-JP" dirty="0" smtClean="0"/>
          </a:p>
          <a:p>
            <a:pPr lvl="1"/>
            <a:r>
              <a:rPr lang="ja-JP" altLang="en-US" dirty="0" smtClean="0"/>
              <a:t>紙に開けた穴の有無を読み取る．</a:t>
            </a:r>
            <a:r>
              <a:rPr lang="en-US" altLang="ja-JP" dirty="0" smtClean="0"/>
              <a:t/>
            </a:r>
            <a:br>
              <a:rPr lang="en-US" altLang="ja-JP" dirty="0" smtClean="0"/>
            </a:br>
            <a:r>
              <a:rPr lang="ja-JP" altLang="en-US" dirty="0" smtClean="0"/>
              <a:t>現在はまず使われていない．</a:t>
            </a:r>
            <a:endParaRPr lang="en-US" altLang="ja-JP" dirty="0" smtClean="0"/>
          </a:p>
          <a:p>
            <a:pPr lvl="1"/>
            <a:r>
              <a:rPr lang="ja-JP" altLang="en-US" dirty="0" smtClean="0"/>
              <a:t>昔のコンピュータでの，</a:t>
            </a:r>
            <a:r>
              <a:rPr lang="en-US" altLang="ja-JP" dirty="0" smtClean="0"/>
              <a:t/>
            </a:r>
            <a:br>
              <a:rPr lang="en-US" altLang="ja-JP" dirty="0" smtClean="0"/>
            </a:br>
            <a:r>
              <a:rPr lang="ja-JP" altLang="en-US" dirty="0" smtClean="0"/>
              <a:t>プログラムやデータの入力に用いられていた．</a:t>
            </a:r>
            <a:endParaRPr lang="en-US" altLang="ja-JP" dirty="0" smtClean="0"/>
          </a:p>
          <a:p>
            <a:pPr lvl="1"/>
            <a:r>
              <a:rPr lang="ja-JP" altLang="en-US" dirty="0" smtClean="0"/>
              <a:t>タイプライタのような機械で文字を打つと紙に穴が開き，それをあとからコンピュータに装着して入力する．</a:t>
            </a:r>
            <a:r>
              <a:rPr lang="en-US" altLang="ja-JP" dirty="0" smtClean="0"/>
              <a:t/>
            </a:r>
            <a:br>
              <a:rPr lang="en-US" altLang="ja-JP" dirty="0" smtClean="0"/>
            </a:br>
            <a:r>
              <a:rPr lang="ja-JP" altLang="en-US" dirty="0" smtClean="0"/>
              <a:t>キーパンチャーという職業があった．</a:t>
            </a:r>
            <a:endParaRPr lang="en-US" altLang="ja-JP" dirty="0" smtClean="0"/>
          </a:p>
        </p:txBody>
      </p:sp>
      <p:pic>
        <p:nvPicPr>
          <p:cNvPr id="5" name="図 4"/>
          <p:cNvPicPr>
            <a:picLocks noChangeAspect="1"/>
          </p:cNvPicPr>
          <p:nvPr/>
        </p:nvPicPr>
        <p:blipFill>
          <a:blip r:embed="rId2"/>
          <a:stretch>
            <a:fillRect/>
          </a:stretch>
        </p:blipFill>
        <p:spPr>
          <a:xfrm>
            <a:off x="5730382" y="3322127"/>
            <a:ext cx="3413618" cy="156503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カード読取</a:t>
            </a:r>
            <a:endParaRPr lang="ja-JP" altLang="en-US" dirty="0"/>
          </a:p>
        </p:txBody>
      </p:sp>
      <p:sp>
        <p:nvSpPr>
          <p:cNvPr id="3" name="コンテンツ プレースホルダ 2"/>
          <p:cNvSpPr>
            <a:spLocks noGrp="1"/>
          </p:cNvSpPr>
          <p:nvPr>
            <p:ph idx="1"/>
          </p:nvPr>
        </p:nvSpPr>
        <p:spPr/>
        <p:txBody>
          <a:bodyPr/>
          <a:lstStyle/>
          <a:p>
            <a:r>
              <a:rPr lang="ja-JP" altLang="en-US" dirty="0" smtClean="0"/>
              <a:t>磁気読取式</a:t>
            </a:r>
            <a:endParaRPr lang="en-US" altLang="ja-JP" dirty="0" smtClean="0"/>
          </a:p>
          <a:p>
            <a:pPr lvl="1"/>
            <a:r>
              <a:rPr lang="ja-JP" altLang="en-US" dirty="0" smtClean="0"/>
              <a:t>学生証に用いられているもの．クレジットカードも．</a:t>
            </a:r>
            <a:endParaRPr lang="en-US" altLang="ja-JP" dirty="0" smtClean="0"/>
          </a:p>
          <a:p>
            <a:pPr lvl="1"/>
            <a:r>
              <a:rPr lang="ja-JP" altLang="en-US" dirty="0" smtClean="0"/>
              <a:t>容量が小さい，偽造しやすいという問題がある．</a:t>
            </a:r>
            <a:endParaRPr lang="en-US" altLang="ja-JP" dirty="0" smtClean="0"/>
          </a:p>
          <a:p>
            <a:r>
              <a:rPr lang="en-US" altLang="ja-JP" dirty="0" smtClean="0"/>
              <a:t>IC</a:t>
            </a:r>
            <a:r>
              <a:rPr lang="ja-JP" altLang="en-US" dirty="0" smtClean="0"/>
              <a:t>カード</a:t>
            </a:r>
            <a:endParaRPr lang="en-US" altLang="ja-JP" dirty="0" smtClean="0"/>
          </a:p>
          <a:p>
            <a:pPr lvl="1"/>
            <a:r>
              <a:rPr lang="ja-JP" altLang="en-US" dirty="0" smtClean="0"/>
              <a:t>カード内の</a:t>
            </a:r>
            <a:r>
              <a:rPr lang="en-US" altLang="ja-JP" dirty="0" smtClean="0"/>
              <a:t>IC</a:t>
            </a:r>
            <a:r>
              <a:rPr lang="ja-JP" altLang="en-US" dirty="0" smtClean="0"/>
              <a:t>と外部とで通信してデータを読み取る．カード内での暗号化が可能で複製が難しい．</a:t>
            </a:r>
            <a:endParaRPr lang="en-US" altLang="ja-JP" dirty="0" smtClean="0"/>
          </a:p>
          <a:p>
            <a:r>
              <a:rPr lang="ja-JP" altLang="en-US" dirty="0" smtClean="0"/>
              <a:t>非接触</a:t>
            </a:r>
            <a:r>
              <a:rPr lang="en-US" altLang="ja-JP" dirty="0" smtClean="0"/>
              <a:t>IC</a:t>
            </a:r>
            <a:r>
              <a:rPr lang="ja-JP" altLang="en-US" dirty="0" smtClean="0"/>
              <a:t>カード</a:t>
            </a:r>
            <a:endParaRPr lang="en-US" altLang="ja-JP" dirty="0" smtClean="0"/>
          </a:p>
          <a:p>
            <a:pPr lvl="1"/>
            <a:r>
              <a:rPr lang="ja-JP" altLang="en-US" dirty="0" smtClean="0"/>
              <a:t>国内に限り，</a:t>
            </a:r>
            <a:r>
              <a:rPr lang="en-US" altLang="ja-JP" dirty="0" smtClean="0"/>
              <a:t>PASPY</a:t>
            </a:r>
            <a:r>
              <a:rPr lang="en-US" altLang="ja-JP" dirty="0" smtClean="0"/>
              <a:t>, ICOCA </a:t>
            </a:r>
            <a:r>
              <a:rPr lang="ja-JP" altLang="en-US" dirty="0" smtClean="0"/>
              <a:t>で用いられている規格</a:t>
            </a:r>
            <a:r>
              <a:rPr lang="en-US" altLang="ja-JP" dirty="0" smtClean="0"/>
              <a:t/>
            </a:r>
            <a:br>
              <a:rPr lang="en-US" altLang="ja-JP" dirty="0" smtClean="0"/>
            </a:br>
            <a:r>
              <a:rPr lang="ja-JP" altLang="en-US" dirty="0" smtClean="0"/>
              <a:t>（ソニーの</a:t>
            </a:r>
            <a:r>
              <a:rPr lang="en-US" altLang="ja-JP" dirty="0" err="1" smtClean="0"/>
              <a:t>FeliCa</a:t>
            </a:r>
            <a:r>
              <a:rPr lang="ja-JP" altLang="en-US" dirty="0" smtClean="0"/>
              <a:t>）が主流となっている．</a:t>
            </a:r>
            <a:endParaRPr lang="en-US" altLang="ja-JP" dirty="0" smtClean="0"/>
          </a:p>
        </p:txBody>
      </p:sp>
      <p:pic>
        <p:nvPicPr>
          <p:cNvPr id="4" name="図 3"/>
          <p:cNvPicPr>
            <a:picLocks noChangeAspect="1"/>
          </p:cNvPicPr>
          <p:nvPr/>
        </p:nvPicPr>
        <p:blipFill>
          <a:blip r:embed="rId2"/>
          <a:stretch>
            <a:fillRect/>
          </a:stretch>
        </p:blipFill>
        <p:spPr>
          <a:xfrm>
            <a:off x="1841256" y="5060840"/>
            <a:ext cx="2426251" cy="1547970"/>
          </a:xfrm>
          <a:prstGeom prst="rect">
            <a:avLst/>
          </a:prstGeom>
        </p:spPr>
      </p:pic>
      <p:pic>
        <p:nvPicPr>
          <p:cNvPr id="5" name="図 4"/>
          <p:cNvPicPr>
            <a:picLocks noChangeAspect="1"/>
          </p:cNvPicPr>
          <p:nvPr/>
        </p:nvPicPr>
        <p:blipFill>
          <a:blip r:embed="rId3"/>
          <a:stretch>
            <a:fillRect/>
          </a:stretch>
        </p:blipFill>
        <p:spPr>
          <a:xfrm>
            <a:off x="4727717" y="5060840"/>
            <a:ext cx="2667484" cy="15479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その他の入力手段</a:t>
            </a:r>
            <a:endParaRPr lang="ja-JP" altLang="en-US" dirty="0"/>
          </a:p>
        </p:txBody>
      </p:sp>
      <p:sp>
        <p:nvSpPr>
          <p:cNvPr id="3" name="コンテンツ プレースホルダ 2"/>
          <p:cNvSpPr>
            <a:spLocks noGrp="1"/>
          </p:cNvSpPr>
          <p:nvPr>
            <p:ph idx="1"/>
          </p:nvPr>
        </p:nvSpPr>
        <p:spPr/>
        <p:txBody>
          <a:bodyPr/>
          <a:lstStyle/>
          <a:p>
            <a:r>
              <a:rPr lang="ja-JP" altLang="en-US" dirty="0" smtClean="0"/>
              <a:t>音声認識</a:t>
            </a:r>
            <a:endParaRPr lang="en-US" altLang="ja-JP" dirty="0" smtClean="0"/>
          </a:p>
          <a:p>
            <a:pPr lvl="1"/>
            <a:r>
              <a:rPr lang="ja-JP" altLang="en-US" dirty="0" smtClean="0"/>
              <a:t>近年，発展が著しい．カーナビや携帯に搭載．</a:t>
            </a:r>
            <a:r>
              <a:rPr lang="ja-JP" altLang="en-US" sz="1800" dirty="0" smtClean="0"/>
              <a:t>デモ</a:t>
            </a:r>
            <a:endParaRPr lang="en-US" altLang="ja-JP" sz="1800" dirty="0" smtClean="0"/>
          </a:p>
          <a:p>
            <a:pPr lvl="1"/>
            <a:r>
              <a:rPr lang="ja-JP" altLang="en-US" dirty="0" smtClean="0"/>
              <a:t>話者認識（誰が話しているか）も研究されている．</a:t>
            </a:r>
            <a:endParaRPr lang="en-US" altLang="ja-JP" dirty="0" smtClean="0"/>
          </a:p>
          <a:p>
            <a:r>
              <a:rPr lang="ja-JP" altLang="en-US" dirty="0" smtClean="0"/>
              <a:t>生体認証</a:t>
            </a:r>
            <a:endParaRPr lang="en-US" altLang="ja-JP" dirty="0" smtClean="0"/>
          </a:p>
          <a:p>
            <a:pPr lvl="1"/>
            <a:r>
              <a:rPr lang="ja-JP" altLang="en-US" dirty="0" smtClean="0"/>
              <a:t>本人確認に用いられる．指紋，静脈，網膜，瞳孔・・</a:t>
            </a:r>
            <a:endParaRPr lang="en-US" altLang="ja-JP" dirty="0" smtClean="0"/>
          </a:p>
          <a:p>
            <a:pPr lvl="1"/>
            <a:r>
              <a:rPr lang="ja-JP" altLang="en-US" dirty="0" smtClean="0"/>
              <a:t>顔認識技術も進歩している．</a:t>
            </a:r>
            <a:r>
              <a:rPr lang="ja-JP" altLang="en-US" sz="1800" dirty="0" smtClean="0"/>
              <a:t>デモ</a:t>
            </a:r>
            <a:endParaRPr lang="en-US" altLang="ja-JP" dirty="0" smtClean="0"/>
          </a:p>
          <a:p>
            <a:pPr lvl="1"/>
            <a:endParaRPr lang="en-US" altLang="ja-JP" dirty="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出力装置</a:t>
            </a:r>
            <a:endParaRPr lang="ja-JP" altLang="en-US" dirty="0"/>
          </a:p>
        </p:txBody>
      </p:sp>
      <p:sp>
        <p:nvSpPr>
          <p:cNvPr id="3" name="コンテンツ プレースホルダ 2"/>
          <p:cNvSpPr>
            <a:spLocks noGrp="1"/>
          </p:cNvSpPr>
          <p:nvPr>
            <p:ph idx="1"/>
          </p:nvPr>
        </p:nvSpPr>
        <p:spPr/>
        <p:txBody>
          <a:bodyPr/>
          <a:lstStyle/>
          <a:p>
            <a:r>
              <a:rPr lang="ja-JP" altLang="en-US" dirty="0" smtClean="0"/>
              <a:t>昔：電動タイプライタをコンピュータにつけていた</a:t>
            </a:r>
            <a:endParaRPr lang="en-US" altLang="ja-JP" dirty="0" smtClean="0"/>
          </a:p>
          <a:p>
            <a:r>
              <a:rPr lang="ja-JP" altLang="en-US" dirty="0" smtClean="0"/>
              <a:t>今：ディスプレイと印刷が分かれる．マウス普及．</a:t>
            </a:r>
            <a:endParaRPr lang="en-US" altLang="ja-JP" dirty="0" smtClean="0"/>
          </a:p>
          <a:p>
            <a:r>
              <a:rPr lang="ja-JP" altLang="en-US" dirty="0" smtClean="0"/>
              <a:t>ディスプレイの各方式</a:t>
            </a:r>
            <a:endParaRPr lang="en-US" altLang="ja-JP" dirty="0" smtClean="0"/>
          </a:p>
          <a:p>
            <a:pPr lvl="1"/>
            <a:r>
              <a:rPr lang="ja-JP" altLang="en-US" dirty="0" smtClean="0"/>
              <a:t>液晶ディスプレイの原理と方式</a:t>
            </a:r>
            <a:endParaRPr lang="en-US" altLang="ja-JP" dirty="0" smtClean="0"/>
          </a:p>
          <a:p>
            <a:pPr lvl="1"/>
            <a:r>
              <a:rPr lang="ja-JP" altLang="en-US" dirty="0" smtClean="0"/>
              <a:t>色の表現と解像度</a:t>
            </a:r>
            <a:endParaRPr lang="en-US" altLang="ja-JP" dirty="0" smtClean="0"/>
          </a:p>
          <a:p>
            <a:pPr lvl="1"/>
            <a:r>
              <a:rPr lang="en-US" altLang="ja-JP" dirty="0" smtClean="0"/>
              <a:t>CRT</a:t>
            </a:r>
            <a:r>
              <a:rPr lang="ja-JP" altLang="en-US" dirty="0" smtClean="0"/>
              <a:t>モニタ</a:t>
            </a:r>
            <a:endParaRPr lang="en-US" altLang="ja-JP" dirty="0" smtClean="0"/>
          </a:p>
          <a:p>
            <a:r>
              <a:rPr lang="ja-JP" altLang="en-US" dirty="0" smtClean="0"/>
              <a:t>プリンタ</a:t>
            </a:r>
            <a:endParaRPr lang="en-US" altLang="ja-JP" dirty="0" smtClean="0"/>
          </a:p>
          <a:p>
            <a:pPr lvl="1"/>
            <a:r>
              <a:rPr lang="ja-JP" altLang="en-US" dirty="0" smtClean="0"/>
              <a:t>インクジェットプリンタ</a:t>
            </a:r>
            <a:endParaRPr lang="en-US" altLang="ja-JP" dirty="0" smtClean="0"/>
          </a:p>
          <a:p>
            <a:pPr lvl="1"/>
            <a:r>
              <a:rPr lang="ja-JP" altLang="en-US" dirty="0" smtClean="0"/>
              <a:t>ページプリンタ（レーザプリンタなど）</a:t>
            </a:r>
            <a:endParaRPr lang="en-US" altLang="ja-JP" dirty="0" smtClean="0"/>
          </a:p>
          <a:p>
            <a:pPr lvl="1"/>
            <a:r>
              <a:rPr lang="ja-JP" altLang="en-US" dirty="0" smtClean="0"/>
              <a:t>プロッタ</a:t>
            </a:r>
            <a:endParaRPr lang="en-US" altLang="ja-JP" dirty="0" smtClean="0"/>
          </a:p>
        </p:txBody>
      </p:sp>
    </p:spTree>
    <p:extLst>
      <p:ext uri="{BB962C8B-B14F-4D97-AF65-F5344CB8AC3E}">
        <p14:creationId xmlns:p14="http://schemas.microsoft.com/office/powerpoint/2010/main" val="28757483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液晶ディスプレイ</a:t>
            </a:r>
            <a:endParaRPr lang="ja-JP" altLang="en-US" dirty="0"/>
          </a:p>
        </p:txBody>
      </p:sp>
      <p:pic>
        <p:nvPicPr>
          <p:cNvPr id="4" name="コンテンツ プレースホルダ 3" descr="1603-1-A.jpg"/>
          <p:cNvPicPr>
            <a:picLocks noGrp="1" noChangeAspect="1"/>
          </p:cNvPicPr>
          <p:nvPr>
            <p:ph idx="1"/>
          </p:nvPr>
        </p:nvPicPr>
        <p:blipFill>
          <a:blip r:embed="rId2"/>
          <a:srcRect l="-4332" r="-4332"/>
          <a:stretch>
            <a:fillRect/>
          </a:stretch>
        </p:blipFill>
        <p:spPr/>
      </p:pic>
    </p:spTree>
    <p:extLst>
      <p:ext uri="{BB962C8B-B14F-4D97-AF65-F5344CB8AC3E}">
        <p14:creationId xmlns:p14="http://schemas.microsoft.com/office/powerpoint/2010/main" val="19377931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液晶ディスプレイの原理</a:t>
            </a:r>
            <a:endParaRPr lang="ja-JP" altLang="en-US" dirty="0"/>
          </a:p>
        </p:txBody>
      </p:sp>
      <p:sp>
        <p:nvSpPr>
          <p:cNvPr id="6" name="コンテンツ プレースホルダ 5"/>
          <p:cNvSpPr>
            <a:spLocks noGrp="1"/>
          </p:cNvSpPr>
          <p:nvPr>
            <p:ph idx="1"/>
          </p:nvPr>
        </p:nvSpPr>
        <p:spPr>
          <a:xfrm>
            <a:off x="457200" y="5681725"/>
            <a:ext cx="8229600" cy="1090724"/>
          </a:xfrm>
        </p:spPr>
        <p:txBody>
          <a:bodyPr/>
          <a:lstStyle/>
          <a:p>
            <a:r>
              <a:rPr lang="ja-JP" altLang="en-US" dirty="0" smtClean="0"/>
              <a:t>「偏光」という光の現象を用いて明るさを変える</a:t>
            </a:r>
            <a:endParaRPr lang="en-US" altLang="ja-JP" dirty="0" smtClean="0"/>
          </a:p>
          <a:p>
            <a:r>
              <a:rPr lang="ja-JP" altLang="en-US" dirty="0" smtClean="0"/>
              <a:t>「液晶」という液体で偏光方向を回転させる</a:t>
            </a:r>
            <a:endParaRPr lang="ja-JP" altLang="en-US" dirty="0"/>
          </a:p>
        </p:txBody>
      </p:sp>
      <p:pic>
        <p:nvPicPr>
          <p:cNvPr id="7" name="図 6" descr="1604-2.jpg"/>
          <p:cNvPicPr>
            <a:picLocks noChangeAspect="1"/>
          </p:cNvPicPr>
          <p:nvPr/>
        </p:nvPicPr>
        <p:blipFill>
          <a:blip r:embed="rId2"/>
          <a:stretch>
            <a:fillRect/>
          </a:stretch>
        </p:blipFill>
        <p:spPr>
          <a:xfrm>
            <a:off x="1095069" y="905933"/>
            <a:ext cx="6278590" cy="4708943"/>
          </a:xfrm>
          <a:prstGeom prst="rect">
            <a:avLst/>
          </a:prstGeom>
        </p:spPr>
      </p:pic>
      <p:pic>
        <p:nvPicPr>
          <p:cNvPr id="8" name="図 7" descr="1604-3.jpg"/>
          <p:cNvPicPr>
            <a:picLocks noChangeAspect="1"/>
          </p:cNvPicPr>
          <p:nvPr/>
        </p:nvPicPr>
        <p:blipFill>
          <a:blip r:embed="rId3"/>
          <a:stretch>
            <a:fillRect/>
          </a:stretch>
        </p:blipFill>
        <p:spPr>
          <a:xfrm>
            <a:off x="1095069" y="905933"/>
            <a:ext cx="6278590" cy="4708943"/>
          </a:xfrm>
          <a:prstGeom prst="rect">
            <a:avLst/>
          </a:prstGeom>
        </p:spPr>
      </p:pic>
    </p:spTree>
    <p:extLst>
      <p:ext uri="{BB962C8B-B14F-4D97-AF65-F5344CB8AC3E}">
        <p14:creationId xmlns:p14="http://schemas.microsoft.com/office/powerpoint/2010/main" val="4032049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1603-2-A.jpg"/>
          <p:cNvPicPr>
            <a:picLocks noChangeAspect="1"/>
          </p:cNvPicPr>
          <p:nvPr/>
        </p:nvPicPr>
        <p:blipFill>
          <a:blip r:embed="rId2"/>
          <a:stretch>
            <a:fillRect/>
          </a:stretch>
        </p:blipFill>
        <p:spPr>
          <a:xfrm>
            <a:off x="1266840" y="3411532"/>
            <a:ext cx="4773553" cy="3580164"/>
          </a:xfrm>
          <a:prstGeom prst="rect">
            <a:avLst/>
          </a:prstGeom>
        </p:spPr>
      </p:pic>
      <p:sp>
        <p:nvSpPr>
          <p:cNvPr id="2" name="タイトル 1"/>
          <p:cNvSpPr>
            <a:spLocks noGrp="1"/>
          </p:cNvSpPr>
          <p:nvPr>
            <p:ph type="title"/>
          </p:nvPr>
        </p:nvSpPr>
        <p:spPr/>
        <p:txBody>
          <a:bodyPr>
            <a:normAutofit fontScale="90000"/>
          </a:bodyPr>
          <a:lstStyle/>
          <a:p>
            <a:r>
              <a:rPr lang="ja-JP" altLang="en-US" dirty="0" smtClean="0"/>
              <a:t>偏光とは？</a:t>
            </a:r>
            <a:endParaRPr lang="ja-JP" altLang="en-US" dirty="0"/>
          </a:p>
        </p:txBody>
      </p:sp>
      <p:sp>
        <p:nvSpPr>
          <p:cNvPr id="3" name="コンテンツ プレースホルダ 2"/>
          <p:cNvSpPr>
            <a:spLocks noGrp="1"/>
          </p:cNvSpPr>
          <p:nvPr>
            <p:ph idx="1"/>
          </p:nvPr>
        </p:nvSpPr>
        <p:spPr/>
        <p:txBody>
          <a:bodyPr/>
          <a:lstStyle/>
          <a:p>
            <a:r>
              <a:rPr lang="ja-JP" altLang="en-US" dirty="0" smtClean="0"/>
              <a:t>光は電磁波・・電場と磁場による</a:t>
            </a:r>
            <a:r>
              <a:rPr lang="ja-JP" altLang="en-US" u="sng" dirty="0" smtClean="0"/>
              <a:t>横波</a:t>
            </a:r>
            <a:endParaRPr lang="en-US" altLang="ja-JP" u="sng" dirty="0" smtClean="0"/>
          </a:p>
          <a:p>
            <a:endParaRPr lang="en-US" altLang="ja-JP" u="sng" dirty="0" smtClean="0"/>
          </a:p>
          <a:p>
            <a:endParaRPr lang="en-US" altLang="ja-JP" u="sng" dirty="0" smtClean="0"/>
          </a:p>
          <a:p>
            <a:endParaRPr lang="en-US" altLang="ja-JP" u="sng" dirty="0" smtClean="0"/>
          </a:p>
          <a:p>
            <a:endParaRPr lang="en-US" altLang="ja-JP" u="sng" dirty="0" smtClean="0"/>
          </a:p>
          <a:p>
            <a:pPr>
              <a:buNone/>
            </a:pPr>
            <a:endParaRPr lang="en-US" altLang="ja-JP" u="sng" dirty="0" smtClean="0"/>
          </a:p>
        </p:txBody>
      </p:sp>
      <p:sp>
        <p:nvSpPr>
          <p:cNvPr id="5" name="テキスト ボックス 4"/>
          <p:cNvSpPr txBox="1"/>
          <p:nvPr/>
        </p:nvSpPr>
        <p:spPr>
          <a:xfrm>
            <a:off x="5440516" y="721267"/>
            <a:ext cx="3510208" cy="369332"/>
          </a:xfrm>
          <a:prstGeom prst="rect">
            <a:avLst/>
          </a:prstGeom>
          <a:noFill/>
        </p:spPr>
        <p:txBody>
          <a:bodyPr wrap="none" rtlCol="0">
            <a:spAutoFit/>
          </a:bodyPr>
          <a:lstStyle/>
          <a:p>
            <a:r>
              <a:rPr lang="en-US" altLang="ja-JP" dirty="0" smtClean="0">
                <a:hlinkClick r:id="rId3"/>
              </a:rPr>
              <a:t>http://ja.wikipedia.org/wiki/</a:t>
            </a:r>
            <a:r>
              <a:rPr lang="ja-JP" altLang="en-US" dirty="0" smtClean="0">
                <a:hlinkClick r:id="rId3"/>
              </a:rPr>
              <a:t>偏光</a:t>
            </a:r>
            <a:endParaRPr lang="en-US" altLang="ja-JP" dirty="0" smtClean="0"/>
          </a:p>
        </p:txBody>
      </p:sp>
      <p:sp>
        <p:nvSpPr>
          <p:cNvPr id="7" name="直方体 6"/>
          <p:cNvSpPr/>
          <p:nvPr/>
        </p:nvSpPr>
        <p:spPr>
          <a:xfrm>
            <a:off x="1661652" y="1657160"/>
            <a:ext cx="819355" cy="671871"/>
          </a:xfrm>
          <a:prstGeom prst="cub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rot="5400000">
            <a:off x="898834" y="2197115"/>
            <a:ext cx="1204451" cy="95045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 name="直方体 5"/>
          <p:cNvSpPr/>
          <p:nvPr/>
        </p:nvSpPr>
        <p:spPr>
          <a:xfrm>
            <a:off x="591574" y="2987792"/>
            <a:ext cx="819355" cy="671871"/>
          </a:xfrm>
          <a:prstGeom prst="cub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1091385" y="2528958"/>
            <a:ext cx="385096" cy="180258"/>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直方体 10"/>
          <p:cNvSpPr/>
          <p:nvPr/>
        </p:nvSpPr>
        <p:spPr>
          <a:xfrm>
            <a:off x="4712929" y="1657160"/>
            <a:ext cx="819355" cy="671871"/>
          </a:xfrm>
          <a:prstGeom prst="cub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rot="5400000">
            <a:off x="3950111" y="2197115"/>
            <a:ext cx="1204451" cy="95045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直方体 12"/>
          <p:cNvSpPr/>
          <p:nvPr/>
        </p:nvSpPr>
        <p:spPr>
          <a:xfrm>
            <a:off x="3642851" y="2987792"/>
            <a:ext cx="819355" cy="671871"/>
          </a:xfrm>
          <a:prstGeom prst="cub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rot="5400000">
            <a:off x="4430252" y="2238902"/>
            <a:ext cx="385096" cy="180258"/>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661652" y="2987792"/>
            <a:ext cx="1569660" cy="369332"/>
          </a:xfrm>
          <a:prstGeom prst="rect">
            <a:avLst/>
          </a:prstGeom>
          <a:noFill/>
        </p:spPr>
        <p:txBody>
          <a:bodyPr wrap="none" rtlCol="0">
            <a:spAutoFit/>
          </a:bodyPr>
          <a:lstStyle/>
          <a:p>
            <a:r>
              <a:rPr kumimoji="1" lang="ja-JP" altLang="en-US" dirty="0" smtClean="0">
                <a:solidFill>
                  <a:srgbClr val="FF0000"/>
                </a:solidFill>
                <a:latin typeface="メイリオ"/>
                <a:ea typeface="メイリオ"/>
                <a:cs typeface="メイリオ"/>
              </a:rPr>
              <a:t>横に弾いた波</a:t>
            </a:r>
            <a:endParaRPr kumimoji="1" lang="ja-JP" altLang="en-US" dirty="0">
              <a:solidFill>
                <a:srgbClr val="FF0000"/>
              </a:solidFill>
              <a:latin typeface="メイリオ"/>
              <a:ea typeface="メイリオ"/>
              <a:cs typeface="メイリオ"/>
            </a:endParaRPr>
          </a:p>
        </p:txBody>
      </p:sp>
      <p:sp>
        <p:nvSpPr>
          <p:cNvPr id="16" name="テキスト ボックス 15"/>
          <p:cNvSpPr txBox="1"/>
          <p:nvPr/>
        </p:nvSpPr>
        <p:spPr>
          <a:xfrm>
            <a:off x="4712929" y="2987792"/>
            <a:ext cx="1569660" cy="369332"/>
          </a:xfrm>
          <a:prstGeom prst="rect">
            <a:avLst/>
          </a:prstGeom>
          <a:noFill/>
        </p:spPr>
        <p:txBody>
          <a:bodyPr wrap="none" rtlCol="0">
            <a:spAutoFit/>
          </a:bodyPr>
          <a:lstStyle/>
          <a:p>
            <a:r>
              <a:rPr lang="ja-JP" altLang="en-US" dirty="0" smtClean="0">
                <a:solidFill>
                  <a:srgbClr val="FF0000"/>
                </a:solidFill>
                <a:latin typeface="メイリオ"/>
                <a:ea typeface="メイリオ"/>
                <a:cs typeface="メイリオ"/>
              </a:rPr>
              <a:t>縦</a:t>
            </a:r>
            <a:r>
              <a:rPr kumimoji="1" lang="ja-JP" altLang="en-US" dirty="0" smtClean="0">
                <a:solidFill>
                  <a:srgbClr val="FF0000"/>
                </a:solidFill>
                <a:latin typeface="メイリオ"/>
                <a:ea typeface="メイリオ"/>
                <a:cs typeface="メイリオ"/>
              </a:rPr>
              <a:t>に弾いた波</a:t>
            </a:r>
            <a:endParaRPr kumimoji="1" lang="ja-JP" altLang="en-US" dirty="0">
              <a:solidFill>
                <a:srgbClr val="FF0000"/>
              </a:solidFill>
              <a:latin typeface="メイリオ"/>
              <a:ea typeface="メイリオ"/>
              <a:cs typeface="メイリオ"/>
            </a:endParaRPr>
          </a:p>
        </p:txBody>
      </p:sp>
      <p:pic>
        <p:nvPicPr>
          <p:cNvPr id="17" name="図 16"/>
          <p:cNvPicPr>
            <a:picLocks noChangeAspect="1"/>
          </p:cNvPicPr>
          <p:nvPr/>
        </p:nvPicPr>
        <p:blipFill>
          <a:blip r:embed="rId4"/>
          <a:stretch>
            <a:fillRect/>
          </a:stretch>
        </p:blipFill>
        <p:spPr>
          <a:xfrm>
            <a:off x="6730272" y="1657160"/>
            <a:ext cx="2220452" cy="1661227"/>
          </a:xfrm>
          <a:prstGeom prst="rect">
            <a:avLst/>
          </a:prstGeom>
        </p:spPr>
      </p:pic>
      <p:sp>
        <p:nvSpPr>
          <p:cNvPr id="18" name="テキスト ボックス 17"/>
          <p:cNvSpPr txBox="1"/>
          <p:nvPr/>
        </p:nvSpPr>
        <p:spPr>
          <a:xfrm>
            <a:off x="7117140" y="5334000"/>
            <a:ext cx="1654983" cy="646331"/>
          </a:xfrm>
          <a:prstGeom prst="rect">
            <a:avLst/>
          </a:prstGeom>
          <a:noFill/>
        </p:spPr>
        <p:txBody>
          <a:bodyPr wrap="none" rtlCol="0">
            <a:spAutoFit/>
          </a:bodyPr>
          <a:lstStyle/>
          <a:p>
            <a:r>
              <a:rPr kumimoji="1" lang="ja-JP" altLang="en-US" dirty="0" smtClean="0">
                <a:solidFill>
                  <a:srgbClr val="FF0000"/>
                </a:solidFill>
                <a:latin typeface="メイリオ"/>
                <a:ea typeface="メイリオ"/>
                <a:cs typeface="メイリオ"/>
              </a:rPr>
              <a:t>偏光メガネ</a:t>
            </a:r>
            <a:endParaRPr kumimoji="1" lang="en-US" altLang="ja-JP" dirty="0" smtClean="0">
              <a:solidFill>
                <a:srgbClr val="FF0000"/>
              </a:solidFill>
              <a:latin typeface="メイリオ"/>
              <a:ea typeface="メイリオ"/>
              <a:cs typeface="メイリオ"/>
            </a:endParaRPr>
          </a:p>
          <a:p>
            <a:r>
              <a:rPr lang="en-US" altLang="ja-JP" dirty="0" smtClean="0">
                <a:solidFill>
                  <a:srgbClr val="FF0000"/>
                </a:solidFill>
                <a:latin typeface="メイリオ"/>
                <a:ea typeface="メイリオ"/>
                <a:cs typeface="メイリオ"/>
              </a:rPr>
              <a:t>3D</a:t>
            </a:r>
            <a:r>
              <a:rPr lang="ja-JP" altLang="en-US" dirty="0" smtClean="0">
                <a:solidFill>
                  <a:srgbClr val="FF0000"/>
                </a:solidFill>
                <a:latin typeface="メイリオ"/>
                <a:ea typeface="メイリオ"/>
                <a:cs typeface="メイリオ"/>
              </a:rPr>
              <a:t>映画で使用</a:t>
            </a:r>
            <a:endParaRPr kumimoji="1" lang="ja-JP" altLang="en-US" dirty="0">
              <a:solidFill>
                <a:srgbClr val="FF0000"/>
              </a:solidFill>
              <a:latin typeface="メイリオ"/>
              <a:ea typeface="メイリオ"/>
              <a:cs typeface="メイリオ"/>
            </a:endParaRPr>
          </a:p>
        </p:txBody>
      </p:sp>
      <p:pic>
        <p:nvPicPr>
          <p:cNvPr id="19" name="図 18"/>
          <p:cNvPicPr>
            <a:picLocks noChangeAspect="1"/>
          </p:cNvPicPr>
          <p:nvPr/>
        </p:nvPicPr>
        <p:blipFill>
          <a:blip r:embed="rId5"/>
          <a:stretch>
            <a:fillRect/>
          </a:stretch>
        </p:blipFill>
        <p:spPr>
          <a:xfrm>
            <a:off x="6870700" y="3876777"/>
            <a:ext cx="1816100" cy="1358900"/>
          </a:xfrm>
          <a:prstGeom prst="rect">
            <a:avLst/>
          </a:prstGeom>
        </p:spPr>
      </p:pic>
      <p:sp>
        <p:nvSpPr>
          <p:cNvPr id="20" name="テキスト ボックス 19"/>
          <p:cNvSpPr txBox="1"/>
          <p:nvPr/>
        </p:nvSpPr>
        <p:spPr>
          <a:xfrm>
            <a:off x="7117140" y="3357124"/>
            <a:ext cx="1569660" cy="369332"/>
          </a:xfrm>
          <a:prstGeom prst="rect">
            <a:avLst/>
          </a:prstGeom>
          <a:noFill/>
        </p:spPr>
        <p:txBody>
          <a:bodyPr wrap="none" rtlCol="0">
            <a:spAutoFit/>
          </a:bodyPr>
          <a:lstStyle/>
          <a:p>
            <a:r>
              <a:rPr kumimoji="1" lang="ja-JP" altLang="en-US" dirty="0" smtClean="0">
                <a:solidFill>
                  <a:srgbClr val="FF0000"/>
                </a:solidFill>
                <a:latin typeface="メイリオ"/>
                <a:ea typeface="メイリオ"/>
                <a:cs typeface="メイリオ"/>
              </a:rPr>
              <a:t>偏光フィルタ</a:t>
            </a:r>
            <a:endParaRPr kumimoji="1" lang="ja-JP" altLang="en-US" dirty="0">
              <a:solidFill>
                <a:srgbClr val="FF0000"/>
              </a:solidFill>
              <a:latin typeface="メイリオ"/>
              <a:ea typeface="メイリオ"/>
              <a:cs typeface="メイリオ"/>
            </a:endParaRPr>
          </a:p>
        </p:txBody>
      </p:sp>
    </p:spTree>
    <p:extLst>
      <p:ext uri="{BB962C8B-B14F-4D97-AF65-F5344CB8AC3E}">
        <p14:creationId xmlns:p14="http://schemas.microsoft.com/office/powerpoint/2010/main" val="578599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入出力装置とは</a:t>
            </a:r>
            <a:endParaRPr lang="ja-JP" altLang="en-US" dirty="0"/>
          </a:p>
        </p:txBody>
      </p:sp>
      <p:sp>
        <p:nvSpPr>
          <p:cNvPr id="3" name="コンテンツ プレースホルダ 2"/>
          <p:cNvSpPr>
            <a:spLocks noGrp="1"/>
          </p:cNvSpPr>
          <p:nvPr>
            <p:ph idx="1"/>
          </p:nvPr>
        </p:nvSpPr>
        <p:spPr/>
        <p:txBody>
          <a:bodyPr/>
          <a:lstStyle/>
          <a:p>
            <a:r>
              <a:rPr lang="ja-JP" altLang="en-US" dirty="0" smtClean="0"/>
              <a:t>計算機を人が操作するための装置</a:t>
            </a:r>
            <a:endParaRPr lang="en-US" altLang="ja-JP" dirty="0" smtClean="0"/>
          </a:p>
          <a:p>
            <a:pPr lvl="1"/>
            <a:r>
              <a:rPr lang="ja-JP" altLang="en-US" dirty="0" smtClean="0">
                <a:solidFill>
                  <a:srgbClr val="FF0000"/>
                </a:solidFill>
              </a:rPr>
              <a:t>ヒューマンインタフェース</a:t>
            </a:r>
            <a:r>
              <a:rPr lang="en-US" altLang="ja-JP" dirty="0" smtClean="0">
                <a:solidFill>
                  <a:srgbClr val="FF0000"/>
                </a:solidFill>
              </a:rPr>
              <a:t/>
            </a:r>
            <a:br>
              <a:rPr lang="en-US" altLang="ja-JP" dirty="0" smtClean="0">
                <a:solidFill>
                  <a:srgbClr val="FF0000"/>
                </a:solidFill>
              </a:rPr>
            </a:br>
            <a:r>
              <a:rPr lang="ja-JP" altLang="en-US" dirty="0" smtClean="0"/>
              <a:t>（</a:t>
            </a:r>
            <a:r>
              <a:rPr lang="ja-JP" altLang="en-US" dirty="0" smtClean="0">
                <a:solidFill>
                  <a:srgbClr val="FF0000"/>
                </a:solidFill>
              </a:rPr>
              <a:t>ユーザインタフェース</a:t>
            </a:r>
            <a:r>
              <a:rPr lang="ja-JP" altLang="en-US" dirty="0" smtClean="0"/>
              <a:t>，</a:t>
            </a:r>
            <a:r>
              <a:rPr lang="en-US" altLang="ja-JP" dirty="0" smtClean="0"/>
              <a:t/>
            </a:r>
            <a:br>
              <a:rPr lang="en-US" altLang="ja-JP" dirty="0" smtClean="0"/>
            </a:br>
            <a:r>
              <a:rPr lang="ja-JP" altLang="en-US" dirty="0" smtClean="0"/>
              <a:t>　マンマシンインタフェース　などとも．）</a:t>
            </a:r>
            <a:endParaRPr lang="en-US" altLang="ja-JP" dirty="0" smtClean="0"/>
          </a:p>
          <a:p>
            <a:r>
              <a:rPr lang="ja-JP" altLang="en-US" dirty="0" smtClean="0"/>
              <a:t>計算機に実世界の出来事，数量などを入力したり，実世界の装置を動かしたりする装置</a:t>
            </a:r>
            <a:endParaRPr lang="en-US" altLang="ja-JP" dirty="0" smtClean="0"/>
          </a:p>
          <a:p>
            <a:pPr lvl="1"/>
            <a:r>
              <a:rPr lang="ja-JP" altLang="en-US" dirty="0" smtClean="0"/>
              <a:t>各種センサ（温度，圧力，・・）</a:t>
            </a:r>
            <a:endParaRPr lang="en-US" altLang="ja-JP" dirty="0" smtClean="0"/>
          </a:p>
          <a:p>
            <a:pPr lvl="1"/>
            <a:r>
              <a:rPr lang="ja-JP" altLang="en-US" dirty="0" smtClean="0"/>
              <a:t>装置の</a:t>
            </a:r>
            <a:r>
              <a:rPr lang="en-US" altLang="ja-JP" dirty="0" smtClean="0"/>
              <a:t> ON/OFF, </a:t>
            </a:r>
            <a:r>
              <a:rPr lang="ja-JP" altLang="en-US" dirty="0" smtClean="0"/>
              <a:t>量，時間などの調整．</a:t>
            </a:r>
            <a:endParaRPr lang="en-US" altLang="ja-JP" dirty="0" smtClean="0"/>
          </a:p>
          <a:p>
            <a:r>
              <a:rPr lang="ja-JP" altLang="en-US" dirty="0" smtClean="0"/>
              <a:t>入出力インタフェース</a:t>
            </a:r>
            <a:endParaRPr lang="en-US" altLang="ja-JP" dirty="0" smtClean="0"/>
          </a:p>
          <a:p>
            <a:pPr lvl="1"/>
            <a:r>
              <a:rPr lang="ja-JP" altLang="en-US" dirty="0" smtClean="0"/>
              <a:t>外部の入出力機器やネットワークなど</a:t>
            </a:r>
            <a:r>
              <a:rPr lang="ja-JP" altLang="en-US" dirty="0" smtClean="0"/>
              <a:t>と</a:t>
            </a:r>
            <a:r>
              <a:rPr lang="en-US" altLang="ja-JP" dirty="0" smtClean="0"/>
              <a:t/>
            </a:r>
            <a:br>
              <a:rPr lang="en-US" altLang="ja-JP" dirty="0" smtClean="0"/>
            </a:br>
            <a:r>
              <a:rPr lang="ja-JP" altLang="en-US" dirty="0" smtClean="0"/>
              <a:t>接続</a:t>
            </a:r>
            <a:r>
              <a:rPr lang="ja-JP" altLang="en-US" dirty="0" smtClean="0"/>
              <a:t>するための配線，コネクタ部分．</a:t>
            </a:r>
            <a:endParaRPr lang="en-US" altLang="ja-JP" dirty="0" smtClean="0"/>
          </a:p>
          <a:p>
            <a:pPr lvl="1"/>
            <a:r>
              <a:rPr lang="en-US" altLang="ja-JP" dirty="0" smtClean="0"/>
              <a:t>USB </a:t>
            </a:r>
            <a:r>
              <a:rPr lang="ja-JP" altLang="en-US" dirty="0" smtClean="0"/>
              <a:t>のように規格化されているものが多い．</a:t>
            </a:r>
            <a:endParaRPr lang="en-US" altLang="ja-JP"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1603-3-A.jpg"/>
          <p:cNvPicPr>
            <a:picLocks noChangeAspect="1"/>
          </p:cNvPicPr>
          <p:nvPr/>
        </p:nvPicPr>
        <p:blipFill>
          <a:blip r:embed="rId2"/>
          <a:stretch>
            <a:fillRect/>
          </a:stretch>
        </p:blipFill>
        <p:spPr>
          <a:xfrm>
            <a:off x="430359" y="417788"/>
            <a:ext cx="8128000" cy="6096000"/>
          </a:xfrm>
          <a:prstGeom prst="rect">
            <a:avLst/>
          </a:prstGeom>
        </p:spPr>
      </p:pic>
      <p:pic>
        <p:nvPicPr>
          <p:cNvPr id="6" name="図 5" descr="1603-4-A.jpg"/>
          <p:cNvPicPr>
            <a:picLocks noChangeAspect="1"/>
          </p:cNvPicPr>
          <p:nvPr/>
        </p:nvPicPr>
        <p:blipFill>
          <a:blip r:embed="rId3"/>
          <a:stretch>
            <a:fillRect/>
          </a:stretch>
        </p:blipFill>
        <p:spPr>
          <a:xfrm>
            <a:off x="430359" y="417788"/>
            <a:ext cx="8128000" cy="6096000"/>
          </a:xfrm>
          <a:prstGeom prst="rect">
            <a:avLst/>
          </a:prstGeom>
        </p:spPr>
      </p:pic>
    </p:spTree>
    <p:extLst>
      <p:ext uri="{BB962C8B-B14F-4D97-AF65-F5344CB8AC3E}">
        <p14:creationId xmlns:p14="http://schemas.microsoft.com/office/powerpoint/2010/main" val="2113469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CRT</a:t>
            </a:r>
            <a:r>
              <a:rPr lang="ja-JP" altLang="en-US" dirty="0" smtClean="0"/>
              <a:t>モニタ（陰極線管）</a:t>
            </a:r>
            <a:endParaRPr lang="ja-JP" altLang="en-US" dirty="0"/>
          </a:p>
        </p:txBody>
      </p:sp>
      <p:sp>
        <p:nvSpPr>
          <p:cNvPr id="3" name="コンテンツ プレースホルダ 2"/>
          <p:cNvSpPr>
            <a:spLocks noGrp="1"/>
          </p:cNvSpPr>
          <p:nvPr>
            <p:ph idx="1"/>
          </p:nvPr>
        </p:nvSpPr>
        <p:spPr>
          <a:xfrm>
            <a:off x="457200" y="6112387"/>
            <a:ext cx="8229600" cy="593213"/>
          </a:xfrm>
        </p:spPr>
        <p:txBody>
          <a:bodyPr/>
          <a:lstStyle/>
          <a:p>
            <a:r>
              <a:rPr lang="en-US" altLang="ja-JP" dirty="0" smtClean="0"/>
              <a:t>Cathode Ray Tube : </a:t>
            </a:r>
            <a:r>
              <a:rPr lang="ja-JP" altLang="en-US" dirty="0" smtClean="0"/>
              <a:t>陰極線を磁力で曲げて表示</a:t>
            </a:r>
            <a:endParaRPr lang="ja-JP" altLang="en-US" dirty="0"/>
          </a:p>
        </p:txBody>
      </p:sp>
      <p:pic>
        <p:nvPicPr>
          <p:cNvPr id="5" name="1602-1-A.mpg">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1302773" y="905933"/>
            <a:ext cx="6941939" cy="5206454"/>
          </a:xfrm>
          <a:prstGeom prst="rect">
            <a:avLst/>
          </a:prstGeom>
        </p:spPr>
      </p:pic>
    </p:spTree>
    <p:extLst>
      <p:ext uri="{BB962C8B-B14F-4D97-AF65-F5344CB8AC3E}">
        <p14:creationId xmlns:p14="http://schemas.microsoft.com/office/powerpoint/2010/main" val="231984110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表示原理</a:t>
            </a:r>
            <a:endParaRPr lang="ja-JP" altLang="en-US" dirty="0"/>
          </a:p>
        </p:txBody>
      </p:sp>
      <p:pic>
        <p:nvPicPr>
          <p:cNvPr id="4" name="1605-1-A.mpg">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737420" y="905932"/>
            <a:ext cx="7684820" cy="5763615"/>
          </a:xfrm>
          <a:prstGeom prst="rect">
            <a:avLst/>
          </a:prstGeom>
        </p:spPr>
      </p:pic>
    </p:spTree>
    <p:extLst>
      <p:ext uri="{BB962C8B-B14F-4D97-AF65-F5344CB8AC3E}">
        <p14:creationId xmlns:p14="http://schemas.microsoft.com/office/powerpoint/2010/main" val="102694474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インクジェットプリンタ</a:t>
            </a:r>
            <a:r>
              <a:rPr lang="en-US" altLang="ja-JP" dirty="0" smtClean="0"/>
              <a:t>(1)</a:t>
            </a:r>
            <a:endParaRPr lang="ja-JP" altLang="en-US" dirty="0"/>
          </a:p>
        </p:txBody>
      </p:sp>
      <p:pic>
        <p:nvPicPr>
          <p:cNvPr id="7" name="1608-1-A.mpg">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1024193" y="1110772"/>
            <a:ext cx="7029336" cy="5272002"/>
          </a:xfrm>
          <a:prstGeom prst="rect">
            <a:avLst/>
          </a:prstGeom>
        </p:spPr>
      </p:pic>
    </p:spTree>
    <p:extLst>
      <p:ext uri="{BB962C8B-B14F-4D97-AF65-F5344CB8AC3E}">
        <p14:creationId xmlns:p14="http://schemas.microsoft.com/office/powerpoint/2010/main" val="397832806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インクジェットプリンタ</a:t>
            </a:r>
            <a:r>
              <a:rPr lang="en-US" altLang="ja-JP" dirty="0" smtClean="0"/>
              <a:t>(2)</a:t>
            </a:r>
            <a:endParaRPr lang="ja-JP" altLang="en-US" dirty="0"/>
          </a:p>
        </p:txBody>
      </p:sp>
      <p:pic>
        <p:nvPicPr>
          <p:cNvPr id="4" name="1608-2-A.mpg">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1114321" y="1085644"/>
            <a:ext cx="6680473" cy="5010355"/>
          </a:xfrm>
          <a:prstGeom prst="rect">
            <a:avLst/>
          </a:prstGeom>
        </p:spPr>
      </p:pic>
    </p:spTree>
    <p:extLst>
      <p:ext uri="{BB962C8B-B14F-4D97-AF65-F5344CB8AC3E}">
        <p14:creationId xmlns:p14="http://schemas.microsoft.com/office/powerpoint/2010/main" val="206296590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ページプリンタ</a:t>
            </a:r>
            <a:endParaRPr lang="ja-JP" altLang="en-US" dirty="0"/>
          </a:p>
        </p:txBody>
      </p:sp>
      <p:pic>
        <p:nvPicPr>
          <p:cNvPr id="4" name="1610-1-A.mpg">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893097" y="1020096"/>
            <a:ext cx="7204860" cy="5403645"/>
          </a:xfrm>
          <a:prstGeom prst="rect">
            <a:avLst/>
          </a:prstGeom>
        </p:spPr>
      </p:pic>
    </p:spTree>
    <p:extLst>
      <p:ext uri="{BB962C8B-B14F-4D97-AF65-F5344CB8AC3E}">
        <p14:creationId xmlns:p14="http://schemas.microsoft.com/office/powerpoint/2010/main" val="212946326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プロッタ</a:t>
            </a:r>
            <a:r>
              <a:rPr lang="en-US" altLang="ja-JP" dirty="0" smtClean="0"/>
              <a:t>(</a:t>
            </a:r>
            <a:r>
              <a:rPr lang="en-US" altLang="ja-JP" dirty="0" err="1" smtClean="0"/>
              <a:t>xy</a:t>
            </a:r>
            <a:r>
              <a:rPr lang="ja-JP" altLang="en-US" dirty="0" smtClean="0"/>
              <a:t>プロッタ）</a:t>
            </a:r>
            <a:endParaRPr lang="ja-JP" altLang="en-US" dirty="0"/>
          </a:p>
        </p:txBody>
      </p:sp>
      <p:sp>
        <p:nvSpPr>
          <p:cNvPr id="3" name="コンテンツ プレースホルダ 2"/>
          <p:cNvSpPr>
            <a:spLocks noGrp="1"/>
          </p:cNvSpPr>
          <p:nvPr>
            <p:ph idx="1"/>
          </p:nvPr>
        </p:nvSpPr>
        <p:spPr>
          <a:xfrm>
            <a:off x="457200" y="4211484"/>
            <a:ext cx="8229600" cy="2646516"/>
          </a:xfrm>
        </p:spPr>
        <p:txBody>
          <a:bodyPr>
            <a:normAutofit/>
          </a:bodyPr>
          <a:lstStyle/>
          <a:p>
            <a:r>
              <a:rPr lang="ja-JP" altLang="en-US" dirty="0" smtClean="0"/>
              <a:t>ペンの縦・横制御で図面を書いていく装置</a:t>
            </a:r>
            <a:endParaRPr lang="en-US" altLang="ja-JP" dirty="0" smtClean="0"/>
          </a:p>
          <a:p>
            <a:r>
              <a:rPr lang="ja-JP" altLang="en-US" dirty="0" smtClean="0"/>
              <a:t>現在はほとんど使われていない</a:t>
            </a:r>
            <a:endParaRPr lang="en-US" altLang="ja-JP" dirty="0" smtClean="0"/>
          </a:p>
          <a:p>
            <a:pPr lvl="1"/>
            <a:r>
              <a:rPr lang="ja-JP" altLang="en-US" dirty="0" smtClean="0"/>
              <a:t>インクジェット方式の大型プリンタに代替された．</a:t>
            </a:r>
            <a:r>
              <a:rPr lang="en-US" altLang="ja-JP" dirty="0" smtClean="0"/>
              <a:t/>
            </a:r>
            <a:br>
              <a:rPr lang="en-US" altLang="ja-JP" dirty="0" smtClean="0"/>
            </a:br>
            <a:r>
              <a:rPr lang="ja-JP" altLang="en-US" dirty="0" smtClean="0"/>
              <a:t>画質に遜色がなくなったこと，塗りつぶしをしても</a:t>
            </a:r>
            <a:r>
              <a:rPr lang="en-US" altLang="ja-JP" dirty="0" smtClean="0"/>
              <a:t/>
            </a:r>
            <a:br>
              <a:rPr lang="en-US" altLang="ja-JP" dirty="0" smtClean="0"/>
            </a:br>
            <a:r>
              <a:rPr lang="ja-JP" altLang="en-US" dirty="0" smtClean="0"/>
              <a:t>時間がかからないことなどから．</a:t>
            </a:r>
            <a:endParaRPr lang="en-US" altLang="ja-JP" dirty="0" smtClean="0"/>
          </a:p>
          <a:p>
            <a:pPr lvl="1"/>
            <a:r>
              <a:rPr lang="ja-JP" altLang="en-US" dirty="0" smtClean="0"/>
              <a:t>カッティングプロッタは使われている</a:t>
            </a:r>
            <a:endParaRPr lang="ja-JP" altLang="en-US" dirty="0"/>
          </a:p>
        </p:txBody>
      </p:sp>
      <p:pic>
        <p:nvPicPr>
          <p:cNvPr id="4" name="図 3"/>
          <p:cNvPicPr>
            <a:picLocks noChangeAspect="1"/>
          </p:cNvPicPr>
          <p:nvPr/>
        </p:nvPicPr>
        <p:blipFill>
          <a:blip r:embed="rId2"/>
          <a:stretch>
            <a:fillRect/>
          </a:stretch>
        </p:blipFill>
        <p:spPr>
          <a:xfrm>
            <a:off x="106522" y="1025107"/>
            <a:ext cx="4774978" cy="3079861"/>
          </a:xfrm>
          <a:prstGeom prst="rect">
            <a:avLst/>
          </a:prstGeom>
        </p:spPr>
      </p:pic>
      <p:pic>
        <p:nvPicPr>
          <p:cNvPr id="5" name="図 4"/>
          <p:cNvPicPr>
            <a:picLocks noChangeAspect="1"/>
          </p:cNvPicPr>
          <p:nvPr/>
        </p:nvPicPr>
        <p:blipFill>
          <a:blip r:embed="rId3"/>
          <a:srcRect l="5253" r="4240" b="26513"/>
          <a:stretch>
            <a:fillRect/>
          </a:stretch>
        </p:blipFill>
        <p:spPr>
          <a:xfrm>
            <a:off x="4989874" y="1025107"/>
            <a:ext cx="4023032" cy="3079861"/>
          </a:xfrm>
          <a:prstGeom prst="rect">
            <a:avLst/>
          </a:prstGeom>
        </p:spPr>
      </p:pic>
    </p:spTree>
    <p:extLst>
      <p:ext uri="{BB962C8B-B14F-4D97-AF65-F5344CB8AC3E}">
        <p14:creationId xmlns:p14="http://schemas.microsoft.com/office/powerpoint/2010/main" val="15557829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関連用語</a:t>
            </a:r>
            <a:r>
              <a:rPr lang="en-US" altLang="ja-JP" dirty="0" smtClean="0"/>
              <a:t>(1)</a:t>
            </a:r>
            <a:endParaRPr lang="ja-JP" altLang="en-US" dirty="0"/>
          </a:p>
        </p:txBody>
      </p:sp>
      <p:sp>
        <p:nvSpPr>
          <p:cNvPr id="3" name="コンテンツ プレースホルダ 2"/>
          <p:cNvSpPr>
            <a:spLocks noGrp="1"/>
          </p:cNvSpPr>
          <p:nvPr>
            <p:ph idx="1"/>
          </p:nvPr>
        </p:nvSpPr>
        <p:spPr/>
        <p:txBody>
          <a:bodyPr/>
          <a:lstStyle/>
          <a:p>
            <a:r>
              <a:rPr lang="ja-JP" altLang="en-US" dirty="0" smtClean="0"/>
              <a:t>液晶ディスプレイ</a:t>
            </a:r>
            <a:endParaRPr lang="en-US" altLang="ja-JP" dirty="0" smtClean="0"/>
          </a:p>
          <a:p>
            <a:pPr lvl="1"/>
            <a:r>
              <a:rPr lang="en-US" altLang="ja-JP" dirty="0" err="1" smtClean="0"/>
              <a:t>TFT(Thin</a:t>
            </a:r>
            <a:r>
              <a:rPr lang="en-US" altLang="ja-JP" dirty="0" smtClean="0"/>
              <a:t> Film Transistor)</a:t>
            </a:r>
            <a:r>
              <a:rPr lang="ja-JP" altLang="en-US" dirty="0" smtClean="0"/>
              <a:t>方式：１つ１つの画素にトランジスタなどの素子が付けられている方式．</a:t>
            </a:r>
            <a:r>
              <a:rPr lang="en-US" altLang="ja-JP" dirty="0" smtClean="0"/>
              <a:t/>
            </a:r>
            <a:br>
              <a:rPr lang="en-US" altLang="ja-JP" dirty="0" smtClean="0"/>
            </a:br>
            <a:r>
              <a:rPr lang="ja-JP" altLang="en-US" dirty="0" smtClean="0"/>
              <a:t>縦や横の縞のムラが出にくい．応答速度も速い．</a:t>
            </a:r>
            <a:r>
              <a:rPr lang="en-US" altLang="ja-JP" dirty="0" smtClean="0"/>
              <a:t/>
            </a:r>
            <a:br>
              <a:rPr lang="en-US" altLang="ja-JP" dirty="0" smtClean="0"/>
            </a:br>
            <a:r>
              <a:rPr lang="ja-JP" altLang="en-US" dirty="0" smtClean="0"/>
              <a:t>アクティブマトリクス式の１つ．</a:t>
            </a:r>
            <a:endParaRPr lang="en-US" altLang="ja-JP" dirty="0" smtClean="0"/>
          </a:p>
          <a:p>
            <a:r>
              <a:rPr lang="ja-JP" altLang="en-US" dirty="0" smtClean="0"/>
              <a:t>表示方式</a:t>
            </a:r>
            <a:endParaRPr lang="en-US" altLang="ja-JP" dirty="0" smtClean="0"/>
          </a:p>
          <a:p>
            <a:pPr lvl="1"/>
            <a:r>
              <a:rPr lang="ja-JP" altLang="en-US" dirty="0" smtClean="0"/>
              <a:t>ビットマップディスプレイ：各画素に対し，その画素の明るさを格納したデータが対応づけられている．</a:t>
            </a:r>
            <a:r>
              <a:rPr lang="en-US" altLang="ja-JP" dirty="0" smtClean="0"/>
              <a:t/>
            </a:r>
            <a:br>
              <a:rPr lang="en-US" altLang="ja-JP" dirty="0" smtClean="0"/>
            </a:br>
            <a:r>
              <a:rPr lang="ja-JP" altLang="en-US" dirty="0" smtClean="0"/>
              <a:t>ラスタスキャン方式と組み合わされる．</a:t>
            </a:r>
            <a:endParaRPr lang="en-US" altLang="ja-JP" dirty="0" smtClean="0"/>
          </a:p>
          <a:p>
            <a:pPr lvl="1"/>
            <a:r>
              <a:rPr lang="ja-JP" altLang="en-US" dirty="0" smtClean="0"/>
              <a:t>ベクトルスキャン方式（ランダムスキャン方式）：図面を構成する直線を直線方向に沿って表示する方式．</a:t>
            </a:r>
            <a:r>
              <a:rPr lang="en-US" altLang="ja-JP" dirty="0" smtClean="0"/>
              <a:t/>
            </a:r>
            <a:br>
              <a:rPr lang="en-US" altLang="ja-JP" dirty="0" smtClean="0"/>
            </a:br>
            <a:r>
              <a:rPr lang="ja-JP" altLang="en-US" dirty="0" smtClean="0"/>
              <a:t>レーダ画面などに使われていた．</a:t>
            </a:r>
            <a:endParaRPr lang="en-US" altLang="ja-JP" dirty="0" smtClean="0"/>
          </a:p>
        </p:txBody>
      </p:sp>
    </p:spTree>
    <p:extLst>
      <p:ext uri="{BB962C8B-B14F-4D97-AF65-F5344CB8AC3E}">
        <p14:creationId xmlns:p14="http://schemas.microsoft.com/office/powerpoint/2010/main" val="5264934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関連用語</a:t>
            </a:r>
            <a:r>
              <a:rPr lang="en-US" altLang="ja-JP" dirty="0" smtClean="0"/>
              <a:t>(2)</a:t>
            </a:r>
            <a:endParaRPr lang="ja-JP" altLang="en-US" dirty="0"/>
          </a:p>
        </p:txBody>
      </p:sp>
      <p:sp>
        <p:nvSpPr>
          <p:cNvPr id="3" name="コンテンツ プレースホルダ 2"/>
          <p:cNvSpPr>
            <a:spLocks noGrp="1"/>
          </p:cNvSpPr>
          <p:nvPr>
            <p:ph idx="1"/>
          </p:nvPr>
        </p:nvSpPr>
        <p:spPr/>
        <p:txBody>
          <a:bodyPr/>
          <a:lstStyle/>
          <a:p>
            <a:r>
              <a:rPr lang="ja-JP" altLang="en-US" dirty="0" smtClean="0"/>
              <a:t>プリンタ関連</a:t>
            </a:r>
            <a:endParaRPr lang="en-US" altLang="ja-JP" dirty="0" smtClean="0"/>
          </a:p>
          <a:p>
            <a:pPr lvl="1"/>
            <a:r>
              <a:rPr lang="en-US" altLang="ja-JP" dirty="0" err="1" smtClean="0"/>
              <a:t>dpi(dot</a:t>
            </a:r>
            <a:r>
              <a:rPr lang="en-US" altLang="ja-JP" dirty="0" smtClean="0"/>
              <a:t> per inch) : </a:t>
            </a:r>
            <a:r>
              <a:rPr lang="ja-JP" altLang="en-US" dirty="0" smtClean="0"/>
              <a:t>プリンタの印刷の細かさを表す．１インチあたり何点を打つことが出来るか．普通，</a:t>
            </a:r>
            <a:r>
              <a:rPr lang="en-US" altLang="ja-JP" dirty="0" smtClean="0"/>
              <a:t>300dpi</a:t>
            </a:r>
            <a:r>
              <a:rPr lang="ja-JP" altLang="en-US" dirty="0" smtClean="0"/>
              <a:t>以上で，</a:t>
            </a:r>
            <a:r>
              <a:rPr lang="en-US" altLang="ja-JP" dirty="0" smtClean="0"/>
              <a:t>600 - 1200dpi</a:t>
            </a:r>
            <a:r>
              <a:rPr lang="ja-JP" altLang="en-US" dirty="0" smtClean="0"/>
              <a:t>あたりが主流．</a:t>
            </a:r>
            <a:endParaRPr lang="en-US" altLang="ja-JP" dirty="0" smtClean="0"/>
          </a:p>
          <a:p>
            <a:pPr lvl="1"/>
            <a:r>
              <a:rPr lang="ja-JP" altLang="en-US" dirty="0" smtClean="0"/>
              <a:t>フォント：字体．ゴシック，明朝など．最近はビットマップ式に記憶するのではなく，輪郭の点の座標を格納したアウトラインフォントが主流．これを計算機がビットマップに変換して画面やプリンタに出力する．</a:t>
            </a:r>
            <a:endParaRPr lang="en-US" altLang="ja-JP" dirty="0" smtClean="0"/>
          </a:p>
          <a:p>
            <a:r>
              <a:rPr lang="ja-JP" altLang="en-US" dirty="0" smtClean="0"/>
              <a:t>用途</a:t>
            </a:r>
            <a:endParaRPr lang="en-US" altLang="ja-JP" dirty="0" smtClean="0"/>
          </a:p>
          <a:p>
            <a:pPr lvl="1"/>
            <a:r>
              <a:rPr lang="en-US" altLang="ja-JP" dirty="0" smtClean="0"/>
              <a:t>DTP (desk top publishing)</a:t>
            </a:r>
          </a:p>
          <a:p>
            <a:pPr lvl="1"/>
            <a:r>
              <a:rPr lang="en-US" altLang="ja-JP" dirty="0" smtClean="0"/>
              <a:t>CAD (computer aided design)</a:t>
            </a:r>
          </a:p>
          <a:p>
            <a:pPr lvl="1"/>
            <a:r>
              <a:rPr lang="en-US" altLang="ja-JP" dirty="0" smtClean="0"/>
              <a:t>CAM (computer aided manufacturing)</a:t>
            </a:r>
          </a:p>
          <a:p>
            <a:pPr lvl="1"/>
            <a:endParaRPr lang="ja-JP" altLang="en-US" dirty="0"/>
          </a:p>
        </p:txBody>
      </p:sp>
    </p:spTree>
    <p:extLst>
      <p:ext uri="{BB962C8B-B14F-4D97-AF65-F5344CB8AC3E}">
        <p14:creationId xmlns:p14="http://schemas.microsoft.com/office/powerpoint/2010/main" val="41080946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9260"/>
            <a:ext cx="8229600" cy="1144030"/>
          </a:xfrm>
        </p:spPr>
        <p:txBody>
          <a:bodyPr>
            <a:normAutofit fontScale="90000"/>
          </a:bodyPr>
          <a:lstStyle/>
          <a:p>
            <a:r>
              <a:rPr lang="ja-JP" altLang="en-US" dirty="0" smtClean="0"/>
              <a:t>机の上の</a:t>
            </a:r>
            <a:r>
              <a:rPr lang="en-US" altLang="ja-JP" dirty="0" smtClean="0"/>
              <a:t/>
            </a:r>
            <a:br>
              <a:rPr lang="en-US" altLang="ja-JP" dirty="0" smtClean="0"/>
            </a:br>
            <a:r>
              <a:rPr lang="ja-JP" altLang="en-US" dirty="0" smtClean="0"/>
              <a:t>入出力装置</a:t>
            </a:r>
            <a:endParaRPr lang="ja-JP" altLang="en-US" dirty="0"/>
          </a:p>
        </p:txBody>
      </p:sp>
      <p:pic>
        <p:nvPicPr>
          <p:cNvPr id="4" name="図 3"/>
          <p:cNvPicPr>
            <a:picLocks noChangeAspect="1"/>
          </p:cNvPicPr>
          <p:nvPr/>
        </p:nvPicPr>
        <p:blipFill>
          <a:blip r:embed="rId2"/>
          <a:stretch>
            <a:fillRect/>
          </a:stretch>
        </p:blipFill>
        <p:spPr>
          <a:xfrm>
            <a:off x="4098727" y="0"/>
            <a:ext cx="5045273" cy="6858000"/>
          </a:xfrm>
          <a:prstGeom prst="rect">
            <a:avLst/>
          </a:prstGeom>
        </p:spPr>
      </p:pic>
      <p:sp>
        <p:nvSpPr>
          <p:cNvPr id="6" name="テキスト ボックス 5"/>
          <p:cNvSpPr txBox="1"/>
          <p:nvPr/>
        </p:nvSpPr>
        <p:spPr>
          <a:xfrm>
            <a:off x="5555227" y="4645739"/>
            <a:ext cx="1338828" cy="369332"/>
          </a:xfrm>
          <a:prstGeom prst="rect">
            <a:avLst/>
          </a:prstGeom>
          <a:solidFill>
            <a:schemeClr val="bg1">
              <a:alpha val="72000"/>
            </a:schemeClr>
          </a:solidFill>
        </p:spPr>
        <p:txBody>
          <a:bodyPr wrap="none" rtlCol="0">
            <a:spAutoFit/>
          </a:bodyPr>
          <a:lstStyle/>
          <a:p>
            <a:r>
              <a:rPr kumimoji="1" lang="ja-JP" altLang="en-US" dirty="0" smtClean="0">
                <a:solidFill>
                  <a:srgbClr val="FF0000"/>
                </a:solidFill>
                <a:latin typeface="メイリオ"/>
                <a:ea typeface="メイリオ"/>
                <a:cs typeface="メイリオ"/>
              </a:rPr>
              <a:t>キーボード</a:t>
            </a:r>
            <a:endParaRPr kumimoji="1" lang="ja-JP" altLang="en-US" dirty="0">
              <a:solidFill>
                <a:srgbClr val="FF0000"/>
              </a:solidFill>
              <a:latin typeface="メイリオ"/>
              <a:ea typeface="メイリオ"/>
              <a:cs typeface="メイリオ"/>
            </a:endParaRPr>
          </a:p>
        </p:txBody>
      </p:sp>
      <p:sp>
        <p:nvSpPr>
          <p:cNvPr id="7" name="テキスト ボックス 6"/>
          <p:cNvSpPr txBox="1"/>
          <p:nvPr/>
        </p:nvSpPr>
        <p:spPr>
          <a:xfrm>
            <a:off x="6439085" y="67988"/>
            <a:ext cx="877163" cy="369332"/>
          </a:xfrm>
          <a:prstGeom prst="rect">
            <a:avLst/>
          </a:prstGeom>
          <a:solidFill>
            <a:schemeClr val="bg1">
              <a:alpha val="72000"/>
            </a:schemeClr>
          </a:solidFill>
        </p:spPr>
        <p:txBody>
          <a:bodyPr wrap="none" rtlCol="0">
            <a:spAutoFit/>
          </a:bodyPr>
          <a:lstStyle/>
          <a:p>
            <a:r>
              <a:rPr kumimoji="1" lang="ja-JP" altLang="en-US" dirty="0" smtClean="0">
                <a:solidFill>
                  <a:srgbClr val="FF0000"/>
                </a:solidFill>
                <a:latin typeface="メイリオ"/>
                <a:ea typeface="メイリオ"/>
                <a:cs typeface="メイリオ"/>
              </a:rPr>
              <a:t>カメラ</a:t>
            </a:r>
            <a:endParaRPr kumimoji="1" lang="ja-JP" altLang="en-US" dirty="0">
              <a:solidFill>
                <a:srgbClr val="FF0000"/>
              </a:solidFill>
              <a:latin typeface="メイリオ"/>
              <a:ea typeface="メイリオ"/>
              <a:cs typeface="メイリオ"/>
            </a:endParaRPr>
          </a:p>
        </p:txBody>
      </p:sp>
      <p:sp>
        <p:nvSpPr>
          <p:cNvPr id="8" name="テキスト ボックス 7"/>
          <p:cNvSpPr txBox="1"/>
          <p:nvPr/>
        </p:nvSpPr>
        <p:spPr>
          <a:xfrm>
            <a:off x="5886840" y="3760839"/>
            <a:ext cx="877163" cy="369332"/>
          </a:xfrm>
          <a:prstGeom prst="rect">
            <a:avLst/>
          </a:prstGeom>
          <a:solidFill>
            <a:schemeClr val="bg1">
              <a:alpha val="72000"/>
            </a:schemeClr>
          </a:solidFill>
        </p:spPr>
        <p:txBody>
          <a:bodyPr wrap="none" rtlCol="0">
            <a:spAutoFit/>
          </a:bodyPr>
          <a:lstStyle/>
          <a:p>
            <a:r>
              <a:rPr kumimoji="1" lang="ja-JP" altLang="en-US" dirty="0" smtClean="0">
                <a:solidFill>
                  <a:srgbClr val="FF0000"/>
                </a:solidFill>
                <a:latin typeface="メイリオ"/>
                <a:ea typeface="メイリオ"/>
                <a:cs typeface="メイリオ"/>
              </a:rPr>
              <a:t>マイク</a:t>
            </a:r>
            <a:endParaRPr kumimoji="1" lang="ja-JP" altLang="en-US" dirty="0">
              <a:solidFill>
                <a:srgbClr val="FF0000"/>
              </a:solidFill>
              <a:latin typeface="メイリオ"/>
              <a:ea typeface="メイリオ"/>
              <a:cs typeface="メイリオ"/>
            </a:endParaRPr>
          </a:p>
        </p:txBody>
      </p:sp>
      <p:sp>
        <p:nvSpPr>
          <p:cNvPr id="9" name="テキスト ボックス 8"/>
          <p:cNvSpPr txBox="1"/>
          <p:nvPr/>
        </p:nvSpPr>
        <p:spPr>
          <a:xfrm>
            <a:off x="5654255" y="1293958"/>
            <a:ext cx="1569660" cy="369332"/>
          </a:xfrm>
          <a:prstGeom prst="rect">
            <a:avLst/>
          </a:prstGeom>
          <a:solidFill>
            <a:schemeClr val="bg1">
              <a:alpha val="72000"/>
            </a:schemeClr>
          </a:solidFill>
        </p:spPr>
        <p:txBody>
          <a:bodyPr wrap="none" rtlCol="0">
            <a:spAutoFit/>
          </a:bodyPr>
          <a:lstStyle/>
          <a:p>
            <a:r>
              <a:rPr kumimoji="1" lang="ja-JP" altLang="en-US" dirty="0" smtClean="0">
                <a:solidFill>
                  <a:srgbClr val="FF0000"/>
                </a:solidFill>
                <a:latin typeface="メイリオ"/>
                <a:ea typeface="メイリオ"/>
                <a:cs typeface="メイリオ"/>
              </a:rPr>
              <a:t>ディスプレイ</a:t>
            </a:r>
            <a:endParaRPr kumimoji="1" lang="ja-JP" altLang="en-US" dirty="0">
              <a:solidFill>
                <a:srgbClr val="FF0000"/>
              </a:solidFill>
              <a:latin typeface="メイリオ"/>
              <a:ea typeface="メイリオ"/>
              <a:cs typeface="メイリオ"/>
            </a:endParaRPr>
          </a:p>
        </p:txBody>
      </p:sp>
      <p:sp>
        <p:nvSpPr>
          <p:cNvPr id="10" name="テキスト ボックス 9"/>
          <p:cNvSpPr txBox="1"/>
          <p:nvPr/>
        </p:nvSpPr>
        <p:spPr>
          <a:xfrm>
            <a:off x="7814896" y="6119958"/>
            <a:ext cx="877163" cy="369332"/>
          </a:xfrm>
          <a:prstGeom prst="rect">
            <a:avLst/>
          </a:prstGeom>
          <a:solidFill>
            <a:schemeClr val="bg1">
              <a:alpha val="72000"/>
            </a:schemeClr>
          </a:solidFill>
        </p:spPr>
        <p:txBody>
          <a:bodyPr wrap="none" rtlCol="0">
            <a:spAutoFit/>
          </a:bodyPr>
          <a:lstStyle/>
          <a:p>
            <a:r>
              <a:rPr kumimoji="1" lang="ja-JP" altLang="en-US" dirty="0" smtClean="0">
                <a:solidFill>
                  <a:srgbClr val="FF0000"/>
                </a:solidFill>
                <a:latin typeface="メイリオ"/>
                <a:ea typeface="メイリオ"/>
                <a:cs typeface="メイリオ"/>
              </a:rPr>
              <a:t>マウス</a:t>
            </a:r>
            <a:endParaRPr kumimoji="1" lang="ja-JP" altLang="en-US" dirty="0">
              <a:solidFill>
                <a:srgbClr val="FF0000"/>
              </a:solidFill>
              <a:latin typeface="メイリオ"/>
              <a:ea typeface="メイリオ"/>
              <a:cs typeface="メイリオ"/>
            </a:endParaRPr>
          </a:p>
        </p:txBody>
      </p:sp>
      <p:sp>
        <p:nvSpPr>
          <p:cNvPr id="11" name="テキスト ボックス 10"/>
          <p:cNvSpPr txBox="1"/>
          <p:nvPr/>
        </p:nvSpPr>
        <p:spPr>
          <a:xfrm>
            <a:off x="4548012" y="3391507"/>
            <a:ext cx="1338828" cy="369332"/>
          </a:xfrm>
          <a:prstGeom prst="rect">
            <a:avLst/>
          </a:prstGeom>
          <a:solidFill>
            <a:schemeClr val="bg1">
              <a:alpha val="72000"/>
            </a:schemeClr>
          </a:solidFill>
        </p:spPr>
        <p:txBody>
          <a:bodyPr wrap="none" rtlCol="0">
            <a:spAutoFit/>
          </a:bodyPr>
          <a:lstStyle/>
          <a:p>
            <a:r>
              <a:rPr kumimoji="1" lang="ja-JP" altLang="en-US" dirty="0" smtClean="0">
                <a:solidFill>
                  <a:srgbClr val="FF0000"/>
                </a:solidFill>
                <a:latin typeface="メイリオ"/>
                <a:ea typeface="メイリオ"/>
                <a:cs typeface="メイリオ"/>
              </a:rPr>
              <a:t>ヘッドホン</a:t>
            </a:r>
            <a:endParaRPr kumimoji="1" lang="ja-JP" altLang="en-US" dirty="0">
              <a:solidFill>
                <a:srgbClr val="FF0000"/>
              </a:solidFill>
              <a:latin typeface="メイリオ"/>
              <a:ea typeface="メイリオ"/>
              <a:cs typeface="メイリオ"/>
            </a:endParaRPr>
          </a:p>
        </p:txBody>
      </p:sp>
      <p:sp>
        <p:nvSpPr>
          <p:cNvPr id="12" name="コンテンツ プレースホルダ 2"/>
          <p:cNvSpPr txBox="1">
            <a:spLocks/>
          </p:cNvSpPr>
          <p:nvPr/>
        </p:nvSpPr>
        <p:spPr>
          <a:xfrm>
            <a:off x="139290" y="1663290"/>
            <a:ext cx="3859162" cy="519471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1" lang="ja-JP" altLang="en-US" sz="2400" b="0" i="0" u="none" strike="noStrike" kern="1200" cap="none" spc="0" normalizeH="0" baseline="0" noProof="0" dirty="0" smtClean="0">
                <a:ln>
                  <a:noFill/>
                </a:ln>
                <a:solidFill>
                  <a:schemeClr val="tx1"/>
                </a:solidFill>
                <a:effectLst/>
                <a:uLnTx/>
                <a:uFillTx/>
                <a:latin typeface="メイリオ"/>
                <a:ea typeface="メイリオ"/>
                <a:cs typeface="メイリオ"/>
              </a:rPr>
              <a:t>パソコンには，</a:t>
            </a:r>
            <a:endParaRPr kumimoji="1" lang="en-US" altLang="ja-JP" sz="2400" b="0" i="0" u="none" strike="noStrike" kern="1200" cap="none" spc="0" normalizeH="0" baseline="0" noProof="0" dirty="0" smtClean="0">
              <a:ln>
                <a:noFill/>
              </a:ln>
              <a:solidFill>
                <a:schemeClr val="tx1"/>
              </a:solidFill>
              <a:effectLst/>
              <a:uLnTx/>
              <a:uFillTx/>
              <a:latin typeface="メイリオ"/>
              <a:ea typeface="メイリオ"/>
              <a:cs typeface="メイリオ"/>
            </a:endParaRPr>
          </a:p>
          <a:p>
            <a:pPr marL="731520" lvl="1" indent="-274320" defTabSz="914400">
              <a:spcBef>
                <a:spcPct val="20000"/>
              </a:spcBef>
              <a:buClr>
                <a:schemeClr val="accent3"/>
              </a:buClr>
              <a:buSzPct val="95000"/>
              <a:buFont typeface="Wingdings 2"/>
              <a:buChar char=""/>
            </a:pPr>
            <a:r>
              <a:rPr lang="ja-JP" altLang="en-US" sz="2400" dirty="0" smtClean="0">
                <a:latin typeface="メイリオ"/>
                <a:ea typeface="メイリオ"/>
                <a:cs typeface="メイリオ"/>
              </a:rPr>
              <a:t>マウス・キーボード</a:t>
            </a:r>
            <a:endParaRPr lang="en-US" altLang="ja-JP" sz="2400" dirty="0" smtClean="0">
              <a:latin typeface="メイリオ"/>
              <a:ea typeface="メイリオ"/>
              <a:cs typeface="メイリオ"/>
            </a:endParaRPr>
          </a:p>
          <a:p>
            <a:pPr marL="731520" lvl="1" indent="-274320" defTabSz="914400">
              <a:spcBef>
                <a:spcPct val="20000"/>
              </a:spcBef>
              <a:buClr>
                <a:schemeClr val="accent3"/>
              </a:buClr>
              <a:buSzPct val="95000"/>
              <a:buFont typeface="Wingdings 2"/>
              <a:buChar char=""/>
            </a:pPr>
            <a:r>
              <a:rPr lang="ja-JP" altLang="en-US" sz="2400" dirty="0" smtClean="0">
                <a:latin typeface="メイリオ"/>
                <a:ea typeface="メイリオ"/>
                <a:cs typeface="メイリオ"/>
              </a:rPr>
              <a:t>ディスプレイ</a:t>
            </a:r>
            <a:endParaRPr lang="en-US" altLang="ja-JP" sz="2400" dirty="0" smtClean="0">
              <a:latin typeface="メイリオ"/>
              <a:ea typeface="メイリオ"/>
              <a:cs typeface="メイリオ"/>
            </a:endParaRPr>
          </a:p>
          <a:p>
            <a:pPr marL="731520" lvl="1" indent="-274320" defTabSz="914400">
              <a:spcBef>
                <a:spcPct val="20000"/>
              </a:spcBef>
              <a:buClr>
                <a:schemeClr val="accent3"/>
              </a:buClr>
              <a:buSzPct val="95000"/>
              <a:buFont typeface="Wingdings 2"/>
              <a:buChar char=""/>
            </a:pPr>
            <a:r>
              <a:rPr kumimoji="1" lang="ja-JP" altLang="en-US" sz="2400" b="0" i="0" u="none" strike="noStrike" kern="1200" cap="none" spc="0" normalizeH="0" baseline="0" noProof="0" dirty="0" smtClean="0">
                <a:ln>
                  <a:noFill/>
                </a:ln>
                <a:solidFill>
                  <a:schemeClr val="tx1"/>
                </a:solidFill>
                <a:effectLst/>
                <a:uLnTx/>
                <a:uFillTx/>
                <a:latin typeface="メイリオ"/>
                <a:ea typeface="メイリオ"/>
                <a:cs typeface="メイリオ"/>
              </a:rPr>
              <a:t>マイク・カメラ</a:t>
            </a:r>
            <a:endParaRPr kumimoji="1" lang="en-US" altLang="ja-JP" sz="2400" b="0" i="0" u="none" strike="noStrike" kern="1200" cap="none" spc="0" normalizeH="0" baseline="0" noProof="0" dirty="0" smtClean="0">
              <a:ln>
                <a:noFill/>
              </a:ln>
              <a:solidFill>
                <a:schemeClr val="tx1"/>
              </a:solidFill>
              <a:effectLst/>
              <a:uLnTx/>
              <a:uFillTx/>
              <a:latin typeface="メイリオ"/>
              <a:ea typeface="メイリオ"/>
              <a:cs typeface="メイリオ"/>
            </a:endParaRPr>
          </a:p>
          <a:p>
            <a:pPr marL="731520" lvl="1" indent="-274320" defTabSz="914400">
              <a:spcBef>
                <a:spcPct val="20000"/>
              </a:spcBef>
              <a:buClr>
                <a:schemeClr val="accent3"/>
              </a:buClr>
              <a:buSzPct val="95000"/>
              <a:buFont typeface="Wingdings 2"/>
              <a:buChar char=""/>
            </a:pPr>
            <a:r>
              <a:rPr lang="ja-JP" altLang="en-US" sz="2400" dirty="0" smtClean="0">
                <a:latin typeface="メイリオ"/>
                <a:ea typeface="メイリオ"/>
                <a:cs typeface="メイリオ"/>
              </a:rPr>
              <a:t>ヘッドホン</a:t>
            </a:r>
            <a:endParaRPr lang="en-US" altLang="ja-JP" sz="2400" dirty="0" smtClean="0">
              <a:latin typeface="メイリオ"/>
              <a:ea typeface="メイリオ"/>
              <a:cs typeface="メイリオ"/>
            </a:endParaRPr>
          </a:p>
          <a:p>
            <a:pPr marL="731520" lvl="1" indent="-274320" defTabSz="914400">
              <a:spcBef>
                <a:spcPct val="20000"/>
              </a:spcBef>
              <a:buClr>
                <a:schemeClr val="accent3"/>
              </a:buClr>
              <a:buSzPct val="95000"/>
            </a:pPr>
            <a:r>
              <a:rPr lang="ja-JP" altLang="en-US" sz="2400" dirty="0" smtClean="0">
                <a:latin typeface="メイリオ"/>
                <a:ea typeface="メイリオ"/>
                <a:cs typeface="メイリオ"/>
              </a:rPr>
              <a:t>が接続されている</a:t>
            </a:r>
            <a:endParaRPr lang="en-US" altLang="ja-JP" sz="2400" dirty="0" smtClean="0">
              <a:latin typeface="メイリオ"/>
              <a:ea typeface="メイリオ"/>
              <a:cs typeface="メイリオ"/>
            </a:endParaRPr>
          </a:p>
          <a:p>
            <a:pPr marL="274320" lvl="0" indent="-274320" defTabSz="914400">
              <a:spcBef>
                <a:spcPct val="20000"/>
              </a:spcBef>
              <a:buClr>
                <a:schemeClr val="accent3"/>
              </a:buClr>
              <a:buSzPct val="95000"/>
              <a:buFont typeface="Wingdings 2"/>
              <a:buChar char=""/>
              <a:defRPr/>
            </a:pPr>
            <a:r>
              <a:rPr lang="ja-JP" altLang="en-US" sz="2400" dirty="0" smtClean="0">
                <a:latin typeface="メイリオ"/>
                <a:ea typeface="メイリオ"/>
                <a:cs typeface="メイリオ"/>
              </a:rPr>
              <a:t>他の機器（</a:t>
            </a:r>
            <a:r>
              <a:rPr lang="en-US" altLang="ja-JP" sz="2400" dirty="0" err="1" smtClean="0">
                <a:latin typeface="メイリオ"/>
                <a:ea typeface="メイリオ"/>
                <a:cs typeface="メイリオ"/>
              </a:rPr>
              <a:t>iPhone</a:t>
            </a:r>
            <a:r>
              <a:rPr lang="ja-JP" altLang="en-US" sz="2400" dirty="0" smtClean="0">
                <a:latin typeface="メイリオ"/>
                <a:ea typeface="メイリオ"/>
                <a:cs typeface="メイリオ"/>
              </a:rPr>
              <a:t>，デジカメ，電卓，電話機）にもそれぞれインタフェースが備わっている</a:t>
            </a:r>
            <a:endParaRPr lang="en-US" altLang="ja-JP" sz="2400" dirty="0" smtClean="0">
              <a:latin typeface="メイリオ"/>
              <a:ea typeface="メイリオ"/>
              <a:cs typeface="メイリオ"/>
            </a:endParaRPr>
          </a:p>
        </p:txBody>
      </p:sp>
      <p:grpSp>
        <p:nvGrpSpPr>
          <p:cNvPr id="17" name="図形グループ 16"/>
          <p:cNvGrpSpPr/>
          <p:nvPr/>
        </p:nvGrpSpPr>
        <p:grpSpPr>
          <a:xfrm>
            <a:off x="4466078" y="3708697"/>
            <a:ext cx="4559935" cy="1104648"/>
            <a:chOff x="4466078" y="3708697"/>
            <a:chExt cx="4559935" cy="1104648"/>
          </a:xfrm>
        </p:grpSpPr>
        <p:sp>
          <p:nvSpPr>
            <p:cNvPr id="13" name="円/楕円 12"/>
            <p:cNvSpPr/>
            <p:nvPr/>
          </p:nvSpPr>
          <p:spPr>
            <a:xfrm>
              <a:off x="4466078" y="3777227"/>
              <a:ext cx="441859" cy="441859"/>
            </a:xfrm>
            <a:prstGeom prst="ellipse">
              <a:avLst/>
            </a:prstGeom>
            <a:noFill/>
            <a:ln w="317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894055" y="3708697"/>
              <a:ext cx="441859" cy="441859"/>
            </a:xfrm>
            <a:prstGeom prst="ellipse">
              <a:avLst/>
            </a:prstGeom>
            <a:noFill/>
            <a:ln w="317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7593966" y="4371486"/>
              <a:ext cx="441859" cy="441859"/>
            </a:xfrm>
            <a:prstGeom prst="ellipse">
              <a:avLst/>
            </a:prstGeom>
            <a:noFill/>
            <a:ln w="317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8584154" y="3777227"/>
              <a:ext cx="441859" cy="441859"/>
            </a:xfrm>
            <a:prstGeom prst="ellipse">
              <a:avLst/>
            </a:prstGeom>
            <a:noFill/>
            <a:ln w="317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2588"/>
            <a:ext cx="8229600" cy="773345"/>
          </a:xfrm>
        </p:spPr>
        <p:txBody>
          <a:bodyPr>
            <a:normAutofit fontScale="90000"/>
          </a:bodyPr>
          <a:lstStyle/>
          <a:p>
            <a:r>
              <a:rPr lang="ja-JP" altLang="en-US" dirty="0" smtClean="0"/>
              <a:t>入力装置</a:t>
            </a:r>
            <a:endParaRPr lang="ja-JP" altLang="en-US" dirty="0"/>
          </a:p>
        </p:txBody>
      </p:sp>
      <p:sp>
        <p:nvSpPr>
          <p:cNvPr id="3" name="コンテンツ プレースホルダ 2"/>
          <p:cNvSpPr>
            <a:spLocks noGrp="1"/>
          </p:cNvSpPr>
          <p:nvPr>
            <p:ph idx="1"/>
          </p:nvPr>
        </p:nvSpPr>
        <p:spPr>
          <a:xfrm>
            <a:off x="180258" y="905933"/>
            <a:ext cx="8783484" cy="5799667"/>
          </a:xfrm>
        </p:spPr>
        <p:txBody>
          <a:bodyPr/>
          <a:lstStyle/>
          <a:p>
            <a:r>
              <a:rPr lang="ja-JP" altLang="en-US" dirty="0" smtClean="0"/>
              <a:t>パソコン用キーボードにはキー配列の</a:t>
            </a:r>
            <a:r>
              <a:rPr lang="ja-JP" altLang="en-US" dirty="0" smtClean="0">
                <a:solidFill>
                  <a:srgbClr val="FF0000"/>
                </a:solidFill>
              </a:rPr>
              <a:t>規格</a:t>
            </a:r>
            <a:r>
              <a:rPr lang="ja-JP" altLang="en-US" dirty="0" smtClean="0"/>
              <a:t>がある</a:t>
            </a:r>
            <a:endParaRPr lang="en-US" altLang="ja-JP" dirty="0" smtClean="0"/>
          </a:p>
          <a:p>
            <a:r>
              <a:rPr lang="ja-JP" altLang="en-US" dirty="0" smtClean="0"/>
              <a:t>アルファベットの配列はどれも同じ</a:t>
            </a:r>
            <a:r>
              <a:rPr lang="en-US" altLang="ja-JP" dirty="0" smtClean="0"/>
              <a:t>(QWERTY</a:t>
            </a:r>
            <a:r>
              <a:rPr lang="ja-JP" altLang="en-US" dirty="0" smtClean="0"/>
              <a:t>配列）</a:t>
            </a:r>
            <a:r>
              <a:rPr lang="en-US" altLang="ja-JP" dirty="0" smtClean="0"/>
              <a:t/>
            </a:r>
            <a:br>
              <a:rPr lang="en-US" altLang="ja-JP" dirty="0" smtClean="0"/>
            </a:br>
            <a:r>
              <a:rPr lang="ja-JP" altLang="en-US" dirty="0" smtClean="0"/>
              <a:t>だが，記号類の配置は，国によってかなり違う</a:t>
            </a:r>
            <a:endParaRPr lang="en-US" altLang="ja-JP" dirty="0" smtClean="0"/>
          </a:p>
          <a:p>
            <a:pPr lvl="1"/>
            <a:r>
              <a:rPr lang="ja-JP" altLang="en-US" dirty="0" smtClean="0"/>
              <a:t>国内：</a:t>
            </a:r>
            <a:r>
              <a:rPr lang="en-US" altLang="ja-JP" dirty="0" smtClean="0"/>
              <a:t>JIS</a:t>
            </a:r>
            <a:r>
              <a:rPr lang="ja-JP" altLang="en-US" dirty="0" smtClean="0"/>
              <a:t>配列（カタカナが書いてある　カッコは</a:t>
            </a:r>
            <a:r>
              <a:rPr lang="en-US" altLang="ja-JP" dirty="0" smtClean="0"/>
              <a:t> 8, 9</a:t>
            </a:r>
            <a:r>
              <a:rPr lang="ja-JP" altLang="en-US" dirty="0" smtClean="0"/>
              <a:t>）</a:t>
            </a:r>
            <a:endParaRPr lang="en-US" altLang="ja-JP" dirty="0" smtClean="0"/>
          </a:p>
          <a:p>
            <a:pPr lvl="1"/>
            <a:r>
              <a:rPr lang="ja-JP" altLang="en-US" dirty="0" smtClean="0"/>
              <a:t>米国：</a:t>
            </a:r>
            <a:r>
              <a:rPr lang="en-US" altLang="ja-JP" dirty="0" smtClean="0"/>
              <a:t>US</a:t>
            </a:r>
            <a:r>
              <a:rPr lang="ja-JP" altLang="en-US" dirty="0" smtClean="0"/>
              <a:t>配列（リターンキーが横長</a:t>
            </a:r>
            <a:r>
              <a:rPr lang="en-US" altLang="ja-JP" dirty="0" smtClean="0"/>
              <a:t> </a:t>
            </a:r>
            <a:r>
              <a:rPr lang="ja-JP" altLang="en-US" dirty="0" smtClean="0"/>
              <a:t>カッコは</a:t>
            </a:r>
            <a:r>
              <a:rPr lang="en-US" altLang="ja-JP" dirty="0" smtClean="0"/>
              <a:t> 9, 0</a:t>
            </a:r>
            <a:r>
              <a:rPr lang="en-US" altLang="en-US" dirty="0" smtClean="0"/>
              <a:t>）</a:t>
            </a:r>
          </a:p>
          <a:p>
            <a:r>
              <a:rPr lang="en-US" altLang="en-US" dirty="0" smtClean="0"/>
              <a:t>日本語入力にはかな漢字変換(IM, FEP)</a:t>
            </a:r>
            <a:r>
              <a:rPr lang="ja-JP" altLang="en-US" dirty="0" smtClean="0"/>
              <a:t>を使う</a:t>
            </a:r>
            <a:endParaRPr lang="en-US" altLang="en-US" dirty="0" smtClean="0"/>
          </a:p>
        </p:txBody>
      </p:sp>
      <p:pic>
        <p:nvPicPr>
          <p:cNvPr id="8" name="図 7" descr="MB167J.jpeg"/>
          <p:cNvPicPr>
            <a:picLocks noChangeAspect="1"/>
          </p:cNvPicPr>
          <p:nvPr/>
        </p:nvPicPr>
        <p:blipFill>
          <a:blip r:embed="rId2"/>
          <a:srcRect t="12671" b="40786"/>
          <a:stretch>
            <a:fillRect/>
          </a:stretch>
        </p:blipFill>
        <p:spPr>
          <a:xfrm>
            <a:off x="1074460" y="3652993"/>
            <a:ext cx="6858000" cy="3191905"/>
          </a:xfrm>
          <a:prstGeom prst="rect">
            <a:avLst/>
          </a:prstGeom>
        </p:spPr>
      </p:pic>
      <p:sp>
        <p:nvSpPr>
          <p:cNvPr id="10" name="テキスト ボックス 9"/>
          <p:cNvSpPr txBox="1"/>
          <p:nvPr/>
        </p:nvSpPr>
        <p:spPr>
          <a:xfrm>
            <a:off x="5886840" y="3900137"/>
            <a:ext cx="988522" cy="369332"/>
          </a:xfrm>
          <a:prstGeom prst="rect">
            <a:avLst/>
          </a:prstGeom>
          <a:solidFill>
            <a:schemeClr val="bg1">
              <a:alpha val="72000"/>
            </a:schemeClr>
          </a:solidFill>
        </p:spPr>
        <p:txBody>
          <a:bodyPr wrap="none" rtlCol="0">
            <a:spAutoFit/>
          </a:bodyPr>
          <a:lstStyle/>
          <a:p>
            <a:r>
              <a:rPr lang="en-US" altLang="ja-JP" dirty="0" smtClean="0">
                <a:solidFill>
                  <a:srgbClr val="FF0000"/>
                </a:solidFill>
                <a:latin typeface="メイリオ"/>
                <a:ea typeface="メイリオ"/>
                <a:cs typeface="メイリオ"/>
              </a:rPr>
              <a:t>JIS</a:t>
            </a:r>
            <a:r>
              <a:rPr lang="ja-JP" altLang="en-US" dirty="0" smtClean="0">
                <a:solidFill>
                  <a:srgbClr val="FF0000"/>
                </a:solidFill>
                <a:latin typeface="メイリオ"/>
                <a:ea typeface="メイリオ"/>
                <a:cs typeface="メイリオ"/>
              </a:rPr>
              <a:t>配列</a:t>
            </a:r>
            <a:endParaRPr kumimoji="1" lang="ja-JP" altLang="en-US" dirty="0">
              <a:solidFill>
                <a:srgbClr val="FF0000"/>
              </a:solidFill>
              <a:latin typeface="メイリオ"/>
              <a:ea typeface="メイリオ"/>
              <a:cs typeface="メイリオ"/>
            </a:endParaRPr>
          </a:p>
        </p:txBody>
      </p:sp>
      <p:grpSp>
        <p:nvGrpSpPr>
          <p:cNvPr id="12" name="図形グループ 11"/>
          <p:cNvGrpSpPr/>
          <p:nvPr/>
        </p:nvGrpSpPr>
        <p:grpSpPr>
          <a:xfrm>
            <a:off x="1058072" y="3652993"/>
            <a:ext cx="6858000" cy="3199377"/>
            <a:chOff x="1058072" y="3513695"/>
            <a:chExt cx="6858000" cy="3199377"/>
          </a:xfrm>
        </p:grpSpPr>
        <p:pic>
          <p:nvPicPr>
            <p:cNvPr id="9" name="図 8" descr="MC184.jpeg"/>
            <p:cNvPicPr>
              <a:picLocks noChangeAspect="1"/>
            </p:cNvPicPr>
            <p:nvPr/>
          </p:nvPicPr>
          <p:blipFill>
            <a:blip r:embed="rId3"/>
            <a:srcRect t="25882" b="26479"/>
            <a:stretch>
              <a:fillRect/>
            </a:stretch>
          </p:blipFill>
          <p:spPr>
            <a:xfrm>
              <a:off x="1058072" y="3513695"/>
              <a:ext cx="6858000" cy="3199377"/>
            </a:xfrm>
            <a:prstGeom prst="rect">
              <a:avLst/>
            </a:prstGeom>
          </p:spPr>
        </p:pic>
        <p:sp>
          <p:nvSpPr>
            <p:cNvPr id="11" name="テキスト ボックス 10"/>
            <p:cNvSpPr txBox="1"/>
            <p:nvPr/>
          </p:nvSpPr>
          <p:spPr>
            <a:xfrm>
              <a:off x="6394795" y="3760839"/>
              <a:ext cx="961133" cy="369332"/>
            </a:xfrm>
            <a:prstGeom prst="rect">
              <a:avLst/>
            </a:prstGeom>
            <a:solidFill>
              <a:schemeClr val="bg1">
                <a:alpha val="72000"/>
              </a:schemeClr>
            </a:solidFill>
          </p:spPr>
          <p:txBody>
            <a:bodyPr wrap="none" rtlCol="0">
              <a:spAutoFit/>
            </a:bodyPr>
            <a:lstStyle/>
            <a:p>
              <a:r>
                <a:rPr lang="en-US" altLang="ja-JP" dirty="0" smtClean="0">
                  <a:solidFill>
                    <a:srgbClr val="FF0000"/>
                  </a:solidFill>
                  <a:latin typeface="メイリオ"/>
                  <a:ea typeface="メイリオ"/>
                  <a:cs typeface="メイリオ"/>
                </a:rPr>
                <a:t>US</a:t>
              </a:r>
              <a:r>
                <a:rPr lang="ja-JP" altLang="en-US" dirty="0" smtClean="0">
                  <a:solidFill>
                    <a:srgbClr val="FF0000"/>
                  </a:solidFill>
                  <a:latin typeface="メイリオ"/>
                  <a:ea typeface="メイリオ"/>
                  <a:cs typeface="メイリオ"/>
                </a:rPr>
                <a:t>配列</a:t>
              </a:r>
              <a:endParaRPr kumimoji="1" lang="ja-JP" altLang="en-US" dirty="0">
                <a:solidFill>
                  <a:srgbClr val="FF0000"/>
                </a:solidFill>
                <a:latin typeface="メイリオ"/>
                <a:ea typeface="メイリオ"/>
                <a:cs typeface="メイリオ"/>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マウス</a:t>
            </a:r>
            <a:endParaRPr lang="ja-JP" altLang="en-US" dirty="0"/>
          </a:p>
        </p:txBody>
      </p:sp>
      <p:sp>
        <p:nvSpPr>
          <p:cNvPr id="3" name="コンテンツ プレースホルダ 2"/>
          <p:cNvSpPr>
            <a:spLocks noGrp="1"/>
          </p:cNvSpPr>
          <p:nvPr>
            <p:ph idx="1"/>
          </p:nvPr>
        </p:nvSpPr>
        <p:spPr/>
        <p:txBody>
          <a:bodyPr/>
          <a:lstStyle/>
          <a:p>
            <a:r>
              <a:rPr lang="ja-JP" altLang="en-US" dirty="0" smtClean="0"/>
              <a:t>ダグラス・エンゲルバート氏が発明．</a:t>
            </a:r>
            <a:r>
              <a:rPr lang="en-US" altLang="ja-JP" dirty="0" smtClean="0"/>
              <a:t>1970</a:t>
            </a:r>
            <a:r>
              <a:rPr lang="ja-JP" altLang="en-US" dirty="0" smtClean="0"/>
              <a:t>年特許</a:t>
            </a:r>
            <a:endParaRPr lang="en-US" altLang="ja-JP" dirty="0" smtClean="0"/>
          </a:p>
          <a:p>
            <a:pPr lvl="1"/>
            <a:r>
              <a:rPr lang="ja-JP" altLang="en-US" dirty="0" smtClean="0"/>
              <a:t>マルチウィンドウシステムの発明者</a:t>
            </a:r>
            <a:r>
              <a:rPr lang="ja-JP" altLang="en-US" dirty="0" smtClean="0"/>
              <a:t>．</a:t>
            </a:r>
            <a:endParaRPr lang="en-US" altLang="ja-JP" dirty="0" smtClean="0"/>
          </a:p>
          <a:p>
            <a:pPr lvl="1"/>
            <a:r>
              <a:rPr lang="ja-JP" altLang="en-US" dirty="0" smtClean="0"/>
              <a:t>ハイパーテキスト</a:t>
            </a:r>
            <a:r>
              <a:rPr lang="ja-JP" altLang="en-US" dirty="0" smtClean="0"/>
              <a:t>の開発にも貢献．</a:t>
            </a:r>
            <a:endParaRPr lang="ja-JP" altLang="en-US" dirty="0"/>
          </a:p>
        </p:txBody>
      </p:sp>
      <p:pic>
        <p:nvPicPr>
          <p:cNvPr id="5" name="図 4"/>
          <p:cNvPicPr>
            <a:picLocks noChangeAspect="1"/>
          </p:cNvPicPr>
          <p:nvPr/>
        </p:nvPicPr>
        <p:blipFill>
          <a:blip r:embed="rId2"/>
          <a:stretch>
            <a:fillRect/>
          </a:stretch>
        </p:blipFill>
        <p:spPr>
          <a:xfrm>
            <a:off x="2136558" y="2531798"/>
            <a:ext cx="5291335" cy="3451214"/>
          </a:xfrm>
          <a:prstGeom prst="rect">
            <a:avLst/>
          </a:prstGeom>
        </p:spPr>
      </p:pic>
      <p:sp>
        <p:nvSpPr>
          <p:cNvPr id="6" name="テキスト ボックス 5"/>
          <p:cNvSpPr txBox="1"/>
          <p:nvPr/>
        </p:nvSpPr>
        <p:spPr>
          <a:xfrm>
            <a:off x="2881513" y="6355678"/>
            <a:ext cx="4731546" cy="307777"/>
          </a:xfrm>
          <a:prstGeom prst="rect">
            <a:avLst/>
          </a:prstGeom>
          <a:noFill/>
        </p:spPr>
        <p:txBody>
          <a:bodyPr wrap="none" rtlCol="0">
            <a:spAutoFit/>
          </a:bodyPr>
          <a:lstStyle/>
          <a:p>
            <a:r>
              <a:rPr lang="en-US" altLang="ja-JP" sz="1400" dirty="0" smtClean="0"/>
              <a:t>http://wiredvision.jp/gallery/200907/20090729110358.html</a:t>
            </a:r>
            <a:endParaRPr kumimoji="1" lang="ja-JP" altLang="en-US" sz="1400" dirty="0"/>
          </a:p>
        </p:txBody>
      </p:sp>
      <p:sp>
        <p:nvSpPr>
          <p:cNvPr id="7" name="テキスト ボックス 6"/>
          <p:cNvSpPr txBox="1"/>
          <p:nvPr/>
        </p:nvSpPr>
        <p:spPr>
          <a:xfrm>
            <a:off x="5858233" y="5983012"/>
            <a:ext cx="1569660" cy="369332"/>
          </a:xfrm>
          <a:prstGeom prst="rect">
            <a:avLst/>
          </a:prstGeom>
          <a:solidFill>
            <a:schemeClr val="bg1">
              <a:alpha val="72000"/>
            </a:schemeClr>
          </a:solidFill>
        </p:spPr>
        <p:txBody>
          <a:bodyPr wrap="none" rtlCol="0">
            <a:spAutoFit/>
          </a:bodyPr>
          <a:lstStyle/>
          <a:p>
            <a:r>
              <a:rPr kumimoji="1" lang="ja-JP" altLang="en-US" dirty="0" smtClean="0">
                <a:latin typeface="メイリオ"/>
                <a:ea typeface="メイリオ"/>
                <a:cs typeface="メイリオ"/>
              </a:rPr>
              <a:t>最初のマウス</a:t>
            </a:r>
            <a:endParaRPr kumimoji="1" lang="ja-JP" altLang="en-US" dirty="0">
              <a:latin typeface="メイリオ"/>
              <a:ea typeface="メイリオ"/>
              <a:cs typeface="メイリオ"/>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ポインティングデバイス</a:t>
            </a:r>
            <a:endParaRPr lang="ja-JP" altLang="en-US" dirty="0"/>
          </a:p>
        </p:txBody>
      </p:sp>
      <p:sp>
        <p:nvSpPr>
          <p:cNvPr id="3" name="コンテンツ プレースホルダ 2"/>
          <p:cNvSpPr>
            <a:spLocks noGrp="1"/>
          </p:cNvSpPr>
          <p:nvPr>
            <p:ph idx="1"/>
          </p:nvPr>
        </p:nvSpPr>
        <p:spPr/>
        <p:txBody>
          <a:bodyPr>
            <a:normAutofit lnSpcReduction="10000"/>
          </a:bodyPr>
          <a:lstStyle/>
          <a:p>
            <a:pPr marL="0" indent="0">
              <a:buNone/>
            </a:pPr>
            <a:r>
              <a:rPr lang="ja-JP" altLang="en-US" dirty="0" smtClean="0">
                <a:solidFill>
                  <a:srgbClr val="FF0000"/>
                </a:solidFill>
              </a:rPr>
              <a:t>ポインティングデバイス</a:t>
            </a:r>
            <a:r>
              <a:rPr lang="ja-JP" altLang="en-US" dirty="0" smtClean="0"/>
              <a:t>とは？</a:t>
            </a:r>
            <a:endParaRPr lang="en-US" altLang="ja-JP" dirty="0" smtClean="0"/>
          </a:p>
          <a:p>
            <a:r>
              <a:rPr lang="ja-JP" altLang="en-US" dirty="0" smtClean="0"/>
              <a:t>画</a:t>
            </a:r>
            <a:r>
              <a:rPr lang="ja-JP" altLang="en-US" dirty="0" smtClean="0"/>
              <a:t>面上の位置（座標）を入力する装置</a:t>
            </a:r>
            <a:endParaRPr lang="en-US" altLang="ja-JP" dirty="0" smtClean="0"/>
          </a:p>
          <a:p>
            <a:r>
              <a:rPr lang="en-US" altLang="ja-JP" dirty="0" smtClean="0"/>
              <a:t>GUI</a:t>
            </a:r>
            <a:r>
              <a:rPr lang="ja-JP" altLang="en-US" dirty="0" smtClean="0"/>
              <a:t>（グラフィカルユーザインタフェース）を</a:t>
            </a:r>
            <a:r>
              <a:rPr lang="en-US" altLang="ja-JP" dirty="0" smtClean="0"/>
              <a:t/>
            </a:r>
            <a:br>
              <a:rPr lang="en-US" altLang="ja-JP" dirty="0" smtClean="0"/>
            </a:br>
            <a:r>
              <a:rPr lang="ja-JP" altLang="en-US" dirty="0" smtClean="0"/>
              <a:t>操作するために用いられる</a:t>
            </a:r>
            <a:endParaRPr lang="en-US" altLang="ja-JP" dirty="0" smtClean="0"/>
          </a:p>
          <a:p>
            <a:pPr lvl="1"/>
            <a:r>
              <a:rPr lang="ja-JP" altLang="en-US" dirty="0" smtClean="0"/>
              <a:t>マウスが代表的．「マウスカーソル」を動かす．</a:t>
            </a:r>
            <a:endParaRPr lang="en-US" altLang="ja-JP" dirty="0" smtClean="0"/>
          </a:p>
          <a:p>
            <a:pPr lvl="1"/>
            <a:r>
              <a:rPr lang="ja-JP" altLang="en-US" dirty="0" smtClean="0"/>
              <a:t>他にトラックボール，タッチパッドが用いられる．</a:t>
            </a:r>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r>
              <a:rPr lang="ja-JP" altLang="en-US" dirty="0" smtClean="0"/>
              <a:t>絶対位置でなく，カーソルの</a:t>
            </a:r>
            <a:r>
              <a:rPr lang="ja-JP" altLang="en-US" dirty="0" smtClean="0">
                <a:solidFill>
                  <a:srgbClr val="FF0000"/>
                </a:solidFill>
              </a:rPr>
              <a:t>移動量</a:t>
            </a:r>
            <a:r>
              <a:rPr lang="ja-JP" altLang="en-US" dirty="0" smtClean="0"/>
              <a:t>を入力する</a:t>
            </a:r>
            <a:r>
              <a:rPr lang="en-US" altLang="ja-JP" dirty="0" smtClean="0"/>
              <a:t/>
            </a:r>
            <a:br>
              <a:rPr lang="en-US" altLang="ja-JP" dirty="0" smtClean="0"/>
            </a:br>
            <a:r>
              <a:rPr lang="ja-JP" altLang="en-US" dirty="0" smtClean="0"/>
              <a:t>デバイス</a:t>
            </a:r>
            <a:r>
              <a:rPr lang="ja-JP" altLang="en-US" dirty="0" smtClean="0"/>
              <a:t>が多く使われている．</a:t>
            </a:r>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buNone/>
            </a:pPr>
            <a:endParaRPr lang="ja-JP" altLang="en-US" dirty="0"/>
          </a:p>
        </p:txBody>
      </p:sp>
      <p:pic>
        <p:nvPicPr>
          <p:cNvPr id="4" name="図 3"/>
          <p:cNvPicPr>
            <a:picLocks noChangeAspect="1"/>
          </p:cNvPicPr>
          <p:nvPr/>
        </p:nvPicPr>
        <p:blipFill>
          <a:blip r:embed="rId2"/>
          <a:srcRect l="6865" t="19222" r="13043" b="10755"/>
          <a:stretch>
            <a:fillRect/>
          </a:stretch>
        </p:blipFill>
        <p:spPr>
          <a:xfrm>
            <a:off x="1663292" y="3548449"/>
            <a:ext cx="2492475" cy="2179134"/>
          </a:xfrm>
          <a:prstGeom prst="rect">
            <a:avLst/>
          </a:prstGeom>
        </p:spPr>
      </p:pic>
      <p:pic>
        <p:nvPicPr>
          <p:cNvPr id="5" name="図 4"/>
          <p:cNvPicPr>
            <a:picLocks noChangeAspect="1"/>
          </p:cNvPicPr>
          <p:nvPr/>
        </p:nvPicPr>
        <p:blipFill>
          <a:blip r:embed="rId3"/>
          <a:srcRect l="11290" t="11935" r="12581" b="19893"/>
          <a:stretch>
            <a:fillRect/>
          </a:stretch>
        </p:blipFill>
        <p:spPr>
          <a:xfrm>
            <a:off x="4293423" y="3548450"/>
            <a:ext cx="2433480" cy="2179134"/>
          </a:xfrm>
          <a:prstGeom prst="rect">
            <a:avLst/>
          </a:prstGeom>
        </p:spPr>
      </p:pic>
      <p:sp>
        <p:nvSpPr>
          <p:cNvPr id="6" name="メモ 5"/>
          <p:cNvSpPr/>
          <p:nvPr/>
        </p:nvSpPr>
        <p:spPr>
          <a:xfrm>
            <a:off x="487585" y="1074235"/>
            <a:ext cx="3698567"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ポインティングデバイス</a:t>
            </a:r>
            <a:endParaRPr lang="ja-JP" altLang="en-US" dirty="0"/>
          </a:p>
        </p:txBody>
      </p:sp>
      <p:sp>
        <p:nvSpPr>
          <p:cNvPr id="3" name="コンテンツ プレースホルダ 2"/>
          <p:cNvSpPr>
            <a:spLocks noGrp="1"/>
          </p:cNvSpPr>
          <p:nvPr>
            <p:ph idx="1"/>
          </p:nvPr>
        </p:nvSpPr>
        <p:spPr/>
        <p:txBody>
          <a:bodyPr/>
          <a:lstStyle/>
          <a:p>
            <a:r>
              <a:rPr lang="ja-JP" altLang="en-US" dirty="0" smtClean="0"/>
              <a:t>マウス（ボール式）</a:t>
            </a:r>
            <a:endParaRPr lang="ja-JP" altLang="en-US" dirty="0"/>
          </a:p>
        </p:txBody>
      </p:sp>
      <p:pic>
        <p:nvPicPr>
          <p:cNvPr id="4" name="mouse1.mpeg">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1327355" y="1667386"/>
            <a:ext cx="6527527" cy="489564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ポインティングデバイス</a:t>
            </a:r>
            <a:endParaRPr lang="ja-JP" altLang="en-US" dirty="0"/>
          </a:p>
        </p:txBody>
      </p:sp>
      <p:sp>
        <p:nvSpPr>
          <p:cNvPr id="3" name="コンテンツ プレースホルダ 2"/>
          <p:cNvSpPr>
            <a:spLocks noGrp="1"/>
          </p:cNvSpPr>
          <p:nvPr>
            <p:ph idx="1"/>
          </p:nvPr>
        </p:nvSpPr>
        <p:spPr/>
        <p:txBody>
          <a:bodyPr/>
          <a:lstStyle/>
          <a:p>
            <a:r>
              <a:rPr lang="ja-JP" altLang="en-US" dirty="0" smtClean="0"/>
              <a:t>マウス（ボール式）</a:t>
            </a:r>
            <a:endParaRPr lang="ja-JP" altLang="en-US" dirty="0"/>
          </a:p>
        </p:txBody>
      </p:sp>
      <p:pic>
        <p:nvPicPr>
          <p:cNvPr id="5" name="mouse2.mpeg">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1138907" y="1593644"/>
            <a:ext cx="6815940" cy="511195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ポインティングデバイス</a:t>
            </a:r>
            <a:endParaRPr lang="ja-JP" altLang="en-US" dirty="0"/>
          </a:p>
        </p:txBody>
      </p:sp>
      <p:sp>
        <p:nvSpPr>
          <p:cNvPr id="3" name="コンテンツ プレースホルダ 2"/>
          <p:cNvSpPr>
            <a:spLocks noGrp="1"/>
          </p:cNvSpPr>
          <p:nvPr>
            <p:ph idx="1"/>
          </p:nvPr>
        </p:nvSpPr>
        <p:spPr/>
        <p:txBody>
          <a:bodyPr/>
          <a:lstStyle/>
          <a:p>
            <a:r>
              <a:rPr lang="ja-JP" altLang="en-US" dirty="0" smtClean="0"/>
              <a:t>マウス（光学式）</a:t>
            </a:r>
            <a:endParaRPr lang="ja-JP" altLang="en-US" dirty="0"/>
          </a:p>
        </p:txBody>
      </p:sp>
      <p:pic>
        <p:nvPicPr>
          <p:cNvPr id="4" name="mouse3.mpeg">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1261807" y="1528096"/>
            <a:ext cx="6882580" cy="516193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リゾート.thmx</Template>
  <TotalTime>777</TotalTime>
  <Words>827</Words>
  <Application>Microsoft Macintosh PowerPoint</Application>
  <PresentationFormat>画面に合わせる (4:3)</PresentationFormat>
  <Paragraphs>176</Paragraphs>
  <Slides>28</Slides>
  <Notes>0</Notes>
  <HiddenSlides>0</HiddenSlides>
  <MMClips>9</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リゾート</vt:lpstr>
      <vt:lpstr>コンピュータ基礎(2)</vt:lpstr>
      <vt:lpstr>入出力装置とは</vt:lpstr>
      <vt:lpstr>机の上の 入出力装置</vt:lpstr>
      <vt:lpstr>入力装置</vt:lpstr>
      <vt:lpstr>マウス</vt:lpstr>
      <vt:lpstr>ポインティングデバイス</vt:lpstr>
      <vt:lpstr>ポインティングデバイス</vt:lpstr>
      <vt:lpstr>ポインティングデバイス</vt:lpstr>
      <vt:lpstr>ポインティングデバイス</vt:lpstr>
      <vt:lpstr>ポインティングデバイス</vt:lpstr>
      <vt:lpstr>画像の入力装置</vt:lpstr>
      <vt:lpstr>モノに付与された情報の読取</vt:lpstr>
      <vt:lpstr>書類からの読み取り(OCR以外)</vt:lpstr>
      <vt:lpstr>カード読取</vt:lpstr>
      <vt:lpstr>その他の入力手段</vt:lpstr>
      <vt:lpstr>出力装置</vt:lpstr>
      <vt:lpstr>液晶ディスプレイ</vt:lpstr>
      <vt:lpstr>液晶ディスプレイの原理</vt:lpstr>
      <vt:lpstr>偏光とは？</vt:lpstr>
      <vt:lpstr>PowerPoint プレゼンテーション</vt:lpstr>
      <vt:lpstr>CRTモニタ（陰極線管）</vt:lpstr>
      <vt:lpstr>表示原理</vt:lpstr>
      <vt:lpstr>インクジェットプリンタ(1)</vt:lpstr>
      <vt:lpstr>インクジェットプリンタ(2)</vt:lpstr>
      <vt:lpstr>ページプリンタ</vt:lpstr>
      <vt:lpstr>プロッタ(xyプロッタ）</vt:lpstr>
      <vt:lpstr>関連用語(1)</vt:lpstr>
      <vt:lpstr>関連用語(2)</vt:lpstr>
    </vt:vector>
  </TitlesOfParts>
  <Company>大阪大学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情報社会と コミュニケーションネットワーク</dc:title>
  <dc:creator>日浦 慎作</dc:creator>
  <cp:lastModifiedBy>日浦 慎作</cp:lastModifiedBy>
  <cp:revision>33</cp:revision>
  <cp:lastPrinted>2010-04-28T01:36:30Z</cp:lastPrinted>
  <dcterms:created xsi:type="dcterms:W3CDTF">2010-05-11T09:45:23Z</dcterms:created>
  <dcterms:modified xsi:type="dcterms:W3CDTF">2011-04-19T06:55:20Z</dcterms:modified>
</cp:coreProperties>
</file>